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31"/>
  </p:notesMasterIdLst>
  <p:sldIdLst>
    <p:sldId id="257" r:id="rId5"/>
    <p:sldId id="258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74" r:id="rId28"/>
    <p:sldId id="275" r:id="rId29"/>
    <p:sldId id="276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_al__ma_Sayfas_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6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package" Target="../embeddings/Microsoft_Excel__al__ma_Sayfas_7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package" Target="../embeddings/Microsoft_Excel__al__ma_Sayfas_8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package" Target="../embeddings/Microsoft_Excel__al__ma_Sayfas_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_al__ma_Sayfas_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_al__ma_Sayfas_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_al__ma_Sayfas_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_al__ma_Sayfas_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_al__ma_Sayfas_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sevgi\Desktop\2023%20Faaliyet%20Raporu\2023%20faaliyet%20raporu%20tablolar-grafikler_zeynep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sevgi\Desktop\2023%20Faaliyet%20Raporu\2023%20faaliyet%20raporu%20tablolar-grafikler_zeynep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sevgi\Desktop\2023%20Faaliyet%20Raporu\2023%20faaliyet%20raporu%20tablolar-grafikler_zeyne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tr-TR"/>
              <a:t>2023 YILINDA BAŞLAYAN PROJELERİN BİRİMLER BAZINDA SAYI VE BÜTÇE DAĞILIMLARI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6F-4958-AFE4-7D968103BA2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46F-4958-AFE4-7D968103BA2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6F-4958-AFE4-7D968103BA2A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46F-4958-AFE4-7D968103BA2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46F-4958-AFE4-7D968103BA2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46F-4958-AFE4-7D968103BA2A}"/>
              </c:ext>
            </c:extLst>
          </c:dPt>
          <c:dPt>
            <c:idx val="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46F-4958-AFE4-7D968103BA2A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46F-4958-AFE4-7D968103BA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'kabul olan sayı-bütçe'!$A$2:$A$14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'kabul olan sayı-bütçe'!$B$2:$B$14</c:f>
              <c:numCache>
                <c:formatCode>General</c:formatCode>
                <c:ptCount val="13"/>
                <c:pt idx="0">
                  <c:v>4</c:v>
                </c:pt>
                <c:pt idx="1">
                  <c:v>18</c:v>
                </c:pt>
                <c:pt idx="2">
                  <c:v>1</c:v>
                </c:pt>
                <c:pt idx="3">
                  <c:v>0</c:v>
                </c:pt>
                <c:pt idx="4">
                  <c:v>6</c:v>
                </c:pt>
                <c:pt idx="5">
                  <c:v>16</c:v>
                </c:pt>
                <c:pt idx="6">
                  <c:v>3</c:v>
                </c:pt>
                <c:pt idx="7">
                  <c:v>1</c:v>
                </c:pt>
                <c:pt idx="8">
                  <c:v>4</c:v>
                </c:pt>
                <c:pt idx="9">
                  <c:v>6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46F-4958-AFE4-7D968103BA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9763455"/>
        <c:axId val="1929751391"/>
      </c:barChart>
      <c:catAx>
        <c:axId val="1929763455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29751391"/>
        <c:crosses val="autoZero"/>
        <c:auto val="1"/>
        <c:lblAlgn val="ctr"/>
        <c:lblOffset val="100"/>
        <c:noMultiLvlLbl val="0"/>
      </c:catAx>
      <c:valAx>
        <c:axId val="1929751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29763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  <a:latin typeface="+mn-lt"/>
        </a:defRPr>
      </a:pPr>
      <a:endParaRPr lang="tr-TR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tr-TR"/>
              <a:t>2023 YILINDA BASILMIŞ* ÜRÜNLERİN** BİRİMLER BAZINDA DAĞILIMI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4.5655493063367081E-2"/>
          <c:y val="0.13652329749103945"/>
          <c:w val="0.93339212598425192"/>
          <c:h val="0.7019233482911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'birimlere göre ürün'!$B$3</c:f>
              <c:strCache>
                <c:ptCount val="1"/>
                <c:pt idx="0">
                  <c:v>Makale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'birimlere göre ürün'!$A$4:$A$16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'birimlere göre ürün'!$B$4:$B$16</c:f>
              <c:numCache>
                <c:formatCode>General</c:formatCode>
                <c:ptCount val="13"/>
                <c:pt idx="0">
                  <c:v>6</c:v>
                </c:pt>
                <c:pt idx="1">
                  <c:v>15</c:v>
                </c:pt>
                <c:pt idx="4">
                  <c:v>3</c:v>
                </c:pt>
                <c:pt idx="5">
                  <c:v>20</c:v>
                </c:pt>
                <c:pt idx="6">
                  <c:v>6</c:v>
                </c:pt>
                <c:pt idx="7">
                  <c:v>1</c:v>
                </c:pt>
                <c:pt idx="8">
                  <c:v>7</c:v>
                </c:pt>
                <c:pt idx="9">
                  <c:v>6</c:v>
                </c:pt>
                <c:pt idx="1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8D-459E-832B-C2CCFF493A6C}"/>
            </c:ext>
          </c:extLst>
        </c:ser>
        <c:ser>
          <c:idx val="1"/>
          <c:order val="1"/>
          <c:tx>
            <c:strRef>
              <c:f>'birimlere göre ürün'!$C$3</c:f>
              <c:strCache>
                <c:ptCount val="1"/>
                <c:pt idx="0">
                  <c:v>Bildiri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'birimlere göre ürün'!$A$4:$A$16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'birimlere göre ürün'!$C$4:$C$16</c:f>
              <c:numCache>
                <c:formatCode>General</c:formatCode>
                <c:ptCount val="13"/>
                <c:pt idx="1">
                  <c:v>2</c:v>
                </c:pt>
                <c:pt idx="5">
                  <c:v>5</c:v>
                </c:pt>
                <c:pt idx="8">
                  <c:v>6</c:v>
                </c:pt>
                <c:pt idx="9">
                  <c:v>1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8D-459E-832B-C2CCFF493A6C}"/>
            </c:ext>
          </c:extLst>
        </c:ser>
        <c:ser>
          <c:idx val="2"/>
          <c:order val="2"/>
          <c:tx>
            <c:strRef>
              <c:f>'birimlere göre ürün'!$D$3</c:f>
              <c:strCache>
                <c:ptCount val="1"/>
                <c:pt idx="0">
                  <c:v>Kitap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'birimlere göre ürün'!$A$4:$A$16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'birimlere göre ürün'!$D$4:$D$16</c:f>
              <c:numCache>
                <c:formatCode>General</c:formatCode>
                <c:ptCount val="13"/>
                <c:pt idx="1">
                  <c:v>6</c:v>
                </c:pt>
                <c:pt idx="4">
                  <c:v>3</c:v>
                </c:pt>
                <c:pt idx="6">
                  <c:v>1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8D-459E-832B-C2CCFF493A6C}"/>
            </c:ext>
          </c:extLst>
        </c:ser>
        <c:ser>
          <c:idx val="3"/>
          <c:order val="3"/>
          <c:tx>
            <c:strRef>
              <c:f>'birimlere göre ürün'!$E$3</c:f>
              <c:strCache>
                <c:ptCount val="1"/>
                <c:pt idx="0">
                  <c:v>Rapor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'birimlere göre ürün'!$A$4:$A$16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'birimlere göre ürün'!$E$4:$E$16</c:f>
              <c:numCache>
                <c:formatCode>General</c:formatCode>
                <c:ptCount val="13"/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8D-459E-832B-C2CCFF493A6C}"/>
            </c:ext>
          </c:extLst>
        </c:ser>
        <c:ser>
          <c:idx val="4"/>
          <c:order val="4"/>
          <c:tx>
            <c:strRef>
              <c:f>'birimlere göre ürün'!$F$3</c:f>
              <c:strCache>
                <c:ptCount val="1"/>
                <c:pt idx="0">
                  <c:v>Diğer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'birimlere göre ürün'!$A$4:$A$16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'birimlere göre ürün'!$F$4:$F$16</c:f>
              <c:numCache>
                <c:formatCode>General</c:formatCode>
                <c:ptCount val="13"/>
                <c:pt idx="0">
                  <c:v>1</c:v>
                </c:pt>
                <c:pt idx="1">
                  <c:v>7</c:v>
                </c:pt>
                <c:pt idx="5">
                  <c:v>3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8D-459E-832B-C2CCFF493A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236848"/>
        <c:axId val="535241424"/>
      </c:barChart>
      <c:catAx>
        <c:axId val="53523684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35241424"/>
        <c:crosses val="autoZero"/>
        <c:auto val="1"/>
        <c:lblAlgn val="ctr"/>
        <c:lblOffset val="100"/>
        <c:noMultiLvlLbl val="0"/>
      </c:catAx>
      <c:valAx>
        <c:axId val="53524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35236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 b="1">
          <a:solidFill>
            <a:srgbClr val="002060"/>
          </a:solidFill>
          <a:latin typeface="+mn-lt"/>
        </a:defRPr>
      </a:pPr>
      <a:endParaRPr lang="tr-T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'FMA alanlarına göre ürün'!$B$4</c:f>
              <c:strCache>
                <c:ptCount val="1"/>
                <c:pt idx="0">
                  <c:v>Makale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 alanlarına göre ürün'!$A$5:$A$19</c:f>
              <c:strCache>
                <c:ptCount val="15"/>
                <c:pt idx="0">
                  <c:v>İnşaat M.</c:v>
                </c:pt>
                <c:pt idx="1">
                  <c:v>Makine M.</c:v>
                </c:pt>
                <c:pt idx="2">
                  <c:v>Elektrik-Elektronik M.</c:v>
                </c:pt>
                <c:pt idx="3">
                  <c:v>Endüstri M.</c:v>
                </c:pt>
                <c:pt idx="4">
                  <c:v>Bilgisayar M.</c:v>
                </c:pt>
                <c:pt idx="5">
                  <c:v>Kimya M.</c:v>
                </c:pt>
                <c:pt idx="6">
                  <c:v>Matematik</c:v>
                </c:pt>
                <c:pt idx="7">
                  <c:v>Fizik</c:v>
                </c:pt>
                <c:pt idx="8">
                  <c:v>Kimya</c:v>
                </c:pt>
                <c:pt idx="9">
                  <c:v>Moleküler B.</c:v>
                </c:pt>
                <c:pt idx="10">
                  <c:v>Matematik ve Fen B.</c:v>
                </c:pt>
                <c:pt idx="11">
                  <c:v>KRDAE</c:v>
                </c:pt>
                <c:pt idx="12">
                  <c:v>BMME</c:v>
                </c:pt>
                <c:pt idx="13">
                  <c:v>ÇBE</c:v>
                </c:pt>
                <c:pt idx="14">
                  <c:v>VBYZE</c:v>
                </c:pt>
              </c:strCache>
            </c:strRef>
          </c:cat>
          <c:val>
            <c:numRef>
              <c:f>'FMA alanlarına göre ürün'!$B$5:$B$19</c:f>
              <c:numCache>
                <c:formatCode>General</c:formatCode>
                <c:ptCount val="15"/>
                <c:pt idx="0">
                  <c:v>1</c:v>
                </c:pt>
                <c:pt idx="1">
                  <c:v>6</c:v>
                </c:pt>
                <c:pt idx="2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2</c:v>
                </c:pt>
                <c:pt idx="7">
                  <c:v>7</c:v>
                </c:pt>
                <c:pt idx="8">
                  <c:v>1</c:v>
                </c:pt>
                <c:pt idx="10">
                  <c:v>2</c:v>
                </c:pt>
                <c:pt idx="11">
                  <c:v>3</c:v>
                </c:pt>
                <c:pt idx="12">
                  <c:v>7</c:v>
                </c:pt>
                <c:pt idx="1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AC-48B4-9CA9-2B2A7DD19821}"/>
            </c:ext>
          </c:extLst>
        </c:ser>
        <c:ser>
          <c:idx val="1"/>
          <c:order val="1"/>
          <c:tx>
            <c:strRef>
              <c:f>'FMA alanlarına göre ürün'!$C$4</c:f>
              <c:strCache>
                <c:ptCount val="1"/>
                <c:pt idx="0">
                  <c:v>Bildiri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 alanlarına göre ürün'!$A$5:$A$19</c:f>
              <c:strCache>
                <c:ptCount val="15"/>
                <c:pt idx="0">
                  <c:v>İnşaat M.</c:v>
                </c:pt>
                <c:pt idx="1">
                  <c:v>Makine M.</c:v>
                </c:pt>
                <c:pt idx="2">
                  <c:v>Elektrik-Elektronik M.</c:v>
                </c:pt>
                <c:pt idx="3">
                  <c:v>Endüstri M.</c:v>
                </c:pt>
                <c:pt idx="4">
                  <c:v>Bilgisayar M.</c:v>
                </c:pt>
                <c:pt idx="5">
                  <c:v>Kimya M.</c:v>
                </c:pt>
                <c:pt idx="6">
                  <c:v>Matematik</c:v>
                </c:pt>
                <c:pt idx="7">
                  <c:v>Fizik</c:v>
                </c:pt>
                <c:pt idx="8">
                  <c:v>Kimya</c:v>
                </c:pt>
                <c:pt idx="9">
                  <c:v>Moleküler B.</c:v>
                </c:pt>
                <c:pt idx="10">
                  <c:v>Matematik ve Fen B.</c:v>
                </c:pt>
                <c:pt idx="11">
                  <c:v>KRDAE</c:v>
                </c:pt>
                <c:pt idx="12">
                  <c:v>BMME</c:v>
                </c:pt>
                <c:pt idx="13">
                  <c:v>ÇBE</c:v>
                </c:pt>
                <c:pt idx="14">
                  <c:v>VBYZE</c:v>
                </c:pt>
              </c:strCache>
            </c:strRef>
          </c:cat>
          <c:val>
            <c:numRef>
              <c:f>'FMA alanlarına göre ürün'!$C$5:$C$19</c:f>
              <c:numCache>
                <c:formatCode>General</c:formatCode>
                <c:ptCount val="15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7">
                  <c:v>1</c:v>
                </c:pt>
                <c:pt idx="11">
                  <c:v>5</c:v>
                </c:pt>
                <c:pt idx="12">
                  <c:v>6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AC-48B4-9CA9-2B2A7DD19821}"/>
            </c:ext>
          </c:extLst>
        </c:ser>
        <c:ser>
          <c:idx val="2"/>
          <c:order val="2"/>
          <c:tx>
            <c:strRef>
              <c:f>'FMA alanlarına göre ürün'!$D$4</c:f>
              <c:strCache>
                <c:ptCount val="1"/>
                <c:pt idx="0">
                  <c:v>Kitap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 alanlarına göre ürün'!$A$5:$A$19</c:f>
              <c:strCache>
                <c:ptCount val="15"/>
                <c:pt idx="0">
                  <c:v>İnşaat M.</c:v>
                </c:pt>
                <c:pt idx="1">
                  <c:v>Makine M.</c:v>
                </c:pt>
                <c:pt idx="2">
                  <c:v>Elektrik-Elektronik M.</c:v>
                </c:pt>
                <c:pt idx="3">
                  <c:v>Endüstri M.</c:v>
                </c:pt>
                <c:pt idx="4">
                  <c:v>Bilgisayar M.</c:v>
                </c:pt>
                <c:pt idx="5">
                  <c:v>Kimya M.</c:v>
                </c:pt>
                <c:pt idx="6">
                  <c:v>Matematik</c:v>
                </c:pt>
                <c:pt idx="7">
                  <c:v>Fizik</c:v>
                </c:pt>
                <c:pt idx="8">
                  <c:v>Kimya</c:v>
                </c:pt>
                <c:pt idx="9">
                  <c:v>Moleküler B.</c:v>
                </c:pt>
                <c:pt idx="10">
                  <c:v>Matematik ve Fen B.</c:v>
                </c:pt>
                <c:pt idx="11">
                  <c:v>KRDAE</c:v>
                </c:pt>
                <c:pt idx="12">
                  <c:v>BMME</c:v>
                </c:pt>
                <c:pt idx="13">
                  <c:v>ÇBE</c:v>
                </c:pt>
                <c:pt idx="14">
                  <c:v>VBYZE</c:v>
                </c:pt>
              </c:strCache>
            </c:strRef>
          </c:cat>
          <c:val>
            <c:numRef>
              <c:f>'FMA alanlarına göre ürün'!$D$5:$D$19</c:f>
              <c:numCache>
                <c:formatCode>General</c:formatCode>
                <c:ptCount val="15"/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AC-48B4-9CA9-2B2A7DD19821}"/>
            </c:ext>
          </c:extLst>
        </c:ser>
        <c:ser>
          <c:idx val="3"/>
          <c:order val="3"/>
          <c:tx>
            <c:strRef>
              <c:f>'FMA alanlarına göre ürün'!$E$4</c:f>
              <c:strCache>
                <c:ptCount val="1"/>
                <c:pt idx="0">
                  <c:v>Rapor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 alanlarına göre ürün'!$A$5:$A$19</c:f>
              <c:strCache>
                <c:ptCount val="15"/>
                <c:pt idx="0">
                  <c:v>İnşaat M.</c:v>
                </c:pt>
                <c:pt idx="1">
                  <c:v>Makine M.</c:v>
                </c:pt>
                <c:pt idx="2">
                  <c:v>Elektrik-Elektronik M.</c:v>
                </c:pt>
                <c:pt idx="3">
                  <c:v>Endüstri M.</c:v>
                </c:pt>
                <c:pt idx="4">
                  <c:v>Bilgisayar M.</c:v>
                </c:pt>
                <c:pt idx="5">
                  <c:v>Kimya M.</c:v>
                </c:pt>
                <c:pt idx="6">
                  <c:v>Matematik</c:v>
                </c:pt>
                <c:pt idx="7">
                  <c:v>Fizik</c:v>
                </c:pt>
                <c:pt idx="8">
                  <c:v>Kimya</c:v>
                </c:pt>
                <c:pt idx="9">
                  <c:v>Moleküler B.</c:v>
                </c:pt>
                <c:pt idx="10">
                  <c:v>Matematik ve Fen B.</c:v>
                </c:pt>
                <c:pt idx="11">
                  <c:v>KRDAE</c:v>
                </c:pt>
                <c:pt idx="12">
                  <c:v>BMME</c:v>
                </c:pt>
                <c:pt idx="13">
                  <c:v>ÇBE</c:v>
                </c:pt>
                <c:pt idx="14">
                  <c:v>VBYZE</c:v>
                </c:pt>
              </c:strCache>
            </c:strRef>
          </c:cat>
          <c:val>
            <c:numRef>
              <c:f>'FMA alanlarına göre ürün'!$E$5:$E$19</c:f>
              <c:numCache>
                <c:formatCode>General</c:formatCode>
                <c:ptCount val="15"/>
              </c:numCache>
            </c:numRef>
          </c:val>
          <c:extLst>
            <c:ext xmlns:c16="http://schemas.microsoft.com/office/drawing/2014/chart" uri="{C3380CC4-5D6E-409C-BE32-E72D297353CC}">
              <c16:uniqueId val="{00000003-07AC-48B4-9CA9-2B2A7DD19821}"/>
            </c:ext>
          </c:extLst>
        </c:ser>
        <c:ser>
          <c:idx val="4"/>
          <c:order val="4"/>
          <c:tx>
            <c:strRef>
              <c:f>'FMA alanlarına göre ürün'!$F$4</c:f>
              <c:strCache>
                <c:ptCount val="1"/>
                <c:pt idx="0">
                  <c:v>Diğer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'FMA alanlarına göre ürün'!$A$5:$A$19</c:f>
              <c:strCache>
                <c:ptCount val="15"/>
                <c:pt idx="0">
                  <c:v>İnşaat M.</c:v>
                </c:pt>
                <c:pt idx="1">
                  <c:v>Makine M.</c:v>
                </c:pt>
                <c:pt idx="2">
                  <c:v>Elektrik-Elektronik M.</c:v>
                </c:pt>
                <c:pt idx="3">
                  <c:v>Endüstri M.</c:v>
                </c:pt>
                <c:pt idx="4">
                  <c:v>Bilgisayar M.</c:v>
                </c:pt>
                <c:pt idx="5">
                  <c:v>Kimya M.</c:v>
                </c:pt>
                <c:pt idx="6">
                  <c:v>Matematik</c:v>
                </c:pt>
                <c:pt idx="7">
                  <c:v>Fizik</c:v>
                </c:pt>
                <c:pt idx="8">
                  <c:v>Kimya</c:v>
                </c:pt>
                <c:pt idx="9">
                  <c:v>Moleküler B.</c:v>
                </c:pt>
                <c:pt idx="10">
                  <c:v>Matematik ve Fen B.</c:v>
                </c:pt>
                <c:pt idx="11">
                  <c:v>KRDAE</c:v>
                </c:pt>
                <c:pt idx="12">
                  <c:v>BMME</c:v>
                </c:pt>
                <c:pt idx="13">
                  <c:v>ÇBE</c:v>
                </c:pt>
                <c:pt idx="14">
                  <c:v>VBYZE</c:v>
                </c:pt>
              </c:strCache>
            </c:strRef>
          </c:cat>
          <c:val>
            <c:numRef>
              <c:f>'FMA alanlarına göre ürün'!$F$5:$F$19</c:f>
              <c:numCache>
                <c:formatCode>General</c:formatCode>
                <c:ptCount val="15"/>
                <c:pt idx="1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5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AC-48B4-9CA9-2B2A7DD19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5676271"/>
        <c:axId val="1405687087"/>
      </c:barChart>
      <c:catAx>
        <c:axId val="1405676271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05687087"/>
        <c:crosses val="autoZero"/>
        <c:auto val="1"/>
        <c:lblAlgn val="ctr"/>
        <c:lblOffset val="100"/>
        <c:noMultiLvlLbl val="0"/>
      </c:catAx>
      <c:valAx>
        <c:axId val="1405687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05676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'SBA alanlarına göre ürün'!$B$4</c:f>
              <c:strCache>
                <c:ptCount val="1"/>
                <c:pt idx="0">
                  <c:v>Makale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'SBA alanlarına göre ürün'!$A$5:$A$28</c:f>
              <c:strCache>
                <c:ptCount val="24"/>
                <c:pt idx="0">
                  <c:v>Batı Dilleri ve Ed.</c:v>
                </c:pt>
                <c:pt idx="1">
                  <c:v>Türk Dili ve Ed.</c:v>
                </c:pt>
                <c:pt idx="2">
                  <c:v>Felsefe</c:v>
                </c:pt>
                <c:pt idx="3">
                  <c:v>Psikoloji</c:v>
                </c:pt>
                <c:pt idx="4">
                  <c:v>Sosyoloji</c:v>
                </c:pt>
                <c:pt idx="5">
                  <c:v>Tarih</c:v>
                </c:pt>
                <c:pt idx="6">
                  <c:v>Dilbilim</c:v>
                </c:pt>
                <c:pt idx="7">
                  <c:v>Çeviribilim</c:v>
                </c:pt>
                <c:pt idx="8">
                  <c:v>İktisat</c:v>
                </c:pt>
                <c:pt idx="9">
                  <c:v>Siyaset</c:v>
                </c:pt>
                <c:pt idx="10">
                  <c:v>İşletme</c:v>
                </c:pt>
                <c:pt idx="11">
                  <c:v>Turizm</c:v>
                </c:pt>
                <c:pt idx="12">
                  <c:v>Uluslararası Tic.</c:v>
                </c:pt>
                <c:pt idx="13">
                  <c:v>Yönetim Bilişim</c:v>
                </c:pt>
                <c:pt idx="14">
                  <c:v>Eğitim Bil.</c:v>
                </c:pt>
                <c:pt idx="15">
                  <c:v>Temel Eğit.</c:v>
                </c:pt>
                <c:pt idx="16">
                  <c:v>Bilg.Öğr.Tek.</c:v>
                </c:pt>
                <c:pt idx="17">
                  <c:v>Yab.Dil.Eğit.</c:v>
                </c:pt>
                <c:pt idx="18">
                  <c:v>Kamu Hukuku</c:v>
                </c:pt>
                <c:pt idx="19">
                  <c:v>Özel Hukuk</c:v>
                </c:pt>
                <c:pt idx="20">
                  <c:v>Fikri Mülkiyet Hukuku</c:v>
                </c:pt>
                <c:pt idx="21">
                  <c:v>Radyo Tel. ve Sinema</c:v>
                </c:pt>
                <c:pt idx="22">
                  <c:v>YADYOK</c:v>
                </c:pt>
                <c:pt idx="23">
                  <c:v>AİİTE</c:v>
                </c:pt>
              </c:strCache>
            </c:strRef>
          </c:cat>
          <c:val>
            <c:numRef>
              <c:f>'SBA alanlarına göre ürün'!$B$5:$B$28</c:f>
              <c:numCache>
                <c:formatCode>General</c:formatCode>
                <c:ptCount val="24"/>
                <c:pt idx="3">
                  <c:v>1</c:v>
                </c:pt>
                <c:pt idx="5">
                  <c:v>1</c:v>
                </c:pt>
                <c:pt idx="6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6">
                  <c:v>1</c:v>
                </c:pt>
                <c:pt idx="17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6B-43E3-B4ED-3527D3B6F67C}"/>
            </c:ext>
          </c:extLst>
        </c:ser>
        <c:ser>
          <c:idx val="1"/>
          <c:order val="1"/>
          <c:tx>
            <c:strRef>
              <c:f>'SBA alanlarına göre ürün'!$C$4</c:f>
              <c:strCache>
                <c:ptCount val="1"/>
                <c:pt idx="0">
                  <c:v>Bildiri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'SBA alanlarına göre ürün'!$A$5:$A$28</c:f>
              <c:strCache>
                <c:ptCount val="24"/>
                <c:pt idx="0">
                  <c:v>Batı Dilleri ve Ed.</c:v>
                </c:pt>
                <c:pt idx="1">
                  <c:v>Türk Dili ve Ed.</c:v>
                </c:pt>
                <c:pt idx="2">
                  <c:v>Felsefe</c:v>
                </c:pt>
                <c:pt idx="3">
                  <c:v>Psikoloji</c:v>
                </c:pt>
                <c:pt idx="4">
                  <c:v>Sosyoloji</c:v>
                </c:pt>
                <c:pt idx="5">
                  <c:v>Tarih</c:v>
                </c:pt>
                <c:pt idx="6">
                  <c:v>Dilbilim</c:v>
                </c:pt>
                <c:pt idx="7">
                  <c:v>Çeviribilim</c:v>
                </c:pt>
                <c:pt idx="8">
                  <c:v>İktisat</c:v>
                </c:pt>
                <c:pt idx="9">
                  <c:v>Siyaset</c:v>
                </c:pt>
                <c:pt idx="10">
                  <c:v>İşletme</c:v>
                </c:pt>
                <c:pt idx="11">
                  <c:v>Turizm</c:v>
                </c:pt>
                <c:pt idx="12">
                  <c:v>Uluslararası Tic.</c:v>
                </c:pt>
                <c:pt idx="13">
                  <c:v>Yönetim Bilişim</c:v>
                </c:pt>
                <c:pt idx="14">
                  <c:v>Eğitim Bil.</c:v>
                </c:pt>
                <c:pt idx="15">
                  <c:v>Temel Eğit.</c:v>
                </c:pt>
                <c:pt idx="16">
                  <c:v>Bilg.Öğr.Tek.</c:v>
                </c:pt>
                <c:pt idx="17">
                  <c:v>Yab.Dil.Eğit.</c:v>
                </c:pt>
                <c:pt idx="18">
                  <c:v>Kamu Hukuku</c:v>
                </c:pt>
                <c:pt idx="19">
                  <c:v>Özel Hukuk</c:v>
                </c:pt>
                <c:pt idx="20">
                  <c:v>Fikri Mülkiyet Hukuku</c:v>
                </c:pt>
                <c:pt idx="21">
                  <c:v>Radyo Tel. ve Sinema</c:v>
                </c:pt>
                <c:pt idx="22">
                  <c:v>YADYOK</c:v>
                </c:pt>
                <c:pt idx="23">
                  <c:v>AİİTE</c:v>
                </c:pt>
              </c:strCache>
            </c:strRef>
          </c:cat>
          <c:val>
            <c:numRef>
              <c:f>'SBA alanlarına göre ürün'!$C$5:$C$28</c:f>
              <c:numCache>
                <c:formatCode>General</c:formatCode>
                <c:ptCount val="24"/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6B-43E3-B4ED-3527D3B6F67C}"/>
            </c:ext>
          </c:extLst>
        </c:ser>
        <c:ser>
          <c:idx val="2"/>
          <c:order val="2"/>
          <c:tx>
            <c:strRef>
              <c:f>'SBA alanlarına göre ürün'!$D$4</c:f>
              <c:strCache>
                <c:ptCount val="1"/>
                <c:pt idx="0">
                  <c:v>Kitap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'SBA alanlarına göre ürün'!$A$5:$A$28</c:f>
              <c:strCache>
                <c:ptCount val="24"/>
                <c:pt idx="0">
                  <c:v>Batı Dilleri ve Ed.</c:v>
                </c:pt>
                <c:pt idx="1">
                  <c:v>Türk Dili ve Ed.</c:v>
                </c:pt>
                <c:pt idx="2">
                  <c:v>Felsefe</c:v>
                </c:pt>
                <c:pt idx="3">
                  <c:v>Psikoloji</c:v>
                </c:pt>
                <c:pt idx="4">
                  <c:v>Sosyoloji</c:v>
                </c:pt>
                <c:pt idx="5">
                  <c:v>Tarih</c:v>
                </c:pt>
                <c:pt idx="6">
                  <c:v>Dilbilim</c:v>
                </c:pt>
                <c:pt idx="7">
                  <c:v>Çeviribilim</c:v>
                </c:pt>
                <c:pt idx="8">
                  <c:v>İktisat</c:v>
                </c:pt>
                <c:pt idx="9">
                  <c:v>Siyaset</c:v>
                </c:pt>
                <c:pt idx="10">
                  <c:v>İşletme</c:v>
                </c:pt>
                <c:pt idx="11">
                  <c:v>Turizm</c:v>
                </c:pt>
                <c:pt idx="12">
                  <c:v>Uluslararası Tic.</c:v>
                </c:pt>
                <c:pt idx="13">
                  <c:v>Yönetim Bilişim</c:v>
                </c:pt>
                <c:pt idx="14">
                  <c:v>Eğitim Bil.</c:v>
                </c:pt>
                <c:pt idx="15">
                  <c:v>Temel Eğit.</c:v>
                </c:pt>
                <c:pt idx="16">
                  <c:v>Bilg.Öğr.Tek.</c:v>
                </c:pt>
                <c:pt idx="17">
                  <c:v>Yab.Dil.Eğit.</c:v>
                </c:pt>
                <c:pt idx="18">
                  <c:v>Kamu Hukuku</c:v>
                </c:pt>
                <c:pt idx="19">
                  <c:v>Özel Hukuk</c:v>
                </c:pt>
                <c:pt idx="20">
                  <c:v>Fikri Mülkiyet Hukuku</c:v>
                </c:pt>
                <c:pt idx="21">
                  <c:v>Radyo Tel. ve Sinema</c:v>
                </c:pt>
                <c:pt idx="22">
                  <c:v>YADYOK</c:v>
                </c:pt>
                <c:pt idx="23">
                  <c:v>AİİTE</c:v>
                </c:pt>
              </c:strCache>
            </c:strRef>
          </c:cat>
          <c:val>
            <c:numRef>
              <c:f>'SBA alanlarına göre ürün'!$D$5:$D$28</c:f>
              <c:numCache>
                <c:formatCode>General</c:formatCode>
                <c:ptCount val="24"/>
                <c:pt idx="0">
                  <c:v>2</c:v>
                </c:pt>
                <c:pt idx="4">
                  <c:v>2</c:v>
                </c:pt>
                <c:pt idx="6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6B-43E3-B4ED-3527D3B6F67C}"/>
            </c:ext>
          </c:extLst>
        </c:ser>
        <c:ser>
          <c:idx val="3"/>
          <c:order val="3"/>
          <c:tx>
            <c:strRef>
              <c:f>'SBA alanlarına göre ürün'!$E$4</c:f>
              <c:strCache>
                <c:ptCount val="1"/>
                <c:pt idx="0">
                  <c:v>Rapor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'SBA alanlarına göre ürün'!$A$5:$A$28</c:f>
              <c:strCache>
                <c:ptCount val="24"/>
                <c:pt idx="0">
                  <c:v>Batı Dilleri ve Ed.</c:v>
                </c:pt>
                <c:pt idx="1">
                  <c:v>Türk Dili ve Ed.</c:v>
                </c:pt>
                <c:pt idx="2">
                  <c:v>Felsefe</c:v>
                </c:pt>
                <c:pt idx="3">
                  <c:v>Psikoloji</c:v>
                </c:pt>
                <c:pt idx="4">
                  <c:v>Sosyoloji</c:v>
                </c:pt>
                <c:pt idx="5">
                  <c:v>Tarih</c:v>
                </c:pt>
                <c:pt idx="6">
                  <c:v>Dilbilim</c:v>
                </c:pt>
                <c:pt idx="7">
                  <c:v>Çeviribilim</c:v>
                </c:pt>
                <c:pt idx="8">
                  <c:v>İktisat</c:v>
                </c:pt>
                <c:pt idx="9">
                  <c:v>Siyaset</c:v>
                </c:pt>
                <c:pt idx="10">
                  <c:v>İşletme</c:v>
                </c:pt>
                <c:pt idx="11">
                  <c:v>Turizm</c:v>
                </c:pt>
                <c:pt idx="12">
                  <c:v>Uluslararası Tic.</c:v>
                </c:pt>
                <c:pt idx="13">
                  <c:v>Yönetim Bilişim</c:v>
                </c:pt>
                <c:pt idx="14">
                  <c:v>Eğitim Bil.</c:v>
                </c:pt>
                <c:pt idx="15">
                  <c:v>Temel Eğit.</c:v>
                </c:pt>
                <c:pt idx="16">
                  <c:v>Bilg.Öğr.Tek.</c:v>
                </c:pt>
                <c:pt idx="17">
                  <c:v>Yab.Dil.Eğit.</c:v>
                </c:pt>
                <c:pt idx="18">
                  <c:v>Kamu Hukuku</c:v>
                </c:pt>
                <c:pt idx="19">
                  <c:v>Özel Hukuk</c:v>
                </c:pt>
                <c:pt idx="20">
                  <c:v>Fikri Mülkiyet Hukuku</c:v>
                </c:pt>
                <c:pt idx="21">
                  <c:v>Radyo Tel. ve Sinema</c:v>
                </c:pt>
                <c:pt idx="22">
                  <c:v>YADYOK</c:v>
                </c:pt>
                <c:pt idx="23">
                  <c:v>AİİTE</c:v>
                </c:pt>
              </c:strCache>
            </c:strRef>
          </c:cat>
          <c:val>
            <c:numRef>
              <c:f>'SBA alanlarına göre ürün'!$E$5:$E$28</c:f>
              <c:numCache>
                <c:formatCode>General</c:formatCode>
                <c:ptCount val="24"/>
              </c:numCache>
            </c:numRef>
          </c:val>
          <c:extLst>
            <c:ext xmlns:c16="http://schemas.microsoft.com/office/drawing/2014/chart" uri="{C3380CC4-5D6E-409C-BE32-E72D297353CC}">
              <c16:uniqueId val="{00000003-FA6B-43E3-B4ED-3527D3B6F67C}"/>
            </c:ext>
          </c:extLst>
        </c:ser>
        <c:ser>
          <c:idx val="4"/>
          <c:order val="4"/>
          <c:tx>
            <c:strRef>
              <c:f>'SBA alanlarına göre ürün'!$F$4</c:f>
              <c:strCache>
                <c:ptCount val="1"/>
                <c:pt idx="0">
                  <c:v>Diğer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'SBA alanlarına göre ürün'!$A$5:$A$28</c:f>
              <c:strCache>
                <c:ptCount val="24"/>
                <c:pt idx="0">
                  <c:v>Batı Dilleri ve Ed.</c:v>
                </c:pt>
                <c:pt idx="1">
                  <c:v>Türk Dili ve Ed.</c:v>
                </c:pt>
                <c:pt idx="2">
                  <c:v>Felsefe</c:v>
                </c:pt>
                <c:pt idx="3">
                  <c:v>Psikoloji</c:v>
                </c:pt>
                <c:pt idx="4">
                  <c:v>Sosyoloji</c:v>
                </c:pt>
                <c:pt idx="5">
                  <c:v>Tarih</c:v>
                </c:pt>
                <c:pt idx="6">
                  <c:v>Dilbilim</c:v>
                </c:pt>
                <c:pt idx="7">
                  <c:v>Çeviribilim</c:v>
                </c:pt>
                <c:pt idx="8">
                  <c:v>İktisat</c:v>
                </c:pt>
                <c:pt idx="9">
                  <c:v>Siyaset</c:v>
                </c:pt>
                <c:pt idx="10">
                  <c:v>İşletme</c:v>
                </c:pt>
                <c:pt idx="11">
                  <c:v>Turizm</c:v>
                </c:pt>
                <c:pt idx="12">
                  <c:v>Uluslararası Tic.</c:v>
                </c:pt>
                <c:pt idx="13">
                  <c:v>Yönetim Bilişim</c:v>
                </c:pt>
                <c:pt idx="14">
                  <c:v>Eğitim Bil.</c:v>
                </c:pt>
                <c:pt idx="15">
                  <c:v>Temel Eğit.</c:v>
                </c:pt>
                <c:pt idx="16">
                  <c:v>Bilg.Öğr.Tek.</c:v>
                </c:pt>
                <c:pt idx="17">
                  <c:v>Yab.Dil.Eğit.</c:v>
                </c:pt>
                <c:pt idx="18">
                  <c:v>Kamu Hukuku</c:v>
                </c:pt>
                <c:pt idx="19">
                  <c:v>Özel Hukuk</c:v>
                </c:pt>
                <c:pt idx="20">
                  <c:v>Fikri Mülkiyet Hukuku</c:v>
                </c:pt>
                <c:pt idx="21">
                  <c:v>Radyo Tel. ve Sinema</c:v>
                </c:pt>
                <c:pt idx="22">
                  <c:v>YADYOK</c:v>
                </c:pt>
                <c:pt idx="23">
                  <c:v>AİİTE</c:v>
                </c:pt>
              </c:strCache>
            </c:strRef>
          </c:cat>
          <c:val>
            <c:numRef>
              <c:f>'SBA alanlarına göre ürün'!$F$5:$F$28</c:f>
              <c:numCache>
                <c:formatCode>General</c:formatCode>
                <c:ptCount val="24"/>
                <c:pt idx="6">
                  <c:v>2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6B-43E3-B4ED-3527D3B6F6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8385216"/>
        <c:axId val="888390208"/>
      </c:barChart>
      <c:catAx>
        <c:axId val="88838521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88390208"/>
        <c:crosses val="autoZero"/>
        <c:auto val="1"/>
        <c:lblAlgn val="ctr"/>
        <c:lblOffset val="100"/>
        <c:noMultiLvlLbl val="0"/>
      </c:catAx>
      <c:valAx>
        <c:axId val="888390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8838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  <a:latin typeface="+mn-lt"/>
        </a:defRPr>
      </a:pPr>
      <a:endParaRPr lang="tr-TR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tr-TR" sz="1200" b="1" i="0" baseline="0">
                <a:effectLst/>
              </a:rPr>
              <a:t>2023 YILINDA TAMAMLANAN* YÜKSEK LİSANS VE DOKTORA TEZLERİNİN </a:t>
            </a:r>
            <a:endParaRPr lang="tr-TR" sz="1200">
              <a:effectLst/>
            </a:endParaRPr>
          </a:p>
          <a:p>
            <a:pPr>
              <a:defRPr/>
            </a:pPr>
            <a:r>
              <a:rPr lang="tr-TR" sz="1200" b="1" i="0" baseline="0">
                <a:effectLst/>
              </a:rPr>
              <a:t> BİRİMLER VE BÖLÜMLER BAZINDA DAĞILIMI </a:t>
            </a:r>
            <a:endParaRPr lang="tr-TR" sz="12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tezler!$B$1</c:f>
              <c:strCache>
                <c:ptCount val="1"/>
                <c:pt idx="0">
                  <c:v>Yüksek Lisans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BE-4A75-A985-827E2F9C754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BE-4A75-A985-827E2F9C754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BE-4A75-A985-827E2F9C754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0BE-4A75-A985-827E2F9C75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tezler!$A$2:$A$12</c:f>
              <c:strCache>
                <c:ptCount val="11"/>
                <c:pt idx="0">
                  <c:v>İnşaat Mühendisliği</c:v>
                </c:pt>
                <c:pt idx="1">
                  <c:v>Makina Mühendisliği</c:v>
                </c:pt>
                <c:pt idx="2">
                  <c:v>Elektrik-Elektronik M.</c:v>
                </c:pt>
                <c:pt idx="3">
                  <c:v>Biyo-Medikal Müh. Enst.</c:v>
                </c:pt>
                <c:pt idx="4">
                  <c:v>Fizik</c:v>
                </c:pt>
                <c:pt idx="5">
                  <c:v>Kimya</c:v>
                </c:pt>
                <c:pt idx="6">
                  <c:v>Moleküler B. Ve Gen.</c:v>
                </c:pt>
                <c:pt idx="7">
                  <c:v>Türk Dili ve Ed. Böl.</c:v>
                </c:pt>
                <c:pt idx="8">
                  <c:v>Yön.Bil.Sis.</c:v>
                </c:pt>
                <c:pt idx="9">
                  <c:v>Yabancı Dil. Eğt.</c:v>
                </c:pt>
                <c:pt idx="10">
                  <c:v>KRDAE</c:v>
                </c:pt>
              </c:strCache>
            </c:strRef>
          </c:cat>
          <c:val>
            <c:numRef>
              <c:f>tezler!$B$2:$B$12</c:f>
              <c:numCache>
                <c:formatCode>General</c:formatCode>
                <c:ptCount val="11"/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BE-4A75-A985-827E2F9C754C}"/>
            </c:ext>
          </c:extLst>
        </c:ser>
        <c:ser>
          <c:idx val="1"/>
          <c:order val="1"/>
          <c:tx>
            <c:strRef>
              <c:f>tezler!$C$1</c:f>
              <c:strCache>
                <c:ptCount val="1"/>
                <c:pt idx="0">
                  <c:v>Doktora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0BE-4A75-A985-827E2F9C754C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20BE-4A75-A985-827E2F9C754C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20BE-4A75-A985-827E2F9C75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tezler!$A$2:$A$12</c:f>
              <c:strCache>
                <c:ptCount val="11"/>
                <c:pt idx="0">
                  <c:v>İnşaat Mühendisliği</c:v>
                </c:pt>
                <c:pt idx="1">
                  <c:v>Makina Mühendisliği</c:v>
                </c:pt>
                <c:pt idx="2">
                  <c:v>Elektrik-Elektronik M.</c:v>
                </c:pt>
                <c:pt idx="3">
                  <c:v>Biyo-Medikal Müh. Enst.</c:v>
                </c:pt>
                <c:pt idx="4">
                  <c:v>Fizik</c:v>
                </c:pt>
                <c:pt idx="5">
                  <c:v>Kimya</c:v>
                </c:pt>
                <c:pt idx="6">
                  <c:v>Moleküler B. Ve Gen.</c:v>
                </c:pt>
                <c:pt idx="7">
                  <c:v>Türk Dili ve Ed. Böl.</c:v>
                </c:pt>
                <c:pt idx="8">
                  <c:v>Yön.Bil.Sis.</c:v>
                </c:pt>
                <c:pt idx="9">
                  <c:v>Yabancı Dil. Eğt.</c:v>
                </c:pt>
                <c:pt idx="10">
                  <c:v>KRDAE</c:v>
                </c:pt>
              </c:strCache>
            </c:strRef>
          </c:cat>
          <c:val>
            <c:numRef>
              <c:f>tezler!$C$2:$C$12</c:f>
              <c:numCache>
                <c:formatCode>General</c:formatCode>
                <c:ptCount val="11"/>
                <c:pt idx="0">
                  <c:v>2</c:v>
                </c:pt>
                <c:pt idx="1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0BE-4A75-A985-827E2F9C75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7628656"/>
        <c:axId val="787636144"/>
      </c:barChart>
      <c:catAx>
        <c:axId val="7876286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87636144"/>
        <c:crosses val="autoZero"/>
        <c:auto val="1"/>
        <c:lblAlgn val="ctr"/>
        <c:lblOffset val="100"/>
        <c:noMultiLvlLbl val="0"/>
      </c:catAx>
      <c:valAx>
        <c:axId val="78763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8762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 b="1">
          <a:solidFill>
            <a:srgbClr val="002060"/>
          </a:solidFill>
          <a:latin typeface="+mn-lt"/>
        </a:defRPr>
      </a:pPr>
      <a:endParaRPr lang="tr-T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837-476C-8449-D8CD3A281E6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837-476C-8449-D8CD3A281E6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837-476C-8449-D8CD3A281E6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837-476C-8449-D8CD3A281E62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837-476C-8449-D8CD3A281E6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837-476C-8449-D8CD3A281E62}"/>
              </c:ext>
            </c:extLst>
          </c:dPt>
          <c:dPt>
            <c:idx val="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837-476C-8449-D8CD3A281E62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837-476C-8449-D8CD3A281E6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'kabul olan sayı-bütçe'!$A$2:$A$14</c:f>
              <c:strCache>
                <c:ptCount val="13"/>
                <c:pt idx="0">
                  <c:v>EF</c:v>
                </c:pt>
                <c:pt idx="1">
                  <c:v>FEF</c:v>
                </c:pt>
                <c:pt idx="2">
                  <c:v>HF</c:v>
                </c:pt>
                <c:pt idx="3">
                  <c:v>İF</c:v>
                </c:pt>
                <c:pt idx="4">
                  <c:v>İİBF</c:v>
                </c:pt>
                <c:pt idx="5">
                  <c:v>MF</c:v>
                </c:pt>
                <c:pt idx="6">
                  <c:v>YBF</c:v>
                </c:pt>
                <c:pt idx="7">
                  <c:v>AİİTE</c:v>
                </c:pt>
                <c:pt idx="8">
                  <c:v>BMME</c:v>
                </c:pt>
                <c:pt idx="9">
                  <c:v>ÇBE</c:v>
                </c:pt>
                <c:pt idx="10">
                  <c:v>KRDAE</c:v>
                </c:pt>
                <c:pt idx="11">
                  <c:v>VBYZE</c:v>
                </c:pt>
                <c:pt idx="12">
                  <c:v>YADYOK</c:v>
                </c:pt>
              </c:strCache>
            </c:strRef>
          </c:cat>
          <c:val>
            <c:numRef>
              <c:f>'kabul olan sayı-bütçe'!$C$2:$C$14</c:f>
              <c:numCache>
                <c:formatCode>#,##0.00</c:formatCode>
                <c:ptCount val="13"/>
                <c:pt idx="0">
                  <c:v>604839.52</c:v>
                </c:pt>
                <c:pt idx="1">
                  <c:v>4562112.75</c:v>
                </c:pt>
                <c:pt idx="2">
                  <c:v>40000</c:v>
                </c:pt>
                <c:pt idx="3">
                  <c:v>0</c:v>
                </c:pt>
                <c:pt idx="4">
                  <c:v>792424</c:v>
                </c:pt>
                <c:pt idx="5">
                  <c:v>3346733</c:v>
                </c:pt>
                <c:pt idx="6">
                  <c:v>559010</c:v>
                </c:pt>
                <c:pt idx="7">
                  <c:v>180000</c:v>
                </c:pt>
                <c:pt idx="8">
                  <c:v>472125.13</c:v>
                </c:pt>
                <c:pt idx="9">
                  <c:v>1084040.1400000001</c:v>
                </c:pt>
                <c:pt idx="10">
                  <c:v>74500</c:v>
                </c:pt>
                <c:pt idx="11">
                  <c:v>999988</c:v>
                </c:pt>
                <c:pt idx="12">
                  <c:v>72030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837-476C-8449-D8CD3A281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3100335"/>
        <c:axId val="1993092847"/>
      </c:barChart>
      <c:catAx>
        <c:axId val="1993100335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93092847"/>
        <c:crosses val="autoZero"/>
        <c:auto val="1"/>
        <c:lblAlgn val="ctr"/>
        <c:lblOffset val="100"/>
        <c:noMultiLvlLbl val="0"/>
      </c:catAx>
      <c:valAx>
        <c:axId val="1993092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993100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24354806175983"/>
          <c:y val="0.10876640419947507"/>
          <c:w val="0.64651270589908372"/>
          <c:h val="0.67093434017469122"/>
        </c:manualLayout>
      </c:layout>
      <c:pieChart>
        <c:varyColors val="1"/>
        <c:ser>
          <c:idx val="0"/>
          <c:order val="0"/>
          <c:tx>
            <c:strRef>
              <c:f>'sayı-bütçe pasta grafik'!$A$3:$A$9</c:f>
              <c:strCache>
                <c:ptCount val="7"/>
                <c:pt idx="0">
                  <c:v>Standart (P)</c:v>
                </c:pt>
                <c:pt idx="1">
                  <c:v>Doktora (D)</c:v>
                </c:pt>
                <c:pt idx="2">
                  <c:v>Tamamlayıcı Destek (M)</c:v>
                </c:pt>
                <c:pt idx="3">
                  <c:v>Çok Disiplinli (R)</c:v>
                </c:pt>
                <c:pt idx="4">
                  <c:v>Altyapı (S)</c:v>
                </c:pt>
                <c:pt idx="5">
                  <c:v>İleri Teknoloji Uygulama ve Geliştirme Projeleri (TUG)</c:v>
                </c:pt>
                <c:pt idx="6">
                  <c:v>Start-Up (SUP)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5CD-4746-8BFF-7114CE2E1E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5CD-4746-8BFF-7114CE2E1E0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5CD-4746-8BFF-7114CE2E1E0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5CD-4746-8BFF-7114CE2E1E0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5CD-4746-8BFF-7114CE2E1E0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5CD-4746-8BFF-7114CE2E1E0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F5CD-4746-8BFF-7114CE2E1E0D}"/>
              </c:ext>
            </c:extLst>
          </c:dPt>
          <c:dLbls>
            <c:dLbl>
              <c:idx val="0"/>
              <c:layout>
                <c:manualLayout>
                  <c:x val="-0.20918221767061709"/>
                  <c:y val="1.26984126984126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CD-4746-8BFF-7114CE2E1E0D}"/>
                </c:ext>
              </c:extLst>
            </c:dLbl>
            <c:dLbl>
              <c:idx val="1"/>
              <c:layout>
                <c:manualLayout>
                  <c:x val="0.15281263688685831"/>
                  <c:y val="-0.1475540386803185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CD-4746-8BFF-7114CE2E1E0D}"/>
                </c:ext>
              </c:extLst>
            </c:dLbl>
            <c:dLbl>
              <c:idx val="2"/>
              <c:layout>
                <c:manualLayout>
                  <c:x val="0.18764878105005967"/>
                  <c:y val="4.8420717888079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CD-4746-8BFF-7114CE2E1E0D}"/>
                </c:ext>
              </c:extLst>
            </c:dLbl>
            <c:dLbl>
              <c:idx val="3"/>
              <c:layout>
                <c:manualLayout>
                  <c:x val="-3.5131332169050865E-2"/>
                  <c:y val="5.07936507936507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5CD-4746-8BFF-7114CE2E1E0D}"/>
                </c:ext>
              </c:extLst>
            </c:dLbl>
            <c:dLbl>
              <c:idx val="4"/>
              <c:layout>
                <c:manualLayout>
                  <c:x val="0"/>
                  <c:y val="-6.98412698412698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5CD-4746-8BFF-7114CE2E1E0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F5CD-4746-8BFF-7114CE2E1E0D}"/>
                </c:ext>
              </c:extLst>
            </c:dLbl>
            <c:dLbl>
              <c:idx val="6"/>
              <c:layout>
                <c:manualLayout>
                  <c:x val="0.14375045477792009"/>
                  <c:y val="0.1333333333333333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5CD-4746-8BFF-7114CE2E1E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'[1]4'!$A$2:$A$7</c:f>
              <c:strCache>
                <c:ptCount val="6"/>
                <c:pt idx="0">
                  <c:v>Standart (P)</c:v>
                </c:pt>
                <c:pt idx="1">
                  <c:v>Doktora (D)</c:v>
                </c:pt>
                <c:pt idx="2">
                  <c:v>Tamamlayıcı Destek (M)</c:v>
                </c:pt>
                <c:pt idx="3">
                  <c:v>Çok Disiplinli (R)</c:v>
                </c:pt>
                <c:pt idx="4">
                  <c:v>Altyapı (S)</c:v>
                </c:pt>
                <c:pt idx="5">
                  <c:v>Start-Up (SUP)</c:v>
                </c:pt>
              </c:strCache>
            </c:strRef>
          </c:cat>
          <c:val>
            <c:numRef>
              <c:f>'sayı-bütçe pasta grafik'!$B$3:$B$9</c:f>
              <c:numCache>
                <c:formatCode>General</c:formatCode>
                <c:ptCount val="7"/>
                <c:pt idx="0">
                  <c:v>28</c:v>
                </c:pt>
                <c:pt idx="1">
                  <c:v>23</c:v>
                </c:pt>
                <c:pt idx="2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5CD-4746-8BFF-7114CE2E1E0D}"/>
            </c:ext>
          </c:extLst>
        </c:ser>
        <c:ser>
          <c:idx val="1"/>
          <c:order val="1"/>
          <c:tx>
            <c:strRef>
              <c:f>'sayı-bütçe pasta grafik'!$A$3:$A$9</c:f>
              <c:strCache>
                <c:ptCount val="7"/>
                <c:pt idx="0">
                  <c:v>Standart (P)</c:v>
                </c:pt>
                <c:pt idx="1">
                  <c:v>Doktora (D)</c:v>
                </c:pt>
                <c:pt idx="2">
                  <c:v>Tamamlayıcı Destek (M)</c:v>
                </c:pt>
                <c:pt idx="3">
                  <c:v>Çok Disiplinli (R)</c:v>
                </c:pt>
                <c:pt idx="4">
                  <c:v>Altyapı (S)</c:v>
                </c:pt>
                <c:pt idx="5">
                  <c:v>İleri Teknoloji Uygulama ve Geliştirme Projeleri (TUG)</c:v>
                </c:pt>
                <c:pt idx="6">
                  <c:v>Start-Up (SUP)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F5CD-4746-8BFF-7114CE2E1E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F5CD-4746-8BFF-7114CE2E1E0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F5CD-4746-8BFF-7114CE2E1E0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F5CD-4746-8BFF-7114CE2E1E0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F5CD-4746-8BFF-7114CE2E1E0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F5CD-4746-8BFF-7114CE2E1E0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F5CD-4746-8BFF-7114CE2E1E0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F5CD-4746-8BFF-7114CE2E1E0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F5CD-4746-8BFF-7114CE2E1E0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F5CD-4746-8BFF-7114CE2E1E0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F5CD-4746-8BFF-7114CE2E1E0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8-F5CD-4746-8BFF-7114CE2E1E0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F5CD-4746-8BFF-7114CE2E1E0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F5CD-4746-8BFF-7114CE2E1E0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'sayı-bütçe pasta grafik'!$B$3:$B$9</c:f>
              <c:numCache>
                <c:formatCode>General</c:formatCode>
                <c:ptCount val="7"/>
                <c:pt idx="0">
                  <c:v>28</c:v>
                </c:pt>
                <c:pt idx="1">
                  <c:v>23</c:v>
                </c:pt>
                <c:pt idx="2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F5CD-4746-8BFF-7114CE2E1E0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72747156605425"/>
          <c:y val="0.1169802161826546"/>
          <c:w val="0.71432305336832891"/>
          <c:h val="0.7373657325092427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CF-4B2D-90D1-0ECC59EFA2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CF-4B2D-90D1-0ECC59EFA24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5CF-4B2D-90D1-0ECC59EFA2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5CF-4B2D-90D1-0ECC59EFA24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5CF-4B2D-90D1-0ECC59EFA24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5CF-4B2D-90D1-0ECC59EFA24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5CF-4B2D-90D1-0ECC59EFA24B}"/>
              </c:ext>
            </c:extLst>
          </c:dPt>
          <c:dLbls>
            <c:dLbl>
              <c:idx val="3"/>
              <c:layout>
                <c:manualLayout>
                  <c:x val="-6.2847222222222221E-2"/>
                  <c:y val="-3.6799149976661622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CF-4B2D-90D1-0ECC59EFA2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'sayı-bütçe pasta grafik'!$A$3:$A$9</c:f>
              <c:strCache>
                <c:ptCount val="7"/>
                <c:pt idx="0">
                  <c:v>Standart (P)</c:v>
                </c:pt>
                <c:pt idx="1">
                  <c:v>Doktora (D)</c:v>
                </c:pt>
                <c:pt idx="2">
                  <c:v>Tamamlayıcı Destek (M)</c:v>
                </c:pt>
                <c:pt idx="3">
                  <c:v>Çok Disiplinli (R)</c:v>
                </c:pt>
                <c:pt idx="4">
                  <c:v>Altyapı (S)</c:v>
                </c:pt>
                <c:pt idx="5">
                  <c:v>İleri Teknoloji Uygulama ve Geliştirme Projeleri (TUG)</c:v>
                </c:pt>
                <c:pt idx="6">
                  <c:v>Start-Up (SUP)</c:v>
                </c:pt>
              </c:strCache>
            </c:strRef>
          </c:cat>
          <c:val>
            <c:numRef>
              <c:f>'sayı-bütçe pasta grafik'!$C$3:$C$9</c:f>
              <c:numCache>
                <c:formatCode>#,##0</c:formatCode>
                <c:ptCount val="7"/>
                <c:pt idx="0">
                  <c:v>4222030.3900000006</c:v>
                </c:pt>
                <c:pt idx="1">
                  <c:v>3377448.9899999998</c:v>
                </c:pt>
                <c:pt idx="2">
                  <c:v>492603</c:v>
                </c:pt>
                <c:pt idx="4">
                  <c:v>1968800</c:v>
                </c:pt>
                <c:pt idx="5">
                  <c:v>655200</c:v>
                </c:pt>
                <c:pt idx="6">
                  <c:v>2071720.22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5CF-4B2D-90D1-0ECC59EFA2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1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08296096"/>
        <c:axId val="1808295264"/>
      </c:barChart>
      <c:catAx>
        <c:axId val="180829609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08295264"/>
        <c:crosses val="autoZero"/>
        <c:auto val="1"/>
        <c:lblAlgn val="ctr"/>
        <c:lblOffset val="100"/>
        <c:noMultiLvlLbl val="0"/>
      </c:catAx>
      <c:valAx>
        <c:axId val="180829526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08296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54040800605213"/>
          <c:y val="7.893506414554069E-2"/>
          <c:w val="0.82199443958710761"/>
          <c:h val="0.85166486734238378"/>
        </c:manualLayout>
      </c:layout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5C-4DED-9201-9E81DA5245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5C-4DED-9201-9E81DA5245A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25C-4DED-9201-9E81DA5245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25C-4DED-9201-9E81DA5245A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25C-4DED-9201-9E81DA5245A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25C-4DED-9201-9E81DA5245A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25C-4DED-9201-9E81DA5245A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25C-4DED-9201-9E81DA5245A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25C-4DED-9201-9E81DA5245A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25C-4DED-9201-9E81DA5245A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25C-4DED-9201-9E81DA5245A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25C-4DED-9201-9E81DA5245A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25C-4DED-9201-9E81DA5245A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25C-4DED-9201-9E81DA5245A8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25C-4DED-9201-9E81DA5245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'FMA-SBA sayı-büt.'!$A$2:$A$16</c:f>
              <c:strCache>
                <c:ptCount val="15"/>
                <c:pt idx="0">
                  <c:v>Matematik ve Fen B.</c:v>
                </c:pt>
                <c:pt idx="1">
                  <c:v>Fizik</c:v>
                </c:pt>
                <c:pt idx="2">
                  <c:v>Kimya</c:v>
                </c:pt>
                <c:pt idx="3">
                  <c:v>Matematik</c:v>
                </c:pt>
                <c:pt idx="4">
                  <c:v>Moleküler B.</c:v>
                </c:pt>
                <c:pt idx="5">
                  <c:v>İnşaat M.</c:v>
                </c:pt>
                <c:pt idx="6">
                  <c:v>Makine M.</c:v>
                </c:pt>
                <c:pt idx="7">
                  <c:v>Elektrik-Elektronik M.</c:v>
                </c:pt>
                <c:pt idx="8">
                  <c:v>Bilgisayar M.</c:v>
                </c:pt>
                <c:pt idx="9">
                  <c:v>Endüstri M.</c:v>
                </c:pt>
                <c:pt idx="10">
                  <c:v>Kimya M.</c:v>
                </c:pt>
                <c:pt idx="11">
                  <c:v>BMME</c:v>
                </c:pt>
                <c:pt idx="12">
                  <c:v>ÇBE</c:v>
                </c:pt>
                <c:pt idx="13">
                  <c:v>KRDAE</c:v>
                </c:pt>
                <c:pt idx="14">
                  <c:v>VBYZE</c:v>
                </c:pt>
              </c:strCache>
            </c:strRef>
          </c:cat>
          <c:val>
            <c:numRef>
              <c:f>'FMA-SBA sayı-büt.'!$B$2:$B$16</c:f>
              <c:numCache>
                <c:formatCode>0</c:formatCode>
                <c:ptCount val="15"/>
                <c:pt idx="0">
                  <c:v>2</c:v>
                </c:pt>
                <c:pt idx="1">
                  <c:v>0</c:v>
                </c:pt>
                <c:pt idx="2">
                  <c:v>8</c:v>
                </c:pt>
                <c:pt idx="3">
                  <c:v>0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5</c:v>
                </c:pt>
                <c:pt idx="11">
                  <c:v>4</c:v>
                </c:pt>
                <c:pt idx="12">
                  <c:v>6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225C-4DED-9201-9E81DA524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08296096"/>
        <c:axId val="1808295264"/>
      </c:barChart>
      <c:catAx>
        <c:axId val="180829609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08295264"/>
        <c:crosses val="autoZero"/>
        <c:auto val="1"/>
        <c:lblAlgn val="ctr"/>
        <c:lblOffset val="100"/>
        <c:noMultiLvlLbl val="0"/>
      </c:catAx>
      <c:valAx>
        <c:axId val="180829526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08296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A8F-4C82-A5AD-8373BD5BC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F-4C82-A5AD-8373BD5BCFF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8F-4C82-A5AD-8373BD5BC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A8F-4C82-A5AD-8373BD5BCFF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A8F-4C82-A5AD-8373BD5BCFF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A8F-4C82-A5AD-8373BD5BC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A8F-4C82-A5AD-8373BD5BC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A8F-4C82-A5AD-8373BD5BCFF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A8F-4C82-A5AD-8373BD5BCFF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A8F-4C82-A5AD-8373BD5BCFF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EA8F-4C82-A5AD-8373BD5BCFF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EA8F-4C82-A5AD-8373BD5BCFF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EA8F-4C82-A5AD-8373BD5BCFF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EA8F-4C82-A5AD-8373BD5BCFF8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EA8F-4C82-A5AD-8373BD5BCF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'FMA-SBA sayı-büt.'!$A$2:$A$16</c:f>
              <c:strCache>
                <c:ptCount val="15"/>
                <c:pt idx="0">
                  <c:v>Matematik ve Fen B.</c:v>
                </c:pt>
                <c:pt idx="1">
                  <c:v>Fizik</c:v>
                </c:pt>
                <c:pt idx="2">
                  <c:v>Kimya</c:v>
                </c:pt>
                <c:pt idx="3">
                  <c:v>Matematik</c:v>
                </c:pt>
                <c:pt idx="4">
                  <c:v>Moleküler B.</c:v>
                </c:pt>
                <c:pt idx="5">
                  <c:v>İnşaat M.</c:v>
                </c:pt>
                <c:pt idx="6">
                  <c:v>Makine M.</c:v>
                </c:pt>
                <c:pt idx="7">
                  <c:v>Elektrik-Elektronik M.</c:v>
                </c:pt>
                <c:pt idx="8">
                  <c:v>Bilgisayar M.</c:v>
                </c:pt>
                <c:pt idx="9">
                  <c:v>Endüstri M.</c:v>
                </c:pt>
                <c:pt idx="10">
                  <c:v>Kimya M.</c:v>
                </c:pt>
                <c:pt idx="11">
                  <c:v>BMME</c:v>
                </c:pt>
                <c:pt idx="12">
                  <c:v>ÇBE</c:v>
                </c:pt>
                <c:pt idx="13">
                  <c:v>KRDAE</c:v>
                </c:pt>
                <c:pt idx="14">
                  <c:v>VBYZE</c:v>
                </c:pt>
              </c:strCache>
            </c:strRef>
          </c:cat>
          <c:val>
            <c:numRef>
              <c:f>'FMA-SBA sayı-büt.'!$C$2:$C$16</c:f>
              <c:numCache>
                <c:formatCode>#,##0</c:formatCode>
                <c:ptCount val="15"/>
                <c:pt idx="0" formatCode="#,##0.00">
                  <c:v>472879.6</c:v>
                </c:pt>
                <c:pt idx="1">
                  <c:v>0</c:v>
                </c:pt>
                <c:pt idx="2" formatCode="#,##0.00">
                  <c:v>2005385.8900000001</c:v>
                </c:pt>
                <c:pt idx="3">
                  <c:v>0</c:v>
                </c:pt>
                <c:pt idx="4">
                  <c:v>2135459.8399999999</c:v>
                </c:pt>
                <c:pt idx="5">
                  <c:v>938596.52</c:v>
                </c:pt>
                <c:pt idx="6">
                  <c:v>782120.8</c:v>
                </c:pt>
                <c:pt idx="7">
                  <c:v>709771.12</c:v>
                </c:pt>
                <c:pt idx="8">
                  <c:v>264193.12</c:v>
                </c:pt>
                <c:pt idx="9">
                  <c:v>153564</c:v>
                </c:pt>
                <c:pt idx="10">
                  <c:v>1038097.8</c:v>
                </c:pt>
                <c:pt idx="11">
                  <c:v>501168.48</c:v>
                </c:pt>
                <c:pt idx="12">
                  <c:v>1209505.17</c:v>
                </c:pt>
                <c:pt idx="13">
                  <c:v>109000</c:v>
                </c:pt>
                <c:pt idx="14">
                  <c:v>1036221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EA8F-4C82-A5AD-8373BD5BC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10485968"/>
        <c:axId val="1810491376"/>
      </c:barChart>
      <c:catAx>
        <c:axId val="181048596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10491376"/>
        <c:crosses val="autoZero"/>
        <c:auto val="1"/>
        <c:lblAlgn val="ctr"/>
        <c:lblOffset val="100"/>
        <c:noMultiLvlLbl val="0"/>
      </c:catAx>
      <c:valAx>
        <c:axId val="181049137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1048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FC9-4DC0-A7D6-F7E69FDAB16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FC9-4DC0-A7D6-F7E69FDAB16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FC9-4DC0-A7D6-F7E69FDAB16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FC9-4DC0-A7D6-F7E69FDAB16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FC9-4DC0-A7D6-F7E69FDAB16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FC9-4DC0-A7D6-F7E69FDAB16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FC9-4DC0-A7D6-F7E69FDAB16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FC9-4DC0-A7D6-F7E69FDAB16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FC9-4DC0-A7D6-F7E69FDAB16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FC9-4DC0-A7D6-F7E69FDAB16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FC9-4DC0-A7D6-F7E69FDAB16D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FC9-4DC0-A7D6-F7E69FDAB16D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FC9-4DC0-A7D6-F7E69FDAB16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FC9-4DC0-A7D6-F7E69FDAB16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FC9-4DC0-A7D6-F7E69FDAB16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9FC9-4DC0-A7D6-F7E69FDAB16D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9FC9-4DC0-A7D6-F7E69FDAB16D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9FC9-4DC0-A7D6-F7E69FDAB16D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9FC9-4DC0-A7D6-F7E69FDAB16D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9FC9-4DC0-A7D6-F7E69FDAB16D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9FC9-4DC0-A7D6-F7E69FDAB16D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9FC9-4DC0-A7D6-F7E69FDAB16D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9FC9-4DC0-A7D6-F7E69FDAB16D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9FC9-4DC0-A7D6-F7E69FDAB1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'FMA-SBA sayı-büt.'!$A$21:$A$44</c:f>
              <c:strCache>
                <c:ptCount val="24"/>
                <c:pt idx="0">
                  <c:v>Temel Eğitim</c:v>
                </c:pt>
                <c:pt idx="1">
                  <c:v>Eğitim Bilimleri</c:v>
                </c:pt>
                <c:pt idx="2">
                  <c:v>Bilgisayar ve Öğretim Tek.</c:v>
                </c:pt>
                <c:pt idx="3">
                  <c:v>Yabancı Diller Eğit.</c:v>
                </c:pt>
                <c:pt idx="4">
                  <c:v>Felsefe</c:v>
                </c:pt>
                <c:pt idx="5">
                  <c:v>Sosyoloji</c:v>
                </c:pt>
                <c:pt idx="6">
                  <c:v>Psikoloji</c:v>
                </c:pt>
                <c:pt idx="7">
                  <c:v>Tarih</c:v>
                </c:pt>
                <c:pt idx="8">
                  <c:v>Türk Dili</c:v>
                </c:pt>
                <c:pt idx="9">
                  <c:v>Çeviribilim</c:v>
                </c:pt>
                <c:pt idx="10">
                  <c:v>Batı Dilleri</c:v>
                </c:pt>
                <c:pt idx="11">
                  <c:v>Dilbilim</c:v>
                </c:pt>
                <c:pt idx="12">
                  <c:v>Kamu H.</c:v>
                </c:pt>
                <c:pt idx="13">
                  <c:v>Özel H.</c:v>
                </c:pt>
                <c:pt idx="14">
                  <c:v>Fikri M.</c:v>
                </c:pt>
                <c:pt idx="15">
                  <c:v>Radyo-Televizyon</c:v>
                </c:pt>
                <c:pt idx="16">
                  <c:v>İktisat</c:v>
                </c:pt>
                <c:pt idx="17">
                  <c:v>İşletme</c:v>
                </c:pt>
                <c:pt idx="18">
                  <c:v>Siyaset Bilimi </c:v>
                </c:pt>
                <c:pt idx="19">
                  <c:v>Turizm</c:v>
                </c:pt>
                <c:pt idx="20">
                  <c:v>Yönetim Bilişim Sistemleri</c:v>
                </c:pt>
                <c:pt idx="21">
                  <c:v>Ulus. Ticaret</c:v>
                </c:pt>
                <c:pt idx="22">
                  <c:v>AİİTE</c:v>
                </c:pt>
                <c:pt idx="23">
                  <c:v>YADYOK</c:v>
                </c:pt>
              </c:strCache>
            </c:strRef>
          </c:cat>
          <c:val>
            <c:numRef>
              <c:f>'FMA-SBA sayı-büt.'!$B$21:$B$44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0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0-9FC9-4DC0-A7D6-F7E69FDAB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16494016"/>
        <c:axId val="1816488608"/>
      </c:barChart>
      <c:catAx>
        <c:axId val="181649401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16488608"/>
        <c:crosses val="autoZero"/>
        <c:auto val="1"/>
        <c:lblAlgn val="ctr"/>
        <c:lblOffset val="100"/>
        <c:noMultiLvlLbl val="0"/>
      </c:catAx>
      <c:valAx>
        <c:axId val="181648860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1649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D1-4681-8898-777C4257C96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8D1-4681-8898-777C4257C96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8D1-4681-8898-777C4257C96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8D1-4681-8898-777C4257C96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8D1-4681-8898-777C4257C963}"/>
              </c:ext>
            </c:extLst>
          </c:dPt>
          <c:dPt>
            <c:idx val="5"/>
            <c:invertIfNegative val="0"/>
            <c:bubble3D val="0"/>
            <c:spPr>
              <a:solidFill>
                <a:srgbClr val="FF99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8D1-4681-8898-777C4257C963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8D1-4681-8898-777C4257C963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8D1-4681-8898-777C4257C963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8D1-4681-8898-777C4257C963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8D1-4681-8898-777C4257C963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8D1-4681-8898-777C4257C963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8D1-4681-8898-777C4257C96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8D1-4681-8898-777C4257C96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8D1-4681-8898-777C4257C96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48D1-4681-8898-777C4257C963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8D1-4681-8898-777C4257C963}"/>
              </c:ext>
            </c:extLst>
          </c:dPt>
          <c:dPt>
            <c:idx val="1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48D1-4681-8898-777C4257C96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48D1-4681-8898-777C4257C963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48D1-4681-8898-777C4257C963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48D1-4681-8898-777C4257C963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48D1-4681-8898-777C4257C963}"/>
              </c:ext>
            </c:extLst>
          </c:dPt>
          <c:dPt>
            <c:idx val="2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48D1-4681-8898-777C4257C963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48D1-4681-8898-777C4257C963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48D1-4681-8898-777C4257C9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'FMA-SBA sayı-büt.'!$A$21:$A$44</c:f>
              <c:strCache>
                <c:ptCount val="24"/>
                <c:pt idx="0">
                  <c:v>Temel Eğitim</c:v>
                </c:pt>
                <c:pt idx="1">
                  <c:v>Eğitim Bilimleri</c:v>
                </c:pt>
                <c:pt idx="2">
                  <c:v>Bilgisayar ve Öğretim Tek.</c:v>
                </c:pt>
                <c:pt idx="3">
                  <c:v>Yabancı Diller Eğit.</c:v>
                </c:pt>
                <c:pt idx="4">
                  <c:v>Felsefe</c:v>
                </c:pt>
                <c:pt idx="5">
                  <c:v>Sosyoloji</c:v>
                </c:pt>
                <c:pt idx="6">
                  <c:v>Psikoloji</c:v>
                </c:pt>
                <c:pt idx="7">
                  <c:v>Tarih</c:v>
                </c:pt>
                <c:pt idx="8">
                  <c:v>Türk Dili</c:v>
                </c:pt>
                <c:pt idx="9">
                  <c:v>Çeviribilim</c:v>
                </c:pt>
                <c:pt idx="10">
                  <c:v>Batı Dilleri</c:v>
                </c:pt>
                <c:pt idx="11">
                  <c:v>Dilbilim</c:v>
                </c:pt>
                <c:pt idx="12">
                  <c:v>Kamu H.</c:v>
                </c:pt>
                <c:pt idx="13">
                  <c:v>Özel H.</c:v>
                </c:pt>
                <c:pt idx="14">
                  <c:v>Fikri M.</c:v>
                </c:pt>
                <c:pt idx="15">
                  <c:v>Radyo-Televizyon</c:v>
                </c:pt>
                <c:pt idx="16">
                  <c:v>İktisat</c:v>
                </c:pt>
                <c:pt idx="17">
                  <c:v>İşletme</c:v>
                </c:pt>
                <c:pt idx="18">
                  <c:v>Siyaset Bilimi </c:v>
                </c:pt>
                <c:pt idx="19">
                  <c:v>Turizm</c:v>
                </c:pt>
                <c:pt idx="20">
                  <c:v>Yönetim Bilişim Sistemleri</c:v>
                </c:pt>
                <c:pt idx="21">
                  <c:v>Ulus. Ticaret</c:v>
                </c:pt>
                <c:pt idx="22">
                  <c:v>AİİTE</c:v>
                </c:pt>
                <c:pt idx="23">
                  <c:v>YADYOK</c:v>
                </c:pt>
              </c:strCache>
            </c:strRef>
          </c:cat>
          <c:val>
            <c:numRef>
              <c:f>'FMA-SBA sayı-büt.'!$C$21:$C$44</c:f>
              <c:numCache>
                <c:formatCode>#,##0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314853.46000000002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180000</c:v>
                </c:pt>
                <c:pt idx="7">
                  <c:v>337411</c:v>
                </c:pt>
                <c:pt idx="8">
                  <c:v>0</c:v>
                </c:pt>
                <c:pt idx="9">
                  <c:v>0</c:v>
                </c:pt>
                <c:pt idx="10">
                  <c:v>308770</c:v>
                </c:pt>
                <c:pt idx="11">
                  <c:v>0</c:v>
                </c:pt>
                <c:pt idx="12">
                  <c:v>40000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364319</c:v>
                </c:pt>
                <c:pt idx="17">
                  <c:v>246829</c:v>
                </c:pt>
                <c:pt idx="18">
                  <c:v>261173.58</c:v>
                </c:pt>
                <c:pt idx="19">
                  <c:v>0</c:v>
                </c:pt>
                <c:pt idx="20">
                  <c:v>380000</c:v>
                </c:pt>
                <c:pt idx="21">
                  <c:v>179010</c:v>
                </c:pt>
                <c:pt idx="22">
                  <c:v>188697</c:v>
                </c:pt>
                <c:pt idx="23">
                  <c:v>79030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0-48D1-4681-8898-777C4257C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83732192"/>
        <c:axId val="1883737184"/>
      </c:barChart>
      <c:catAx>
        <c:axId val="188373219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83737184"/>
        <c:crosses val="autoZero"/>
        <c:auto val="1"/>
        <c:lblAlgn val="ctr"/>
        <c:lblOffset val="100"/>
        <c:noMultiLvlLbl val="0"/>
      </c:catAx>
      <c:valAx>
        <c:axId val="188373718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8373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002060"/>
          </a:solidFill>
        </a:defRPr>
      </a:pPr>
      <a:endParaRPr lang="tr-T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10D6C-B0B9-4119-B85D-D4D6772098DA}" type="datetimeFigureOut">
              <a:rPr lang="tr-TR" smtClean="0"/>
              <a:t>5.02.2024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E78BD-EB11-412E-87B5-F8A8397F18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142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431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510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172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633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6510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0483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5241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7910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9858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235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89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67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D87EB-5F46-475D-B08F-DCF71BBE3C6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677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753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245"/>
            </a:lvl1pPr>
            <a:lvl2pPr marL="427526" indent="0" algn="ctr">
              <a:buNone/>
              <a:defRPr sz="1870"/>
            </a:lvl2pPr>
            <a:lvl3pPr marL="855052" indent="0" algn="ctr">
              <a:buNone/>
              <a:defRPr sz="1683"/>
            </a:lvl3pPr>
            <a:lvl4pPr marL="1282578" indent="0" algn="ctr">
              <a:buNone/>
              <a:defRPr sz="1496"/>
            </a:lvl4pPr>
            <a:lvl5pPr marL="1710104" indent="0" algn="ctr">
              <a:buNone/>
              <a:defRPr sz="1496"/>
            </a:lvl5pPr>
            <a:lvl6pPr marL="2137630" indent="0" algn="ctr">
              <a:buNone/>
              <a:defRPr sz="1496"/>
            </a:lvl6pPr>
            <a:lvl7pPr marL="2565157" indent="0" algn="ctr">
              <a:buNone/>
              <a:defRPr sz="1496"/>
            </a:lvl7pPr>
            <a:lvl8pPr marL="2992683" indent="0" algn="ctr">
              <a:buNone/>
              <a:defRPr sz="1496"/>
            </a:lvl8pPr>
            <a:lvl9pPr marL="3420208" indent="0" algn="ctr">
              <a:buNone/>
              <a:defRPr sz="1496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30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3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62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245"/>
            </a:lvl1pPr>
            <a:lvl2pPr marL="427526" indent="0" algn="ctr">
              <a:buNone/>
              <a:defRPr sz="1870"/>
            </a:lvl2pPr>
            <a:lvl3pPr marL="855052" indent="0" algn="ctr">
              <a:buNone/>
              <a:defRPr sz="1683"/>
            </a:lvl3pPr>
            <a:lvl4pPr marL="1282578" indent="0" algn="ctr">
              <a:buNone/>
              <a:defRPr sz="1496"/>
            </a:lvl4pPr>
            <a:lvl5pPr marL="1710104" indent="0" algn="ctr">
              <a:buNone/>
              <a:defRPr sz="1496"/>
            </a:lvl5pPr>
            <a:lvl6pPr marL="2137630" indent="0" algn="ctr">
              <a:buNone/>
              <a:defRPr sz="1496"/>
            </a:lvl6pPr>
            <a:lvl7pPr marL="2565157" indent="0" algn="ctr">
              <a:buNone/>
              <a:defRPr sz="1496"/>
            </a:lvl7pPr>
            <a:lvl8pPr marL="2992683" indent="0" algn="ctr">
              <a:buNone/>
              <a:defRPr sz="1496"/>
            </a:lvl8pPr>
            <a:lvl9pPr marL="3420208" indent="0" algn="ctr">
              <a:buNone/>
              <a:defRPr sz="1496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63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028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245"/>
            </a:lvl1pPr>
            <a:lvl2pPr marL="427526" indent="0">
              <a:buNone/>
              <a:defRPr sz="1870"/>
            </a:lvl2pPr>
            <a:lvl3pPr marL="855052" indent="0">
              <a:buNone/>
              <a:defRPr sz="1683"/>
            </a:lvl3pPr>
            <a:lvl4pPr marL="1282578" indent="0">
              <a:buNone/>
              <a:defRPr sz="1496"/>
            </a:lvl4pPr>
            <a:lvl5pPr marL="1710104" indent="0">
              <a:buNone/>
              <a:defRPr sz="1496"/>
            </a:lvl5pPr>
            <a:lvl6pPr marL="2137630" indent="0">
              <a:buNone/>
              <a:defRPr sz="1496"/>
            </a:lvl6pPr>
            <a:lvl7pPr marL="2565157" indent="0">
              <a:buNone/>
              <a:defRPr sz="1496"/>
            </a:lvl7pPr>
            <a:lvl8pPr marL="2992683" indent="0">
              <a:buNone/>
              <a:defRPr sz="1496"/>
            </a:lvl8pPr>
            <a:lvl9pPr marL="3420208" indent="0">
              <a:buNone/>
              <a:defRPr sz="149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572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766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718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71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09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26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789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2992"/>
            </a:lvl1pPr>
            <a:lvl2pPr>
              <a:defRPr sz="2618"/>
            </a:lvl2pPr>
            <a:lvl3pPr>
              <a:defRPr sz="224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393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2992"/>
            </a:lvl1pPr>
            <a:lvl2pPr marL="427526" indent="0">
              <a:buNone/>
              <a:defRPr sz="2618"/>
            </a:lvl2pPr>
            <a:lvl3pPr marL="855052" indent="0">
              <a:buNone/>
              <a:defRPr sz="2245"/>
            </a:lvl3pPr>
            <a:lvl4pPr marL="1282578" indent="0">
              <a:buNone/>
              <a:defRPr sz="1870"/>
            </a:lvl4pPr>
            <a:lvl5pPr marL="1710104" indent="0">
              <a:buNone/>
              <a:defRPr sz="1870"/>
            </a:lvl5pPr>
            <a:lvl6pPr marL="2137630" indent="0">
              <a:buNone/>
              <a:defRPr sz="1870"/>
            </a:lvl6pPr>
            <a:lvl7pPr marL="2565157" indent="0">
              <a:buNone/>
              <a:defRPr sz="1870"/>
            </a:lvl7pPr>
            <a:lvl8pPr marL="2992683" indent="0">
              <a:buNone/>
              <a:defRPr sz="1870"/>
            </a:lvl8pPr>
            <a:lvl9pPr marL="3420208" indent="0">
              <a:buNone/>
              <a:defRPr sz="187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63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19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022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245"/>
            </a:lvl1pPr>
            <a:lvl2pPr marL="427526" indent="0" algn="ctr">
              <a:buNone/>
              <a:defRPr sz="1870"/>
            </a:lvl2pPr>
            <a:lvl3pPr marL="855052" indent="0" algn="ctr">
              <a:buNone/>
              <a:defRPr sz="1683"/>
            </a:lvl3pPr>
            <a:lvl4pPr marL="1282578" indent="0" algn="ctr">
              <a:buNone/>
              <a:defRPr sz="1496"/>
            </a:lvl4pPr>
            <a:lvl5pPr marL="1710104" indent="0" algn="ctr">
              <a:buNone/>
              <a:defRPr sz="1496"/>
            </a:lvl5pPr>
            <a:lvl6pPr marL="2137630" indent="0" algn="ctr">
              <a:buNone/>
              <a:defRPr sz="1496"/>
            </a:lvl6pPr>
            <a:lvl7pPr marL="2565157" indent="0" algn="ctr">
              <a:buNone/>
              <a:defRPr sz="1496"/>
            </a:lvl7pPr>
            <a:lvl8pPr marL="2992683" indent="0" algn="ctr">
              <a:buNone/>
              <a:defRPr sz="1496"/>
            </a:lvl8pPr>
            <a:lvl9pPr marL="3420208" indent="0" algn="ctr">
              <a:buNone/>
              <a:defRPr sz="1496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5417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600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245"/>
            </a:lvl1pPr>
            <a:lvl2pPr marL="427526" indent="0">
              <a:buNone/>
              <a:defRPr sz="1870"/>
            </a:lvl2pPr>
            <a:lvl3pPr marL="855052" indent="0">
              <a:buNone/>
              <a:defRPr sz="1683"/>
            </a:lvl3pPr>
            <a:lvl4pPr marL="1282578" indent="0">
              <a:buNone/>
              <a:defRPr sz="1496"/>
            </a:lvl4pPr>
            <a:lvl5pPr marL="1710104" indent="0">
              <a:buNone/>
              <a:defRPr sz="1496"/>
            </a:lvl5pPr>
            <a:lvl6pPr marL="2137630" indent="0">
              <a:buNone/>
              <a:defRPr sz="1496"/>
            </a:lvl6pPr>
            <a:lvl7pPr marL="2565157" indent="0">
              <a:buNone/>
              <a:defRPr sz="1496"/>
            </a:lvl7pPr>
            <a:lvl8pPr marL="2992683" indent="0">
              <a:buNone/>
              <a:defRPr sz="1496"/>
            </a:lvl8pPr>
            <a:lvl9pPr marL="3420208" indent="0">
              <a:buNone/>
              <a:defRPr sz="149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4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651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718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71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4064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422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4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245"/>
            </a:lvl1pPr>
            <a:lvl2pPr marL="427526" indent="0">
              <a:buNone/>
              <a:defRPr sz="1870"/>
            </a:lvl2pPr>
            <a:lvl3pPr marL="855052" indent="0">
              <a:buNone/>
              <a:defRPr sz="1683"/>
            </a:lvl3pPr>
            <a:lvl4pPr marL="1282578" indent="0">
              <a:buNone/>
              <a:defRPr sz="1496"/>
            </a:lvl4pPr>
            <a:lvl5pPr marL="1710104" indent="0">
              <a:buNone/>
              <a:defRPr sz="1496"/>
            </a:lvl5pPr>
            <a:lvl6pPr marL="2137630" indent="0">
              <a:buNone/>
              <a:defRPr sz="1496"/>
            </a:lvl6pPr>
            <a:lvl7pPr marL="2565157" indent="0">
              <a:buNone/>
              <a:defRPr sz="1496"/>
            </a:lvl7pPr>
            <a:lvl8pPr marL="2992683" indent="0">
              <a:buNone/>
              <a:defRPr sz="1496"/>
            </a:lvl8pPr>
            <a:lvl9pPr marL="3420208" indent="0">
              <a:buNone/>
              <a:defRPr sz="149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546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2992"/>
            </a:lvl1pPr>
            <a:lvl2pPr>
              <a:defRPr sz="2618"/>
            </a:lvl2pPr>
            <a:lvl3pPr>
              <a:defRPr sz="224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9872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2992"/>
            </a:lvl1pPr>
            <a:lvl2pPr marL="427526" indent="0">
              <a:buNone/>
              <a:defRPr sz="2618"/>
            </a:lvl2pPr>
            <a:lvl3pPr marL="855052" indent="0">
              <a:buNone/>
              <a:defRPr sz="2245"/>
            </a:lvl3pPr>
            <a:lvl4pPr marL="1282578" indent="0">
              <a:buNone/>
              <a:defRPr sz="1870"/>
            </a:lvl4pPr>
            <a:lvl5pPr marL="1710104" indent="0">
              <a:buNone/>
              <a:defRPr sz="1870"/>
            </a:lvl5pPr>
            <a:lvl6pPr marL="2137630" indent="0">
              <a:buNone/>
              <a:defRPr sz="1870"/>
            </a:lvl6pPr>
            <a:lvl7pPr marL="2565157" indent="0">
              <a:buNone/>
              <a:defRPr sz="1870"/>
            </a:lvl7pPr>
            <a:lvl8pPr marL="2992683" indent="0">
              <a:buNone/>
              <a:defRPr sz="1870"/>
            </a:lvl8pPr>
            <a:lvl9pPr marL="3420208" indent="0">
              <a:buNone/>
              <a:defRPr sz="187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9541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722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6249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245"/>
            </a:lvl1pPr>
            <a:lvl2pPr marL="427526" indent="0" algn="ctr">
              <a:buNone/>
              <a:defRPr sz="1870"/>
            </a:lvl2pPr>
            <a:lvl3pPr marL="855052" indent="0" algn="ctr">
              <a:buNone/>
              <a:defRPr sz="1683"/>
            </a:lvl3pPr>
            <a:lvl4pPr marL="1282578" indent="0" algn="ctr">
              <a:buNone/>
              <a:defRPr sz="1496"/>
            </a:lvl4pPr>
            <a:lvl5pPr marL="1710104" indent="0" algn="ctr">
              <a:buNone/>
              <a:defRPr sz="1496"/>
            </a:lvl5pPr>
            <a:lvl6pPr marL="2137630" indent="0" algn="ctr">
              <a:buNone/>
              <a:defRPr sz="1496"/>
            </a:lvl6pPr>
            <a:lvl7pPr marL="2565157" indent="0" algn="ctr">
              <a:buNone/>
              <a:defRPr sz="1496"/>
            </a:lvl7pPr>
            <a:lvl8pPr marL="2992683" indent="0" algn="ctr">
              <a:buNone/>
              <a:defRPr sz="1496"/>
            </a:lvl8pPr>
            <a:lvl9pPr marL="3420208" indent="0" algn="ctr">
              <a:buNone/>
              <a:defRPr sz="1496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156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700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61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245"/>
            </a:lvl1pPr>
            <a:lvl2pPr marL="427526" indent="0">
              <a:buNone/>
              <a:defRPr sz="1870"/>
            </a:lvl2pPr>
            <a:lvl3pPr marL="855052" indent="0">
              <a:buNone/>
              <a:defRPr sz="1683"/>
            </a:lvl3pPr>
            <a:lvl4pPr marL="1282578" indent="0">
              <a:buNone/>
              <a:defRPr sz="1496"/>
            </a:lvl4pPr>
            <a:lvl5pPr marL="1710104" indent="0">
              <a:buNone/>
              <a:defRPr sz="1496"/>
            </a:lvl5pPr>
            <a:lvl6pPr marL="2137630" indent="0">
              <a:buNone/>
              <a:defRPr sz="1496"/>
            </a:lvl6pPr>
            <a:lvl7pPr marL="2565157" indent="0">
              <a:buNone/>
              <a:defRPr sz="1496"/>
            </a:lvl7pPr>
            <a:lvl8pPr marL="2992683" indent="0">
              <a:buNone/>
              <a:defRPr sz="1496"/>
            </a:lvl8pPr>
            <a:lvl9pPr marL="3420208" indent="0">
              <a:buNone/>
              <a:defRPr sz="149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00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084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718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71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595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49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1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1809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213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2992"/>
            </a:lvl1pPr>
            <a:lvl2pPr>
              <a:defRPr sz="2618"/>
            </a:lvl2pPr>
            <a:lvl3pPr>
              <a:defRPr sz="224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8100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2992"/>
            </a:lvl1pPr>
            <a:lvl2pPr marL="427526" indent="0">
              <a:buNone/>
              <a:defRPr sz="2618"/>
            </a:lvl2pPr>
            <a:lvl3pPr marL="855052" indent="0">
              <a:buNone/>
              <a:defRPr sz="2245"/>
            </a:lvl3pPr>
            <a:lvl4pPr marL="1282578" indent="0">
              <a:buNone/>
              <a:defRPr sz="1870"/>
            </a:lvl4pPr>
            <a:lvl5pPr marL="1710104" indent="0">
              <a:buNone/>
              <a:defRPr sz="1870"/>
            </a:lvl5pPr>
            <a:lvl6pPr marL="2137630" indent="0">
              <a:buNone/>
              <a:defRPr sz="1870"/>
            </a:lvl6pPr>
            <a:lvl7pPr marL="2565157" indent="0">
              <a:buNone/>
              <a:defRPr sz="1870"/>
            </a:lvl7pPr>
            <a:lvl8pPr marL="2992683" indent="0">
              <a:buNone/>
              <a:defRPr sz="1870"/>
            </a:lvl8pPr>
            <a:lvl9pPr marL="3420208" indent="0">
              <a:buNone/>
              <a:defRPr sz="187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840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421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1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2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718" cy="823912"/>
          </a:xfrm>
        </p:spPr>
        <p:txBody>
          <a:bodyPr anchor="b"/>
          <a:lstStyle>
            <a:lvl1pPr marL="0" indent="0">
              <a:buNone/>
              <a:defRPr sz="2245" b="1"/>
            </a:lvl1pPr>
            <a:lvl2pPr marL="427526" indent="0">
              <a:buNone/>
              <a:defRPr sz="1870" b="1"/>
            </a:lvl2pPr>
            <a:lvl3pPr marL="855052" indent="0">
              <a:buNone/>
              <a:defRPr sz="1683" b="1"/>
            </a:lvl3pPr>
            <a:lvl4pPr marL="1282578" indent="0">
              <a:buNone/>
              <a:defRPr sz="1496" b="1"/>
            </a:lvl4pPr>
            <a:lvl5pPr marL="1710104" indent="0">
              <a:buNone/>
              <a:defRPr sz="1496" b="1"/>
            </a:lvl5pPr>
            <a:lvl6pPr marL="2137630" indent="0">
              <a:buNone/>
              <a:defRPr sz="1496" b="1"/>
            </a:lvl6pPr>
            <a:lvl7pPr marL="2565157" indent="0">
              <a:buNone/>
              <a:defRPr sz="1496" b="1"/>
            </a:lvl7pPr>
            <a:lvl8pPr marL="2992683" indent="0">
              <a:buNone/>
              <a:defRPr sz="1496" b="1"/>
            </a:lvl8pPr>
            <a:lvl9pPr marL="3420208" indent="0">
              <a:buNone/>
              <a:defRPr sz="1496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71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058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35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9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2992"/>
            </a:lvl1pPr>
            <a:lvl2pPr>
              <a:defRPr sz="2618"/>
            </a:lvl2pPr>
            <a:lvl3pPr>
              <a:defRPr sz="224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69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1"/>
            <a:ext cx="3932767" cy="1600200"/>
          </a:xfrm>
        </p:spPr>
        <p:txBody>
          <a:bodyPr anchor="b"/>
          <a:lstStyle>
            <a:lvl1pPr>
              <a:defRPr sz="2992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2992"/>
            </a:lvl1pPr>
            <a:lvl2pPr marL="427526" indent="0">
              <a:buNone/>
              <a:defRPr sz="2618"/>
            </a:lvl2pPr>
            <a:lvl3pPr marL="855052" indent="0">
              <a:buNone/>
              <a:defRPr sz="2245"/>
            </a:lvl3pPr>
            <a:lvl4pPr marL="1282578" indent="0">
              <a:buNone/>
              <a:defRPr sz="1870"/>
            </a:lvl4pPr>
            <a:lvl5pPr marL="1710104" indent="0">
              <a:buNone/>
              <a:defRPr sz="1870"/>
            </a:lvl5pPr>
            <a:lvl6pPr marL="2137630" indent="0">
              <a:buNone/>
              <a:defRPr sz="1870"/>
            </a:lvl6pPr>
            <a:lvl7pPr marL="2565157" indent="0">
              <a:buNone/>
              <a:defRPr sz="1870"/>
            </a:lvl7pPr>
            <a:lvl8pPr marL="2992683" indent="0">
              <a:buNone/>
              <a:defRPr sz="1870"/>
            </a:lvl8pPr>
            <a:lvl9pPr marL="3420208" indent="0">
              <a:buNone/>
              <a:defRPr sz="187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496"/>
            </a:lvl1pPr>
            <a:lvl2pPr marL="427526" indent="0">
              <a:buNone/>
              <a:defRPr sz="1309"/>
            </a:lvl2pPr>
            <a:lvl3pPr marL="855052" indent="0">
              <a:buNone/>
              <a:defRPr sz="1122"/>
            </a:lvl3pPr>
            <a:lvl4pPr marL="1282578" indent="0">
              <a:buNone/>
              <a:defRPr sz="935"/>
            </a:lvl4pPr>
            <a:lvl5pPr marL="1710104" indent="0">
              <a:buNone/>
              <a:defRPr sz="935"/>
            </a:lvl5pPr>
            <a:lvl6pPr marL="2137630" indent="0">
              <a:buNone/>
              <a:defRPr sz="935"/>
            </a:lvl6pPr>
            <a:lvl7pPr marL="2565157" indent="0">
              <a:buNone/>
              <a:defRPr sz="935"/>
            </a:lvl7pPr>
            <a:lvl8pPr marL="2992683" indent="0">
              <a:buNone/>
              <a:defRPr sz="935"/>
            </a:lvl8pPr>
            <a:lvl9pPr marL="3420208" indent="0">
              <a:buNone/>
              <a:defRPr sz="935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7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>
                <a:lumMod val="20000"/>
                <a:lumOff val="80000"/>
              </a:schemeClr>
            </a:gs>
            <a:gs pos="74000">
              <a:schemeClr val="accent5"/>
            </a:gs>
            <a:gs pos="4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9" smtClean="0"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9" smtClean="0"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9" smtClean="0"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0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15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27526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855052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282578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710104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20645" indent="-320645" algn="l" rtl="0" eaLnBrk="1" fontAlgn="base" hangingPunct="1">
        <a:spcBef>
          <a:spcPct val="20000"/>
        </a:spcBef>
        <a:spcAft>
          <a:spcPct val="0"/>
        </a:spcAft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1pPr>
      <a:lvl2pPr marL="694730" indent="-267204" algn="l" rtl="0" eaLnBrk="1" fontAlgn="base" hangingPunct="1">
        <a:spcBef>
          <a:spcPct val="20000"/>
        </a:spcBef>
        <a:spcAft>
          <a:spcPct val="0"/>
        </a:spcAft>
        <a:buChar char="–"/>
        <a:defRPr sz="2618" kern="1200">
          <a:solidFill>
            <a:schemeClr val="tx1"/>
          </a:solidFill>
          <a:latin typeface="+mn-lt"/>
          <a:ea typeface="+mn-ea"/>
          <a:cs typeface="+mn-cs"/>
        </a:defRPr>
      </a:lvl2pPr>
      <a:lvl3pPr marL="1068815" indent="-213763" algn="l" rtl="0" eaLnBrk="1" fontAlgn="base" hangingPunct="1">
        <a:spcBef>
          <a:spcPct val="20000"/>
        </a:spcBef>
        <a:spcAft>
          <a:spcPct val="0"/>
        </a:spcAft>
        <a:buChar char="•"/>
        <a:defRPr sz="2245" kern="1200">
          <a:solidFill>
            <a:schemeClr val="tx1"/>
          </a:solidFill>
          <a:latin typeface="+mn-lt"/>
          <a:ea typeface="+mn-ea"/>
          <a:cs typeface="+mn-cs"/>
        </a:defRPr>
      </a:lvl3pPr>
      <a:lvl4pPr marL="1496341" indent="-213763" algn="l" rtl="0" eaLnBrk="1" fontAlgn="base" hangingPunct="1">
        <a:spcBef>
          <a:spcPct val="20000"/>
        </a:spcBef>
        <a:spcAft>
          <a:spcPct val="0"/>
        </a:spcAft>
        <a:buChar char="–"/>
        <a:defRPr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23868" indent="-213763" algn="l" rtl="0" eaLnBrk="1" fontAlgn="base" hangingPunct="1">
        <a:spcBef>
          <a:spcPct val="20000"/>
        </a:spcBef>
        <a:spcAft>
          <a:spcPct val="0"/>
        </a:spcAft>
        <a:buChar char="»"/>
        <a:defRPr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51393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778919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3206446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633972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1pPr>
      <a:lvl2pPr marL="427526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2pPr>
      <a:lvl3pPr marL="855052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3pPr>
      <a:lvl4pPr marL="128257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4pPr>
      <a:lvl5pPr marL="1710104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5pPr>
      <a:lvl6pPr marL="213763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565157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2992683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42020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>
                <a:lumMod val="20000"/>
                <a:lumOff val="80000"/>
              </a:schemeClr>
            </a:gs>
            <a:gs pos="74000">
              <a:schemeClr val="accent5"/>
            </a:gs>
            <a:gs pos="4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9" smtClean="0"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9" smtClean="0"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9" smtClean="0"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8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15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27526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855052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282578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710104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20645" indent="-320645" algn="l" rtl="0" eaLnBrk="1" fontAlgn="base" hangingPunct="1">
        <a:spcBef>
          <a:spcPct val="20000"/>
        </a:spcBef>
        <a:spcAft>
          <a:spcPct val="0"/>
        </a:spcAft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1pPr>
      <a:lvl2pPr marL="694730" indent="-267204" algn="l" rtl="0" eaLnBrk="1" fontAlgn="base" hangingPunct="1">
        <a:spcBef>
          <a:spcPct val="20000"/>
        </a:spcBef>
        <a:spcAft>
          <a:spcPct val="0"/>
        </a:spcAft>
        <a:buChar char="–"/>
        <a:defRPr sz="2618" kern="1200">
          <a:solidFill>
            <a:schemeClr val="tx1"/>
          </a:solidFill>
          <a:latin typeface="+mn-lt"/>
          <a:ea typeface="+mn-ea"/>
          <a:cs typeface="+mn-cs"/>
        </a:defRPr>
      </a:lvl2pPr>
      <a:lvl3pPr marL="1068815" indent="-213763" algn="l" rtl="0" eaLnBrk="1" fontAlgn="base" hangingPunct="1">
        <a:spcBef>
          <a:spcPct val="20000"/>
        </a:spcBef>
        <a:spcAft>
          <a:spcPct val="0"/>
        </a:spcAft>
        <a:buChar char="•"/>
        <a:defRPr sz="2245" kern="1200">
          <a:solidFill>
            <a:schemeClr val="tx1"/>
          </a:solidFill>
          <a:latin typeface="+mn-lt"/>
          <a:ea typeface="+mn-ea"/>
          <a:cs typeface="+mn-cs"/>
        </a:defRPr>
      </a:lvl3pPr>
      <a:lvl4pPr marL="1496341" indent="-213763" algn="l" rtl="0" eaLnBrk="1" fontAlgn="base" hangingPunct="1">
        <a:spcBef>
          <a:spcPct val="20000"/>
        </a:spcBef>
        <a:spcAft>
          <a:spcPct val="0"/>
        </a:spcAft>
        <a:buChar char="–"/>
        <a:defRPr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23868" indent="-213763" algn="l" rtl="0" eaLnBrk="1" fontAlgn="base" hangingPunct="1">
        <a:spcBef>
          <a:spcPct val="20000"/>
        </a:spcBef>
        <a:spcAft>
          <a:spcPct val="0"/>
        </a:spcAft>
        <a:buChar char="»"/>
        <a:defRPr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51393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778919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3206446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633972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1pPr>
      <a:lvl2pPr marL="427526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2pPr>
      <a:lvl3pPr marL="855052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3pPr>
      <a:lvl4pPr marL="128257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4pPr>
      <a:lvl5pPr marL="1710104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5pPr>
      <a:lvl6pPr marL="213763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565157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2992683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42020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>
                <a:lumMod val="20000"/>
                <a:lumOff val="80000"/>
              </a:schemeClr>
            </a:gs>
            <a:gs pos="74000">
              <a:schemeClr val="accent5"/>
            </a:gs>
            <a:gs pos="4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9" smtClean="0"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9" smtClean="0"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9" smtClean="0"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52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15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27526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855052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282578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710104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20645" indent="-320645" algn="l" rtl="0" eaLnBrk="1" fontAlgn="base" hangingPunct="1">
        <a:spcBef>
          <a:spcPct val="20000"/>
        </a:spcBef>
        <a:spcAft>
          <a:spcPct val="0"/>
        </a:spcAft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1pPr>
      <a:lvl2pPr marL="694730" indent="-267204" algn="l" rtl="0" eaLnBrk="1" fontAlgn="base" hangingPunct="1">
        <a:spcBef>
          <a:spcPct val="20000"/>
        </a:spcBef>
        <a:spcAft>
          <a:spcPct val="0"/>
        </a:spcAft>
        <a:buChar char="–"/>
        <a:defRPr sz="2618" kern="1200">
          <a:solidFill>
            <a:schemeClr val="tx1"/>
          </a:solidFill>
          <a:latin typeface="+mn-lt"/>
          <a:ea typeface="+mn-ea"/>
          <a:cs typeface="+mn-cs"/>
        </a:defRPr>
      </a:lvl2pPr>
      <a:lvl3pPr marL="1068815" indent="-213763" algn="l" rtl="0" eaLnBrk="1" fontAlgn="base" hangingPunct="1">
        <a:spcBef>
          <a:spcPct val="20000"/>
        </a:spcBef>
        <a:spcAft>
          <a:spcPct val="0"/>
        </a:spcAft>
        <a:buChar char="•"/>
        <a:defRPr sz="2245" kern="1200">
          <a:solidFill>
            <a:schemeClr val="tx1"/>
          </a:solidFill>
          <a:latin typeface="+mn-lt"/>
          <a:ea typeface="+mn-ea"/>
          <a:cs typeface="+mn-cs"/>
        </a:defRPr>
      </a:lvl3pPr>
      <a:lvl4pPr marL="1496341" indent="-213763" algn="l" rtl="0" eaLnBrk="1" fontAlgn="base" hangingPunct="1">
        <a:spcBef>
          <a:spcPct val="20000"/>
        </a:spcBef>
        <a:spcAft>
          <a:spcPct val="0"/>
        </a:spcAft>
        <a:buChar char="–"/>
        <a:defRPr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23868" indent="-213763" algn="l" rtl="0" eaLnBrk="1" fontAlgn="base" hangingPunct="1">
        <a:spcBef>
          <a:spcPct val="20000"/>
        </a:spcBef>
        <a:spcAft>
          <a:spcPct val="0"/>
        </a:spcAft>
        <a:buChar char="»"/>
        <a:defRPr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51393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778919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3206446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633972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1pPr>
      <a:lvl2pPr marL="427526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2pPr>
      <a:lvl3pPr marL="855052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3pPr>
      <a:lvl4pPr marL="128257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4pPr>
      <a:lvl5pPr marL="1710104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5pPr>
      <a:lvl6pPr marL="213763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565157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2992683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42020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>
                <a:lumMod val="20000"/>
                <a:lumOff val="80000"/>
              </a:schemeClr>
            </a:gs>
            <a:gs pos="74000">
              <a:schemeClr val="accent5"/>
            </a:gs>
            <a:gs pos="4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9" smtClean="0"/>
            </a:lvl1pPr>
          </a:lstStyle>
          <a:p>
            <a:pPr defTabSz="880478"/>
            <a:fld id="{1E7B700B-9DE5-4190-8CCE-277DDB9C037C}" type="datetimeFigureOut">
              <a:rPr lang="tr-TR" smtClean="0">
                <a:solidFill>
                  <a:srgbClr val="000000"/>
                </a:solidFill>
              </a:rPr>
              <a:pPr defTabSz="880478"/>
              <a:t>5.02.2024</a:t>
            </a:fld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9" smtClean="0"/>
            </a:lvl1pPr>
          </a:lstStyle>
          <a:p>
            <a:pPr defTabSz="880478"/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9" smtClean="0"/>
            </a:lvl1pPr>
          </a:lstStyle>
          <a:p>
            <a:pPr defTabSz="880478"/>
            <a:fld id="{692F68DC-ED41-4066-BFA3-B03A95BB2D8E}" type="slidenum">
              <a:rPr lang="tr-TR" smtClean="0">
                <a:solidFill>
                  <a:srgbClr val="000000"/>
                </a:solidFill>
              </a:rPr>
              <a:pPr defTabSz="880478"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1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15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27526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855052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282578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710104" algn="ctr" rtl="0" eaLnBrk="1" fontAlgn="base" hangingPunct="1">
        <a:spcBef>
          <a:spcPct val="0"/>
        </a:spcBef>
        <a:spcAft>
          <a:spcPct val="0"/>
        </a:spcAft>
        <a:defRPr sz="4115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20645" indent="-320645" algn="l" rtl="0" eaLnBrk="1" fontAlgn="base" hangingPunct="1">
        <a:spcBef>
          <a:spcPct val="20000"/>
        </a:spcBef>
        <a:spcAft>
          <a:spcPct val="0"/>
        </a:spcAft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1pPr>
      <a:lvl2pPr marL="694730" indent="-267204" algn="l" rtl="0" eaLnBrk="1" fontAlgn="base" hangingPunct="1">
        <a:spcBef>
          <a:spcPct val="20000"/>
        </a:spcBef>
        <a:spcAft>
          <a:spcPct val="0"/>
        </a:spcAft>
        <a:buChar char="–"/>
        <a:defRPr sz="2618" kern="1200">
          <a:solidFill>
            <a:schemeClr val="tx1"/>
          </a:solidFill>
          <a:latin typeface="+mn-lt"/>
          <a:ea typeface="+mn-ea"/>
          <a:cs typeface="+mn-cs"/>
        </a:defRPr>
      </a:lvl2pPr>
      <a:lvl3pPr marL="1068815" indent="-213763" algn="l" rtl="0" eaLnBrk="1" fontAlgn="base" hangingPunct="1">
        <a:spcBef>
          <a:spcPct val="20000"/>
        </a:spcBef>
        <a:spcAft>
          <a:spcPct val="0"/>
        </a:spcAft>
        <a:buChar char="•"/>
        <a:defRPr sz="2245" kern="1200">
          <a:solidFill>
            <a:schemeClr val="tx1"/>
          </a:solidFill>
          <a:latin typeface="+mn-lt"/>
          <a:ea typeface="+mn-ea"/>
          <a:cs typeface="+mn-cs"/>
        </a:defRPr>
      </a:lvl3pPr>
      <a:lvl4pPr marL="1496341" indent="-213763" algn="l" rtl="0" eaLnBrk="1" fontAlgn="base" hangingPunct="1">
        <a:spcBef>
          <a:spcPct val="20000"/>
        </a:spcBef>
        <a:spcAft>
          <a:spcPct val="0"/>
        </a:spcAft>
        <a:buChar char="–"/>
        <a:defRPr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23868" indent="-213763" algn="l" rtl="0" eaLnBrk="1" fontAlgn="base" hangingPunct="1">
        <a:spcBef>
          <a:spcPct val="20000"/>
        </a:spcBef>
        <a:spcAft>
          <a:spcPct val="0"/>
        </a:spcAft>
        <a:buChar char="»"/>
        <a:defRPr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51393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778919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3206446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633972" indent="-213763" algn="l" defTabSz="855052" rtl="0" eaLnBrk="1" latinLnBrk="0" hangingPunct="1">
        <a:lnSpc>
          <a:spcPct val="90000"/>
        </a:lnSpc>
        <a:spcBef>
          <a:spcPts val="468"/>
        </a:spcBef>
        <a:buFont typeface="Arial" panose="020B0604020202020204" pitchFamily="34" charset="0"/>
        <a:buChar char="•"/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1pPr>
      <a:lvl2pPr marL="427526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2pPr>
      <a:lvl3pPr marL="855052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3pPr>
      <a:lvl4pPr marL="128257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4pPr>
      <a:lvl5pPr marL="1710104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5pPr>
      <a:lvl6pPr marL="2137630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6pPr>
      <a:lvl7pPr marL="2565157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7pPr>
      <a:lvl8pPr marL="2992683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8pPr>
      <a:lvl9pPr marL="3420208" algn="l" defTabSz="855052" rtl="0" eaLnBrk="1" latinLnBrk="0" hangingPunct="1">
        <a:defRPr sz="16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1939631" y="638295"/>
            <a:ext cx="8253361" cy="5878294"/>
          </a:xfrm>
          <a:gradFill>
            <a:gsLst>
              <a:gs pos="1000">
                <a:schemeClr val="accent6">
                  <a:lumMod val="20000"/>
                  <a:lumOff val="80000"/>
                </a:schemeClr>
              </a:gs>
              <a:gs pos="74000">
                <a:schemeClr val="accent5"/>
              </a:gs>
              <a:gs pos="4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ctr">
              <a:buNone/>
            </a:pPr>
            <a:endParaRPr lang="tr-TR" sz="445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tr-TR" sz="4453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BİLİMSEL ARAŞTIRMA PROJELERİ </a:t>
            </a:r>
          </a:p>
          <a:p>
            <a:pPr marL="0" indent="0" algn="ctr">
              <a:buNone/>
            </a:pPr>
            <a:r>
              <a:rPr lang="tr-TR" sz="4453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FAALİYET SUNUSU</a:t>
            </a:r>
          </a:p>
          <a:p>
            <a:pPr marL="0" indent="0" algn="ctr">
              <a:buNone/>
            </a:pPr>
            <a:r>
              <a:rPr lang="tr-TR" sz="4453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2023</a:t>
            </a:r>
          </a:p>
          <a:p>
            <a:pPr marL="0" indent="0" algn="ctr">
              <a:buNone/>
            </a:pPr>
            <a:endParaRPr lang="tr-TR" sz="197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1979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BAP KOMİSYONU TARAFINDAN DESTEKLENEN BAP PROJELERİ</a:t>
            </a:r>
          </a:p>
          <a:p>
            <a:r>
              <a:rPr lang="tr-TR" sz="1979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YÖK-ARAŞTIRMA ÜNİVERSİTELERİ DESTEK PROGRAMI KAPSAMINDA DESTEKLENEN YÖK-ADP PROJELERİ</a:t>
            </a:r>
          </a:p>
          <a:p>
            <a:pPr marL="0" indent="0" algn="ctr">
              <a:buNone/>
            </a:pPr>
            <a:endParaRPr lang="tr-TR" sz="99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99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99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99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tr-TR" sz="99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01.02.2024</a:t>
            </a:r>
          </a:p>
          <a:p>
            <a:pPr marL="0" indent="0" algn="ctr">
              <a:buNone/>
            </a:pPr>
            <a:r>
              <a:rPr lang="tr-TR" sz="99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BAP İdari Koordinatörlüğü tarafından hazırlanmıştır.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11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999007" y="8667"/>
            <a:ext cx="8263795" cy="545698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algn="ctr" defTabSz="880478">
              <a:defRPr/>
            </a:pP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YILINDA BAŞLAYAN PROJELERİNİN SOSYAL VE BEŞERİ BİLİMLER ALANLARINDAKİ </a:t>
            </a:r>
          </a:p>
          <a:p>
            <a:pPr algn="ctr" defTabSz="880478">
              <a:defRPr/>
            </a:pP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BÖLÜM VE BİRİMLERE DAĞILIMLARI (BAŞLANGIÇ BÜTÇESİ)</a:t>
            </a:r>
            <a:endParaRPr lang="tr-TR" sz="1484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861879" y="6279082"/>
            <a:ext cx="8026288" cy="368085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defTabSz="880478">
              <a:defRPr/>
            </a:pP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Sosyal ve Beşeri Bilimler alanlarındaki bölümler ve birimler bazında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19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proje kabul edilerek bu projelere </a:t>
            </a:r>
            <a:r>
              <a:rPr lang="tr-TR" sz="907" b="1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Arial"/>
              </a:rPr>
              <a:t>2.880.093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TL başlangıç bütçesi tahsis edilmiştir. </a:t>
            </a:r>
          </a:p>
        </p:txBody>
      </p:sp>
      <p:graphicFrame>
        <p:nvGraphicFramePr>
          <p:cNvPr id="9" name="Grafik 8">
            <a:extLst>
              <a:ext uri="{FF2B5EF4-FFF2-40B4-BE49-F238E27FC236}">
                <a16:creationId xmlns:a16="http://schemas.microsoft.com/office/drawing/2014/main" id="{00000000-0008-0000-0D00-000007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861879" y="697672"/>
          <a:ext cx="8400923" cy="540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276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80255" y="103905"/>
            <a:ext cx="8431492" cy="712520"/>
          </a:xfrm>
        </p:spPr>
        <p:txBody>
          <a:bodyPr/>
          <a:lstStyle/>
          <a:p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BAŞLAYAN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PROJELERE TAHSİS EDİLEN BÜTÇENİN (BAŞLANGIÇ VE EK) </a:t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BİRİMLER BAZINDA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HARCAMA KALEMLERİNE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DAĞILIMI</a:t>
            </a:r>
            <a:endParaRPr lang="tr-TR" sz="164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1880254" y="757048"/>
          <a:ext cx="8463093" cy="5873408"/>
        </p:xfrm>
        <a:graphic>
          <a:graphicData uri="http://schemas.openxmlformats.org/drawingml/2006/table">
            <a:tbl>
              <a:tblPr/>
              <a:tblGrid>
                <a:gridCol w="660678">
                  <a:extLst>
                    <a:ext uri="{9D8B030D-6E8A-4147-A177-3AD203B41FA5}">
                      <a16:colId xmlns:a16="http://schemas.microsoft.com/office/drawing/2014/main" val="2571691497"/>
                    </a:ext>
                  </a:extLst>
                </a:gridCol>
                <a:gridCol w="709982">
                  <a:extLst>
                    <a:ext uri="{9D8B030D-6E8A-4147-A177-3AD203B41FA5}">
                      <a16:colId xmlns:a16="http://schemas.microsoft.com/office/drawing/2014/main" val="4076974162"/>
                    </a:ext>
                  </a:extLst>
                </a:gridCol>
                <a:gridCol w="907200">
                  <a:extLst>
                    <a:ext uri="{9D8B030D-6E8A-4147-A177-3AD203B41FA5}">
                      <a16:colId xmlns:a16="http://schemas.microsoft.com/office/drawing/2014/main" val="310952789"/>
                    </a:ext>
                  </a:extLst>
                </a:gridCol>
                <a:gridCol w="880082">
                  <a:extLst>
                    <a:ext uri="{9D8B030D-6E8A-4147-A177-3AD203B41FA5}">
                      <a16:colId xmlns:a16="http://schemas.microsoft.com/office/drawing/2014/main" val="3843523084"/>
                    </a:ext>
                  </a:extLst>
                </a:gridCol>
                <a:gridCol w="818453">
                  <a:extLst>
                    <a:ext uri="{9D8B030D-6E8A-4147-A177-3AD203B41FA5}">
                      <a16:colId xmlns:a16="http://schemas.microsoft.com/office/drawing/2014/main" val="3953144849"/>
                    </a:ext>
                  </a:extLst>
                </a:gridCol>
                <a:gridCol w="591652">
                  <a:extLst>
                    <a:ext uri="{9D8B030D-6E8A-4147-A177-3AD203B41FA5}">
                      <a16:colId xmlns:a16="http://schemas.microsoft.com/office/drawing/2014/main" val="4173167057"/>
                    </a:ext>
                  </a:extLst>
                </a:gridCol>
                <a:gridCol w="759288">
                  <a:extLst>
                    <a:ext uri="{9D8B030D-6E8A-4147-A177-3AD203B41FA5}">
                      <a16:colId xmlns:a16="http://schemas.microsoft.com/office/drawing/2014/main" val="3940322699"/>
                    </a:ext>
                  </a:extLst>
                </a:gridCol>
                <a:gridCol w="811269">
                  <a:extLst>
                    <a:ext uri="{9D8B030D-6E8A-4147-A177-3AD203B41FA5}">
                      <a16:colId xmlns:a16="http://schemas.microsoft.com/office/drawing/2014/main" val="1791642377"/>
                    </a:ext>
                  </a:extLst>
                </a:gridCol>
                <a:gridCol w="774775">
                  <a:extLst>
                    <a:ext uri="{9D8B030D-6E8A-4147-A177-3AD203B41FA5}">
                      <a16:colId xmlns:a16="http://schemas.microsoft.com/office/drawing/2014/main" val="3410070584"/>
                    </a:ext>
                  </a:extLst>
                </a:gridCol>
                <a:gridCol w="715176">
                  <a:extLst>
                    <a:ext uri="{9D8B030D-6E8A-4147-A177-3AD203B41FA5}">
                      <a16:colId xmlns:a16="http://schemas.microsoft.com/office/drawing/2014/main" val="3167350603"/>
                    </a:ext>
                  </a:extLst>
                </a:gridCol>
                <a:gridCol w="834538">
                  <a:extLst>
                    <a:ext uri="{9D8B030D-6E8A-4147-A177-3AD203B41FA5}">
                      <a16:colId xmlns:a16="http://schemas.microsoft.com/office/drawing/2014/main" val="1592452712"/>
                    </a:ext>
                  </a:extLst>
                </a:gridCol>
              </a:tblGrid>
              <a:tr h="82129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BÜTÇE KALEMLERİ/BİRİMLER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01.2. Araştırmacı Personel Çalıştırma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Bursiyer</a:t>
                      </a:r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Görevlendirme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03.2.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Tüketim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03.3.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Yolluk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Giderleri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03.4. Arkeolojik Kazı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Hizmet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Makine-Teçhizat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03.7.2.01 Yazılım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06.1 Mamul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Mal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10030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233.843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1.708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69.000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446.501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30.680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787.733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331600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777.058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1.450.229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191.500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499.399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1.008.591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4.967.027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7090082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9111761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İF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40062412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İİBF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68.583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134.545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180.196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272.018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171.020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872.322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93662768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1.341.499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67.500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627.453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156.500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242.000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1.170.856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280.536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3.886.343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10438002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559.010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559.010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3685578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AİİTE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188.697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188.697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13657692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BMME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67.500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266.685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94.535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49.448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501.168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7542321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ÇBE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323.381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86.875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522.877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120.961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69.912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1.209.505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3155376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KRDAE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109.000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109.000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46807157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VBYZE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1.036.221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1.036.221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5825744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YADYOK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39.030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79.030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6216279"/>
                  </a:ext>
                </a:extLst>
              </a:tr>
              <a:tr h="36121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3.000.561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250.375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2.869.912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849.045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1.696.101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4.092.577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506.736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14.236.056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7450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952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8243" y="274638"/>
            <a:ext cx="7695516" cy="541787"/>
          </a:xfrm>
        </p:spPr>
        <p:txBody>
          <a:bodyPr/>
          <a:lstStyle/>
          <a:p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DEVAM EDEN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PROJELERE TAHSİS EDİLEN BÜTÇENİN (GELECEK YIL VE EK) BİRİMLER BAZINDA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HARCAMA KALEMLERİNE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DAĞILIMI</a:t>
            </a:r>
            <a:endParaRPr lang="tr-TR" sz="164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1939632" y="816429"/>
          <a:ext cx="8372116" cy="5759537"/>
        </p:xfrm>
        <a:graphic>
          <a:graphicData uri="http://schemas.openxmlformats.org/drawingml/2006/table">
            <a:tbl>
              <a:tblPr/>
              <a:tblGrid>
                <a:gridCol w="653576">
                  <a:extLst>
                    <a:ext uri="{9D8B030D-6E8A-4147-A177-3AD203B41FA5}">
                      <a16:colId xmlns:a16="http://schemas.microsoft.com/office/drawing/2014/main" val="2571691497"/>
                    </a:ext>
                  </a:extLst>
                </a:gridCol>
                <a:gridCol w="702351">
                  <a:extLst>
                    <a:ext uri="{9D8B030D-6E8A-4147-A177-3AD203B41FA5}">
                      <a16:colId xmlns:a16="http://schemas.microsoft.com/office/drawing/2014/main" val="4076974162"/>
                    </a:ext>
                  </a:extLst>
                </a:gridCol>
                <a:gridCol w="897448">
                  <a:extLst>
                    <a:ext uri="{9D8B030D-6E8A-4147-A177-3AD203B41FA5}">
                      <a16:colId xmlns:a16="http://schemas.microsoft.com/office/drawing/2014/main" val="310952789"/>
                    </a:ext>
                  </a:extLst>
                </a:gridCol>
                <a:gridCol w="870621">
                  <a:extLst>
                    <a:ext uri="{9D8B030D-6E8A-4147-A177-3AD203B41FA5}">
                      <a16:colId xmlns:a16="http://schemas.microsoft.com/office/drawing/2014/main" val="3843523084"/>
                    </a:ext>
                  </a:extLst>
                </a:gridCol>
                <a:gridCol w="809655">
                  <a:extLst>
                    <a:ext uri="{9D8B030D-6E8A-4147-A177-3AD203B41FA5}">
                      <a16:colId xmlns:a16="http://schemas.microsoft.com/office/drawing/2014/main" val="3953144849"/>
                    </a:ext>
                  </a:extLst>
                </a:gridCol>
                <a:gridCol w="585292">
                  <a:extLst>
                    <a:ext uri="{9D8B030D-6E8A-4147-A177-3AD203B41FA5}">
                      <a16:colId xmlns:a16="http://schemas.microsoft.com/office/drawing/2014/main" val="4173167057"/>
                    </a:ext>
                  </a:extLst>
                </a:gridCol>
                <a:gridCol w="751124">
                  <a:extLst>
                    <a:ext uri="{9D8B030D-6E8A-4147-A177-3AD203B41FA5}">
                      <a16:colId xmlns:a16="http://schemas.microsoft.com/office/drawing/2014/main" val="3940322699"/>
                    </a:ext>
                  </a:extLst>
                </a:gridCol>
                <a:gridCol w="958417">
                  <a:extLst>
                    <a:ext uri="{9D8B030D-6E8A-4147-A177-3AD203B41FA5}">
                      <a16:colId xmlns:a16="http://schemas.microsoft.com/office/drawing/2014/main" val="1791642377"/>
                    </a:ext>
                  </a:extLst>
                </a:gridCol>
                <a:gridCol w="753563">
                  <a:extLst>
                    <a:ext uri="{9D8B030D-6E8A-4147-A177-3AD203B41FA5}">
                      <a16:colId xmlns:a16="http://schemas.microsoft.com/office/drawing/2014/main" val="3410070584"/>
                    </a:ext>
                  </a:extLst>
                </a:gridCol>
                <a:gridCol w="677547">
                  <a:extLst>
                    <a:ext uri="{9D8B030D-6E8A-4147-A177-3AD203B41FA5}">
                      <a16:colId xmlns:a16="http://schemas.microsoft.com/office/drawing/2014/main" val="3167350603"/>
                    </a:ext>
                  </a:extLst>
                </a:gridCol>
                <a:gridCol w="712522">
                  <a:extLst>
                    <a:ext uri="{9D8B030D-6E8A-4147-A177-3AD203B41FA5}">
                      <a16:colId xmlns:a16="http://schemas.microsoft.com/office/drawing/2014/main" val="1592452712"/>
                    </a:ext>
                  </a:extLst>
                </a:gridCol>
              </a:tblGrid>
              <a:tr h="8860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BÜTÇE KALEMLERİ/BİRİMLER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01.2. Araştırmacı Personel Çalıştırma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Bursiyer</a:t>
                      </a:r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Görevlendirme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03.2.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Tüketim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03.3.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Yolluk Giderleri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03.4. Arkeolojik Kazı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Hizmet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Makine-Teçhizat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03.7.2.01 Yazılım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06.1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Mamul Mal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100309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819.023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291.700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35.920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4.797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7.900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1.159.340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91117619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975.245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53.100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577.589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368.360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159.051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89.243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2.397.888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16227062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1133790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İF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82778440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İİBF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16.754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249.254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28027333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994.631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19.200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224.533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296.326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52.535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636.833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162.729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2.386.787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91826456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265.754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58.500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12.700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336.954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194804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AİİTE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215.861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295.361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66590403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BMME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264.217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23.420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109.500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403.637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28895467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ÇBE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8.874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42.330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8.160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35.200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140.064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49516630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KRDAE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69.000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78.100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344.930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46807157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VBYZE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14328152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YADYOK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6216279"/>
                  </a:ext>
                </a:extLst>
              </a:tr>
              <a:tr h="3481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3.735.688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94.800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867.872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1.333.386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463.367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850.673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193.129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7.714.215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7450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966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80254" y="0"/>
            <a:ext cx="8431492" cy="757048"/>
          </a:xfrm>
        </p:spPr>
        <p:txBody>
          <a:bodyPr/>
          <a:lstStyle/>
          <a:p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BAŞLAYAN VE DEVAM EDEN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(YÜRÜYEN) PROJELERE TAHSİS EDİLEN BÜTÇENİN (BAŞLANGIÇ-GELECEK YIL-EK)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BİRİMLER BAZINDA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HARCAMA KALEMLERİNE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DAĞILIMI</a:t>
            </a:r>
            <a:endParaRPr lang="tr-TR" sz="164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1880253" y="816426"/>
          <a:ext cx="8431495" cy="5818922"/>
        </p:xfrm>
        <a:graphic>
          <a:graphicData uri="http://schemas.openxmlformats.org/drawingml/2006/table">
            <a:tbl>
              <a:tblPr/>
              <a:tblGrid>
                <a:gridCol w="658212">
                  <a:extLst>
                    <a:ext uri="{9D8B030D-6E8A-4147-A177-3AD203B41FA5}">
                      <a16:colId xmlns:a16="http://schemas.microsoft.com/office/drawing/2014/main" val="2571691497"/>
                    </a:ext>
                  </a:extLst>
                </a:gridCol>
                <a:gridCol w="707332">
                  <a:extLst>
                    <a:ext uri="{9D8B030D-6E8A-4147-A177-3AD203B41FA5}">
                      <a16:colId xmlns:a16="http://schemas.microsoft.com/office/drawing/2014/main" val="4076974162"/>
                    </a:ext>
                  </a:extLst>
                </a:gridCol>
                <a:gridCol w="903813">
                  <a:extLst>
                    <a:ext uri="{9D8B030D-6E8A-4147-A177-3AD203B41FA5}">
                      <a16:colId xmlns:a16="http://schemas.microsoft.com/office/drawing/2014/main" val="310952789"/>
                    </a:ext>
                  </a:extLst>
                </a:gridCol>
                <a:gridCol w="876796">
                  <a:extLst>
                    <a:ext uri="{9D8B030D-6E8A-4147-A177-3AD203B41FA5}">
                      <a16:colId xmlns:a16="http://schemas.microsoft.com/office/drawing/2014/main" val="3843523084"/>
                    </a:ext>
                  </a:extLst>
                </a:gridCol>
                <a:gridCol w="815397">
                  <a:extLst>
                    <a:ext uri="{9D8B030D-6E8A-4147-A177-3AD203B41FA5}">
                      <a16:colId xmlns:a16="http://schemas.microsoft.com/office/drawing/2014/main" val="3953144849"/>
                    </a:ext>
                  </a:extLst>
                </a:gridCol>
                <a:gridCol w="589443">
                  <a:extLst>
                    <a:ext uri="{9D8B030D-6E8A-4147-A177-3AD203B41FA5}">
                      <a16:colId xmlns:a16="http://schemas.microsoft.com/office/drawing/2014/main" val="4173167057"/>
                    </a:ext>
                  </a:extLst>
                </a:gridCol>
                <a:gridCol w="756452">
                  <a:extLst>
                    <a:ext uri="{9D8B030D-6E8A-4147-A177-3AD203B41FA5}">
                      <a16:colId xmlns:a16="http://schemas.microsoft.com/office/drawing/2014/main" val="3940322699"/>
                    </a:ext>
                  </a:extLst>
                </a:gridCol>
                <a:gridCol w="965214">
                  <a:extLst>
                    <a:ext uri="{9D8B030D-6E8A-4147-A177-3AD203B41FA5}">
                      <a16:colId xmlns:a16="http://schemas.microsoft.com/office/drawing/2014/main" val="1791642377"/>
                    </a:ext>
                  </a:extLst>
                </a:gridCol>
                <a:gridCol w="758908">
                  <a:extLst>
                    <a:ext uri="{9D8B030D-6E8A-4147-A177-3AD203B41FA5}">
                      <a16:colId xmlns:a16="http://schemas.microsoft.com/office/drawing/2014/main" val="3410070584"/>
                    </a:ext>
                  </a:extLst>
                </a:gridCol>
                <a:gridCol w="687406">
                  <a:extLst>
                    <a:ext uri="{9D8B030D-6E8A-4147-A177-3AD203B41FA5}">
                      <a16:colId xmlns:a16="http://schemas.microsoft.com/office/drawing/2014/main" val="3167350603"/>
                    </a:ext>
                  </a:extLst>
                </a:gridCol>
                <a:gridCol w="712522">
                  <a:extLst>
                    <a:ext uri="{9D8B030D-6E8A-4147-A177-3AD203B41FA5}">
                      <a16:colId xmlns:a16="http://schemas.microsoft.com/office/drawing/2014/main" val="1592452712"/>
                    </a:ext>
                  </a:extLst>
                </a:gridCol>
              </a:tblGrid>
              <a:tr h="840508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BÜTÇE KALEMLERİ/BİRİMLER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01.2. Araştırmacı Personel Çalıştırma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01.5.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Bursiyer</a:t>
                      </a:r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Görevlendirme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03.2.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Tüketim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03.3.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Yolluk Giderleri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03.4. Arkeolojik Kazı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03.5.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Hizmet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Makine-Teçhizat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03.7.2.01 Yazılım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06.1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Mamul Mal Alımları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i="0" u="none" strike="noStrike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100309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1.052.866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1.708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360.700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35.920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451.298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38.580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1.947.072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3316009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1.752.303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98.100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2.027.818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559.860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658.450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1.097.834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7.364.914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7090082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91117619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İF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40062412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İİBF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85.337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217.045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330.196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272.018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171.020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1.121.576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1001466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2.336.130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86.700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851.986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452.826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294.535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1.807.689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443.265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6.273.131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75423219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YBF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265.754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58.500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571.710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895.964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3155376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AİİTE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404.558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484.058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46807157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BMME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331.717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290.105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94.535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55.948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904.805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35528965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332.255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86.875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565.207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108.500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129.121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105.112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1.349.570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6216279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KRDAE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22.500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178.000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78.100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453.930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4744823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VBYZE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1.036.221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1036221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26841815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YADYOK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39.030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79030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92989947"/>
                  </a:ext>
                </a:extLst>
              </a:tr>
              <a:tr h="355601"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  <a:endParaRPr lang="tr-TR" sz="1000" b="1" i="0" u="none" strike="noStrike" kern="12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6.736.250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345.175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3.737.784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2.182.431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2.159.467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4.943.250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699.865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21.950.271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7450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087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95891" y="163281"/>
            <a:ext cx="7695516" cy="779294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</a:t>
            </a:r>
            <a:r>
              <a:rPr lang="tr-TR" sz="197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BAŞLAYAN</a:t>
            </a: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PROJELERE TAHSİS EDİLEN BÜTÇENİN (BAŞLANGIÇ VE EK) </a:t>
            </a:r>
            <a:r>
              <a:rPr lang="tr-TR" sz="197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HARCAMA KALEMLERİ </a:t>
            </a: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BAZINDA DAĞILIMI</a:t>
            </a:r>
            <a:endParaRPr lang="tr-TR" sz="197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2058385" y="994553"/>
          <a:ext cx="8075231" cy="5284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2020">
                  <a:extLst>
                    <a:ext uri="{9D8B030D-6E8A-4147-A177-3AD203B41FA5}">
                      <a16:colId xmlns:a16="http://schemas.microsoft.com/office/drawing/2014/main" val="3972807160"/>
                    </a:ext>
                  </a:extLst>
                </a:gridCol>
                <a:gridCol w="1848549">
                  <a:extLst>
                    <a:ext uri="{9D8B030D-6E8A-4147-A177-3AD203B41FA5}">
                      <a16:colId xmlns:a16="http://schemas.microsoft.com/office/drawing/2014/main" val="222404061"/>
                    </a:ext>
                  </a:extLst>
                </a:gridCol>
                <a:gridCol w="1897192">
                  <a:extLst>
                    <a:ext uri="{9D8B030D-6E8A-4147-A177-3AD203B41FA5}">
                      <a16:colId xmlns:a16="http://schemas.microsoft.com/office/drawing/2014/main" val="1504083417"/>
                    </a:ext>
                  </a:extLst>
                </a:gridCol>
                <a:gridCol w="1767470">
                  <a:extLst>
                    <a:ext uri="{9D8B030D-6E8A-4147-A177-3AD203B41FA5}">
                      <a16:colId xmlns:a16="http://schemas.microsoft.com/office/drawing/2014/main" val="1814559783"/>
                    </a:ext>
                  </a:extLst>
                </a:gridCol>
              </a:tblGrid>
              <a:tr h="860263"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BÜTÇE HARCAMA KALEMLERİ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BAŞLAYAN PROJELERE TAHSİS EDİLEN BAŞLANGIÇ BÜTÇELERİ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BAŞLAYAN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PROJELERE TAHSİS EDİLEN </a:t>
                      </a:r>
                    </a:p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EK BÜTÇELER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TAHSİS</a:t>
                      </a:r>
                      <a:r>
                        <a:rPr lang="tr-TR" sz="1000" b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EDİLEN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TOPLAM</a:t>
                      </a:r>
                      <a:r>
                        <a:rPr lang="tr-TR" sz="1000" b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BÜTÇE</a:t>
                      </a:r>
                      <a:endParaRPr lang="tr-TR" sz="1000" b="1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70614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01.2. PERSONEL ÇALIŞTIRMA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2.630.330,08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370.231,23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3.000.561,31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8736498"/>
                  </a:ext>
                </a:extLst>
              </a:tr>
              <a:tr h="511587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01.5. BURSİYER GÖREVLENDİRME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250.375,00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250.375,00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21073045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03.2. TÜKETİM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2.712.137,83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157.774,20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2.869.912,03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8165840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03.3. YOLLUK GİDERLERİ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424.380,00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424.664,58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849.044,58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7113067"/>
                  </a:ext>
                </a:extLst>
              </a:tr>
              <a:tr h="530937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03.4. ARKEOLOJİK KAZI GİDERLERİ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1463405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03.5. HİZMET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1.695.846,52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254,40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1.696.100,92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54416564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03.7. MAKİNE TEÇHİZAT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3.652.535,99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440.041,45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4.092.577,44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00655056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03.7.2.01. YAZILIM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453.385,18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53.350,50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506.735,68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81879821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06.1. MAMUL MAL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968.812,00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1.937,38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11071546"/>
                  </a:ext>
                </a:extLst>
              </a:tr>
              <a:tr h="42271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12.787.802,60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1.448.253,74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14.236.056,34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1728494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1939631" y="6397836"/>
            <a:ext cx="6768944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0478"/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01.2. kalemine verilen ek bütçe, yıl başında ve yıl ortasında asgari ücretin artışı sebebiyle zorunlu olarak tahsis edilen ek bütçedir.</a:t>
            </a:r>
          </a:p>
        </p:txBody>
      </p:sp>
    </p:spTree>
    <p:extLst>
      <p:ext uri="{BB962C8B-B14F-4D97-AF65-F5344CB8AC3E}">
        <p14:creationId xmlns:p14="http://schemas.microsoft.com/office/powerpoint/2010/main" val="2963748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8243" y="163281"/>
            <a:ext cx="7695516" cy="77189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</a:t>
            </a: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BAŞLAYAN VE DEVAM EDEN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(YÜRÜYEN) PROJELERE </a:t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TAHSİS EDİLEN BÜTÇENİN (BAŞLANGIÇ-GELECEK YIL-EK) </a:t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1649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HARCAMA KALEMLERİ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BAZINDA DAĞILIMI</a:t>
            </a:r>
            <a:r>
              <a:rPr lang="tr-TR" sz="164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tr-TR" sz="164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tr-TR" sz="742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/>
          </p:nvPr>
        </p:nvGraphicFramePr>
        <p:xfrm>
          <a:off x="2117760" y="1113309"/>
          <a:ext cx="8062979" cy="5047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807">
                  <a:extLst>
                    <a:ext uri="{9D8B030D-6E8A-4147-A177-3AD203B41FA5}">
                      <a16:colId xmlns:a16="http://schemas.microsoft.com/office/drawing/2014/main" val="3372398514"/>
                    </a:ext>
                  </a:extLst>
                </a:gridCol>
                <a:gridCol w="1186038">
                  <a:extLst>
                    <a:ext uri="{9D8B030D-6E8A-4147-A177-3AD203B41FA5}">
                      <a16:colId xmlns:a16="http://schemas.microsoft.com/office/drawing/2014/main" val="1481728624"/>
                    </a:ext>
                  </a:extLst>
                </a:gridCol>
                <a:gridCol w="1217250">
                  <a:extLst>
                    <a:ext uri="{9D8B030D-6E8A-4147-A177-3AD203B41FA5}">
                      <a16:colId xmlns:a16="http://schemas.microsoft.com/office/drawing/2014/main" val="374377562"/>
                    </a:ext>
                  </a:extLst>
                </a:gridCol>
                <a:gridCol w="1134019">
                  <a:extLst>
                    <a:ext uri="{9D8B030D-6E8A-4147-A177-3AD203B41FA5}">
                      <a16:colId xmlns:a16="http://schemas.microsoft.com/office/drawing/2014/main" val="3447618335"/>
                    </a:ext>
                  </a:extLst>
                </a:gridCol>
                <a:gridCol w="1469076">
                  <a:extLst>
                    <a:ext uri="{9D8B030D-6E8A-4147-A177-3AD203B41FA5}">
                      <a16:colId xmlns:a16="http://schemas.microsoft.com/office/drawing/2014/main" val="59572016"/>
                    </a:ext>
                  </a:extLst>
                </a:gridCol>
                <a:gridCol w="1412789">
                  <a:extLst>
                    <a:ext uri="{9D8B030D-6E8A-4147-A177-3AD203B41FA5}">
                      <a16:colId xmlns:a16="http://schemas.microsoft.com/office/drawing/2014/main" val="490358611"/>
                    </a:ext>
                  </a:extLst>
                </a:gridCol>
              </a:tblGrid>
              <a:tr h="936314"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BÜTÇE HARCAMA KALEMLERİ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BAŞLAYAN PROJELERE TAHSİS EDİLEN BAŞLANGIÇ BÜTÇELERİ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BAŞLAYAN PROJELERE TAHSİS EDİLEN EK BÜTÇELER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BAŞLAYAN PROJELERE TAHSİS EDİLEN TOPLAM BÜTÇE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 ÖNCESİNDE </a:t>
                      </a:r>
                      <a:r>
                        <a:rPr lang="tr-TR" sz="1000" b="1" u="none" strike="noStrike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BAŞLAYAN </a:t>
                      </a:r>
                      <a:r>
                        <a:rPr lang="tr-TR" sz="1000" b="1" u="none" strike="noStrike" kern="120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(DEVAM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EDEN) PROJELERE TAHSİS EDİLEN GELECEK YIL BÜTÇELERİ VE EK BÜTÇELER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b" latinLnBrk="0" hangingPunct="1"/>
                      <a:r>
                        <a:rPr lang="tr-TR" sz="10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2023 </a:t>
                      </a:r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YILINDA TÜM YÜRÜYEN PROJELERE TAHSİS EDİLEN BÜTÇE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492919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01.2. PERSONEL ÇALIŞTIRMA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2.630.330,08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370.231,23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3.000.561,31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3.735.687,89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6.736.249,20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90606560"/>
                  </a:ext>
                </a:extLst>
              </a:tr>
              <a:tr h="47532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01.5. BURSİYER GÖREVLENDİRME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250.375,00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250.375,00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94.800,00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345.175,00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90928289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03.2. TÜKETİM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2.712.137,83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157.774,20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2.869.912,03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867.872,06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3.737.784,09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45270870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03.3. YOLLUK GİDERLERİ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424.380,00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424.664,58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849.044,58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1.333.385,56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2.182.430,14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9170743"/>
                  </a:ext>
                </a:extLst>
              </a:tr>
              <a:tr h="493308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03.4. ARKEOLOJİK KAZI GİDERLERİ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175.300,00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175300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8183378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03.5. HİZMET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1.695.846,52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254,40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1.696.100,92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463.366,74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2.159.467,66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76222940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03.7. MAKİNE TEÇHİZAT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3.652.535,99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440.041,45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4.092.577,44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850.673,23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4.943.250,67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56743545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03.7.2.01. YAZILIM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453.385,18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53.350,50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506.735,68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193.129,19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699.864,87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90899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06.1. MAMUL MAL ALIMLARI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968.812,00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1.937,38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0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970.749,38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30000152"/>
                  </a:ext>
                </a:extLst>
              </a:tr>
              <a:tr h="392759">
                <a:tc>
                  <a:txBody>
                    <a:bodyPr/>
                    <a:lstStyle/>
                    <a:p>
                      <a:pPr marL="0" algn="l" defTabSz="1036930" rtl="0" eaLnBrk="1" fontAlgn="b" latinLnBrk="0" hangingPunct="1"/>
                      <a:r>
                        <a:rPr lang="tr-TR" sz="10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TOPLAM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12.787.802,60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1.448.253,74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14.236.056,34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7.714.214,67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21.950.271,01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14856136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1999008" y="6338459"/>
            <a:ext cx="6768944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0478"/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01.2. kalemine verilen ek bütçe yıl başında ve yıl ortasında asgari ücretin artışı sebebiyle zorunlu olarak tahsis edilen ek bütçedir.</a:t>
            </a:r>
          </a:p>
        </p:txBody>
      </p:sp>
    </p:spTree>
    <p:extLst>
      <p:ext uri="{BB962C8B-B14F-4D97-AF65-F5344CB8AC3E}">
        <p14:creationId xmlns:p14="http://schemas.microsoft.com/office/powerpoint/2010/main" val="4146873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1"/>
          <p:cNvSpPr txBox="1"/>
          <p:nvPr/>
        </p:nvSpPr>
        <p:spPr>
          <a:xfrm>
            <a:off x="1999007" y="5863445"/>
            <a:ext cx="8134609" cy="51760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*Bildirilerin bildiriler kitabı, CD, USB veya konferans web sitesinde yer alması gereklidir.</a:t>
            </a:r>
          </a:p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** Bilim İnsanı </a:t>
            </a:r>
            <a:r>
              <a:rPr lang="tr-TR" sz="990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Portalına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eklenen ve Bilimsel Araştırma Projelerine kod belirtilerek atıf yapılmış ürünlerin sayılarıdır. Basım tarihi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olan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110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ürün bulunmaktadır. </a:t>
            </a:r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999007" y="163281"/>
          <a:ext cx="8075232" cy="5581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8288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1"/>
          <p:cNvSpPr txBox="1"/>
          <p:nvPr/>
        </p:nvSpPr>
        <p:spPr>
          <a:xfrm>
            <a:off x="1939630" y="5804068"/>
            <a:ext cx="8134609" cy="51760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*Bildirilerin bildiriler kitabı, CD, USB veya konferans web sitesinde yer alması gereklidir.</a:t>
            </a:r>
          </a:p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** Bilim İnsanı </a:t>
            </a:r>
            <a:r>
              <a:rPr lang="tr-TR" sz="990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Portalına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eklenen ve Bilimsel Araştırma Projelerine kod belirtilerek atıf yapılmış ürünlerin sayılarıdır. FMA alanlarına göre basım tarihi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olan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77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ürün bulunmaktadır.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939631" y="222658"/>
            <a:ext cx="8312739" cy="866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0478"/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BASILMIŞ* ÜRÜNLERİN** </a:t>
            </a:r>
          </a:p>
          <a:p>
            <a:pPr algn="ctr" defTabSz="880478"/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FEN VE MÜHENDİSLİK ALANLARINDAKİ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BİRMLER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 BÖLÜMLER BAZINDA DAĞILIMI</a:t>
            </a:r>
          </a:p>
          <a:p>
            <a:pPr algn="ctr" defTabSz="880478"/>
            <a:endParaRPr lang="tr-TR" sz="1732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058384" y="816425"/>
          <a:ext cx="8015855" cy="4928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1572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1"/>
          <p:cNvSpPr txBox="1"/>
          <p:nvPr/>
        </p:nvSpPr>
        <p:spPr>
          <a:xfrm>
            <a:off x="1999007" y="5566562"/>
            <a:ext cx="8075232" cy="5343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*Bildirilerin bildiriler kitabı, CD, USB veya konferans web sitesinde yer alması gereklidir.</a:t>
            </a:r>
            <a:endParaRPr lang="tr-TR" sz="990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**Bilim İnsanı </a:t>
            </a:r>
            <a:r>
              <a:rPr lang="tr-TR" sz="990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Portalına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eklenen ve Bilimsel Araştırma Projelerine kod belirtilerek atıf yapılmış ürünlerin sayılarıdır. SBA alanlarına göre basım tarihi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olan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33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ürün bulunmaktadır.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999007" y="282035"/>
            <a:ext cx="8134609" cy="599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0478"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BASILMIŞ* ÜRÜNLERİN** SOSYAL VE BEŞERİ BİLİMLER ALANLARINDAKİ </a:t>
            </a:r>
          </a:p>
          <a:p>
            <a:pPr algn="ctr" defTabSz="880478">
              <a:defRPr sz="14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BİRİMLER VE BÖLÜMLER BAZINDA DAĞILIMI</a:t>
            </a:r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177137" y="865747"/>
          <a:ext cx="7718972" cy="4700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5757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1"/>
          <p:cNvSpPr txBox="1"/>
          <p:nvPr/>
        </p:nvSpPr>
        <p:spPr>
          <a:xfrm>
            <a:off x="2058384" y="5863445"/>
            <a:ext cx="8015855" cy="35626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880478">
              <a:defRPr/>
            </a:pP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 Bilim İnsanı </a:t>
            </a:r>
            <a:r>
              <a:rPr lang="tr-TR" sz="990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Portalına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eklenen ve Bilimsel Araştırma Projelerine kod belirtilerek atıf yapılmış</a:t>
            </a:r>
            <a:r>
              <a:rPr lang="tr-TR" sz="990" b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, </a:t>
            </a:r>
            <a:r>
              <a:rPr lang="tr-TR" sz="990" b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tamamlanmış, yüksek lisans ve doktora tez          sayılarıdır.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t</a:t>
            </a:r>
            <a:r>
              <a:rPr lang="tr-TR" sz="990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amamlanmış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toplam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 </a:t>
            </a:r>
            <a:r>
              <a:rPr lang="tr-TR" sz="990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tez bulunmaktadır. </a:t>
            </a:r>
          </a:p>
          <a:p>
            <a:pPr defTabSz="880478">
              <a:defRPr/>
            </a:pPr>
            <a:endParaRPr lang="tr-TR" sz="990" b="1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058384" y="341412"/>
          <a:ext cx="8015855" cy="5343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441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1820714" y="697671"/>
            <a:ext cx="8550574" cy="5428493"/>
          </a:xfrm>
          <a:gradFill>
            <a:gsLst>
              <a:gs pos="1000">
                <a:schemeClr val="accent6">
                  <a:lumMod val="20000"/>
                  <a:lumOff val="80000"/>
                </a:schemeClr>
              </a:gs>
              <a:gs pos="74000">
                <a:schemeClr val="accent5"/>
              </a:gs>
              <a:gs pos="4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ctr">
              <a:buNone/>
            </a:pPr>
            <a:endParaRPr lang="tr-TR" sz="445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sz="296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sz="296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3958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Bilimsel Araştırma Projeleri Komisyonu Tarafından Desteklenen BAP Projeleri</a:t>
            </a:r>
          </a:p>
          <a:p>
            <a:endParaRPr lang="tr-TR" sz="3958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197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197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55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36514" y="222658"/>
            <a:ext cx="7636140" cy="356260"/>
          </a:xfrm>
        </p:spPr>
        <p:txBody>
          <a:bodyPr/>
          <a:lstStyle/>
          <a:p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YILI DOKTORA TEZ ÖDÜLLERİ</a:t>
            </a:r>
            <a:r>
              <a:rPr lang="tr-TR" sz="4453" b="1" dirty="0">
                <a:solidFill>
                  <a:srgbClr val="002060"/>
                </a:solidFill>
                <a:latin typeface="Calibri" panose="020F0502020204030204" pitchFamily="34" charset="0"/>
              </a:rPr>
              <a:t/>
            </a:r>
            <a:br>
              <a:rPr lang="tr-TR" sz="4453" b="1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Metin kutusu 1"/>
          <p:cNvSpPr txBox="1"/>
          <p:nvPr/>
        </p:nvSpPr>
        <p:spPr>
          <a:xfrm>
            <a:off x="1939631" y="6397835"/>
            <a:ext cx="8015855" cy="35626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880478">
              <a:defRPr/>
            </a:pPr>
            <a:endParaRPr lang="tr-TR" sz="990" b="1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2058384" y="578918"/>
          <a:ext cx="8015856" cy="6048524"/>
        </p:xfrm>
        <a:graphic>
          <a:graphicData uri="http://schemas.openxmlformats.org/drawingml/2006/table">
            <a:tbl>
              <a:tblPr/>
              <a:tblGrid>
                <a:gridCol w="1153501">
                  <a:extLst>
                    <a:ext uri="{9D8B030D-6E8A-4147-A177-3AD203B41FA5}">
                      <a16:colId xmlns:a16="http://schemas.microsoft.com/office/drawing/2014/main" val="1590586408"/>
                    </a:ext>
                  </a:extLst>
                </a:gridCol>
                <a:gridCol w="938442">
                  <a:extLst>
                    <a:ext uri="{9D8B030D-6E8A-4147-A177-3AD203B41FA5}">
                      <a16:colId xmlns:a16="http://schemas.microsoft.com/office/drawing/2014/main" val="3346787018"/>
                    </a:ext>
                  </a:extLst>
                </a:gridCol>
                <a:gridCol w="938442">
                  <a:extLst>
                    <a:ext uri="{9D8B030D-6E8A-4147-A177-3AD203B41FA5}">
                      <a16:colId xmlns:a16="http://schemas.microsoft.com/office/drawing/2014/main" val="1292435376"/>
                    </a:ext>
                  </a:extLst>
                </a:gridCol>
                <a:gridCol w="1192603">
                  <a:extLst>
                    <a:ext uri="{9D8B030D-6E8A-4147-A177-3AD203B41FA5}">
                      <a16:colId xmlns:a16="http://schemas.microsoft.com/office/drawing/2014/main" val="4134288705"/>
                    </a:ext>
                  </a:extLst>
                </a:gridCol>
                <a:gridCol w="1892813">
                  <a:extLst>
                    <a:ext uri="{9D8B030D-6E8A-4147-A177-3AD203B41FA5}">
                      <a16:colId xmlns:a16="http://schemas.microsoft.com/office/drawing/2014/main" val="973580269"/>
                    </a:ext>
                  </a:extLst>
                </a:gridCol>
                <a:gridCol w="1187534">
                  <a:extLst>
                    <a:ext uri="{9D8B030D-6E8A-4147-A177-3AD203B41FA5}">
                      <a16:colId xmlns:a16="http://schemas.microsoft.com/office/drawing/2014/main" val="3405155481"/>
                    </a:ext>
                  </a:extLst>
                </a:gridCol>
                <a:gridCol w="712521">
                  <a:extLst>
                    <a:ext uri="{9D8B030D-6E8A-4147-A177-3AD203B41FA5}">
                      <a16:colId xmlns:a16="http://schemas.microsoft.com/office/drawing/2014/main" val="3537206070"/>
                    </a:ext>
                  </a:extLst>
                </a:gridCol>
              </a:tblGrid>
              <a:tr h="51728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</a:t>
                      </a:r>
                      <a:endParaRPr lang="tr-TR" sz="1000" b="1" i="0" u="none" strike="noStrike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 fontAlgn="ctr"/>
                      <a:r>
                        <a:rPr lang="tr-TR" sz="1000" b="1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ENSTİTÜLER</a:t>
                      </a:r>
                      <a:endParaRPr lang="tr-TR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                 </a:t>
                      </a:r>
                      <a:r>
                        <a:rPr lang="tr-TR" sz="1000" b="1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    BİRİM</a:t>
                      </a:r>
                      <a:endParaRPr lang="tr-TR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             </a:t>
                      </a:r>
                      <a:r>
                        <a:rPr lang="tr-TR" sz="1000" b="1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         ANA </a:t>
                      </a:r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BİLİM DALI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TEZ ÖĞRENCİSİ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TEZ BAŞLIĞI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TEZ DANIŞMANI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               TUTANAK SAYISI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001056"/>
                  </a:ext>
                </a:extLst>
              </a:tr>
              <a:tr h="1501519"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Fen Bilimleri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Fen-Edebiyat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Kimya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İsmail </a:t>
                      </a:r>
                      <a:r>
                        <a:rPr lang="tr-TR" sz="900" b="1" i="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Altınbaşak</a:t>
                      </a:r>
                      <a:endParaRPr lang="tr-T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Targeted and Controlled Delivery of Therapeutic Agents Using Polymeric Materials: Hydrogels, Nanofibers, </a:t>
                      </a:r>
                      <a:r>
                        <a:rPr lang="en-US" sz="900" b="1" i="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Nanogels</a:t>
                      </a:r>
                      <a:r>
                        <a:rPr lang="en-US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and Micelles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Amitav</a:t>
                      </a:r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tr-TR" sz="900" b="1" i="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Sanyal</a:t>
                      </a:r>
                      <a:endParaRPr lang="tr-T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2023-19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337424"/>
                  </a:ext>
                </a:extLst>
              </a:tr>
              <a:tr h="1425041"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Fen Bilimleri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Mühendislik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Bilgisayar Mühendisliği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Yavuz Köroğlu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Using Machine Learning to Improve Automated Test Generation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Alper Şen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2023-19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853559"/>
                  </a:ext>
                </a:extLst>
              </a:tr>
              <a:tr h="1543794"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Sosyal Bilimler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Fen -Edebiyat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Tarih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Damla Gürkan Anar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Isfahan and Istanbul in the EarlySeventeenth Century: Masjed-E Shah and Sultan Ahmed Complexes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Çiğdem </a:t>
                      </a:r>
                      <a:r>
                        <a:rPr lang="tr-TR" sz="900" b="1" i="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Kafesçioğlu</a:t>
                      </a:r>
                      <a:endParaRPr lang="tr-T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2023-19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4987"/>
                  </a:ext>
                </a:extLst>
              </a:tr>
              <a:tr h="1060881"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Sosyal Bilimler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Yönetim Bilimleri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Yönetim Bilişim Sistemleri 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Doğaç Şenol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Comparison of Investor Behavior Between Real and Simulated Trading Environments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Ceylan Onay Şahin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9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man Old Style" panose="02050604050505020204" pitchFamily="18" charset="0"/>
                        </a:rPr>
                        <a:t>2023-19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215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64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31" y="519541"/>
            <a:ext cx="8015855" cy="6115801"/>
          </a:xfrm>
        </p:spPr>
        <p:txBody>
          <a:bodyPr/>
          <a:lstStyle/>
          <a:p>
            <a:pPr marL="0" indent="0" algn="just">
              <a:buNone/>
            </a:pPr>
            <a:endParaRPr lang="tr-TR" sz="197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“TEKFEN Vakfı Akademik Araştırma Destek Fonu” çağrısı kapsamında Üniversitemiz öğretim üyeleri tarafından iletilen proje başvuruları </a:t>
            </a:r>
            <a:r>
              <a:rPr lang="tr-TR" sz="1979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BAP Komisyonu tarafından değerlendirilerek</a:t>
            </a:r>
            <a:r>
              <a:rPr lang="tr-TR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görüşler TEKFEN Yönetim Kuruluna sunulmak üzere </a:t>
            </a:r>
            <a:r>
              <a:rPr lang="tr-TR" sz="1979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BUVAK’a</a:t>
            </a:r>
            <a:r>
              <a:rPr lang="tr-TR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gönderilmiştir.</a:t>
            </a:r>
          </a:p>
          <a:p>
            <a:pPr marL="0" indent="0" algn="just">
              <a:buNone/>
            </a:pPr>
            <a:endParaRPr lang="tr-TR" sz="197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x-none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Cumhurbaşkanlığı Strateji ve Bütçe Başkanlığı ile YÖK başkanlığı arasında imzalanan "Araştırma Üniversiteleri Destekleme Programı İş Birliği Protokolü" çerçevesinde "Araştırma Üniversiteleri Destek Programı” 202</a:t>
            </a:r>
            <a:r>
              <a:rPr lang="tr-TR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x-none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-202</a:t>
            </a:r>
            <a:r>
              <a:rPr lang="tr-TR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x-none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yılı (YÖK-ADP) proje başvuruları alınarak </a:t>
            </a:r>
            <a:r>
              <a:rPr lang="x-none" sz="1979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BAP Komisyonu tarafından değerlendirmeleri</a:t>
            </a:r>
            <a:r>
              <a:rPr lang="x-none" sz="1979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yapılmış ve değerlendirmelere ilişkin görüşler Rektörlük Makamına gönderilmiştir.</a:t>
            </a:r>
            <a:endParaRPr lang="tr-TR" sz="1979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676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1939631" y="638295"/>
            <a:ext cx="8253361" cy="5487869"/>
          </a:xfrm>
          <a:gradFill>
            <a:gsLst>
              <a:gs pos="1000">
                <a:schemeClr val="accent6">
                  <a:lumMod val="20000"/>
                  <a:lumOff val="80000"/>
                </a:schemeClr>
              </a:gs>
              <a:gs pos="74000">
                <a:schemeClr val="accent5"/>
              </a:gs>
              <a:gs pos="4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 algn="ctr">
              <a:buNone/>
            </a:pPr>
            <a:endParaRPr lang="tr-TR" sz="445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4453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3958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YÖK-Araştırma Üniversiteleri Destek Programı Kapsamında Desteklenen YÖK-ADP Projeleri</a:t>
            </a:r>
            <a:endParaRPr lang="tr-TR" sz="3958" dirty="0"/>
          </a:p>
        </p:txBody>
      </p:sp>
    </p:spTree>
    <p:extLst>
      <p:ext uri="{BB962C8B-B14F-4D97-AF65-F5344CB8AC3E}">
        <p14:creationId xmlns:p14="http://schemas.microsoft.com/office/powerpoint/2010/main" val="3159309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8766" y="638295"/>
            <a:ext cx="7695516" cy="719917"/>
          </a:xfrm>
        </p:spPr>
        <p:txBody>
          <a:bodyPr/>
          <a:lstStyle/>
          <a:p>
            <a:r>
              <a:rPr lang="pt-BR" sz="230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tr-TR" sz="230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23 YILI </a:t>
            </a:r>
            <a:r>
              <a:rPr lang="pt-BR" sz="230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BİLİMSEL ARAŞTIRMA PROJE SAYI</a:t>
            </a:r>
            <a:r>
              <a:rPr lang="tr-TR" sz="230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 VE BÜTÇESİ</a:t>
            </a:r>
            <a:endParaRPr lang="tr-TR" sz="4948" dirty="0">
              <a:solidFill>
                <a:srgbClr val="00206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295891" y="1291439"/>
          <a:ext cx="7694471" cy="389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659">
                  <a:extLst>
                    <a:ext uri="{9D8B030D-6E8A-4147-A177-3AD203B41FA5}">
                      <a16:colId xmlns:a16="http://schemas.microsoft.com/office/drawing/2014/main" val="3188609748"/>
                    </a:ext>
                  </a:extLst>
                </a:gridCol>
                <a:gridCol w="963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92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381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r-TR" sz="1300" b="1" kern="1200" baseline="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FON KAYNAĞI</a:t>
                      </a:r>
                      <a:endParaRPr lang="tr-TR" sz="1300" b="1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ÖNCEKİ YILLARDAN DEVREDEN YÜRÜYEN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PROJE SAYISI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YIL İÇİNDE BAŞLAYAN (YÜRÜYEN)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PROJE SAYISI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TOPLAM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YIL İÇİNDE </a:t>
                      </a:r>
                    </a:p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TAMAMLANAN PROJE SAYISI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tr-TR" sz="1300" b="1" kern="1200" baseline="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ILINA </a:t>
                      </a:r>
                    </a:p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DEVREDEN YÜRÜYEN PROJE SAYISI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TAHSİS EDİLEN TOPLAM BÜTÇE</a:t>
                      </a:r>
                    </a:p>
                  </a:txBody>
                  <a:tcPr marL="7583" marR="7583" marT="810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3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BAP</a:t>
                      </a:r>
                      <a:r>
                        <a:rPr lang="tr-TR" sz="1300" b="1" kern="1200" baseline="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BÜTÇESİ</a:t>
                      </a:r>
                      <a:endParaRPr lang="tr-TR" sz="1300" b="1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83" marR="7583" marT="8109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21.950.271,00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451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YÖK </a:t>
                      </a:r>
                    </a:p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ARAŞTIRMA ÜNİVERSİTELERİ DESTEK PROGRAMI </a:t>
                      </a:r>
                    </a:p>
                    <a:p>
                      <a:pPr algn="ctr" fontAlgn="ctr"/>
                      <a:r>
                        <a:rPr lang="tr-TR" sz="1300" b="1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(YÖK-ADP)</a:t>
                      </a:r>
                    </a:p>
                  </a:txBody>
                  <a:tcPr marL="7583" marR="7583" marT="8109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18.935.611,97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6761807"/>
                  </a:ext>
                </a:extLst>
              </a:tr>
              <a:tr h="6693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2023 YILI TOPLAM</a:t>
                      </a:r>
                      <a:endParaRPr lang="tr-TR" sz="1300" b="1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83" marR="7583" marT="8109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3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40.885.882,97</a:t>
                      </a:r>
                    </a:p>
                  </a:txBody>
                  <a:tcPr marL="7854" marR="7854" marT="7854" marB="0" anchor="ctr"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56267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53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1716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580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208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Metin kutusu 3"/>
          <p:cNvSpPr txBox="1"/>
          <p:nvPr/>
        </p:nvSpPr>
        <p:spPr>
          <a:xfrm>
            <a:off x="1820713" y="222658"/>
            <a:ext cx="8491032" cy="3426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8047" tIns="44023" rIns="88047" bIns="44023" rtlCol="0">
            <a:spAutoFit/>
          </a:bodyPr>
          <a:lstStyle/>
          <a:p>
            <a:pPr algn="ctr" defTabSz="880478"/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YILINDA BAŞLAYAN PROJELERİN BİRİMLER BAZINDA SAYI VE BÜTÇE DAĞILIMLARI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2117761" y="6364047"/>
            <a:ext cx="8015855" cy="507675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defTabSz="880478"/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başlayan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62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proje 14.236.057 TL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başlangıç bütçesi ile desteklenmiştir. </a:t>
            </a:r>
          </a:p>
          <a:p>
            <a:pPr defTabSz="880478"/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Fakültesi proje sayısı </a:t>
            </a:r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bulunmamaktadır.</a:t>
            </a:r>
          </a:p>
          <a:p>
            <a:pPr defTabSz="880478"/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</a:t>
            </a: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133313" y="789524"/>
          <a:ext cx="7940926" cy="2828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k 7">
            <a:extLst>
              <a:ext uri="{FF2B5EF4-FFF2-40B4-BE49-F238E27FC236}">
                <a16:creationId xmlns:a16="http://schemas.microsoft.com/office/drawing/2014/main" id="{00000000-0008-0000-0C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885716" y="3842245"/>
          <a:ext cx="8361026" cy="202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341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20714" y="163281"/>
            <a:ext cx="8253526" cy="534390"/>
          </a:xfrm>
        </p:spPr>
        <p:txBody>
          <a:bodyPr/>
          <a:lstStyle/>
          <a:p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2023 </a:t>
            </a: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YILINDA BAŞLAYAN PROJELERE TAHSİS EDİLEN BÜTÇENİN </a:t>
            </a:r>
            <a:b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97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(BAŞLANGIÇ VE EK) BİRİMLER BAZINDA DAĞILIMI</a:t>
            </a:r>
            <a:r>
              <a:rPr lang="tr-TR" sz="4453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453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02060"/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2058384" y="875802"/>
          <a:ext cx="8015856" cy="5599440"/>
        </p:xfrm>
        <a:graphic>
          <a:graphicData uri="http://schemas.openxmlformats.org/drawingml/2006/table">
            <a:tbl>
              <a:tblPr/>
              <a:tblGrid>
                <a:gridCol w="2256315">
                  <a:extLst>
                    <a:ext uri="{9D8B030D-6E8A-4147-A177-3AD203B41FA5}">
                      <a16:colId xmlns:a16="http://schemas.microsoft.com/office/drawing/2014/main" val="61445409"/>
                    </a:ext>
                  </a:extLst>
                </a:gridCol>
                <a:gridCol w="653144">
                  <a:extLst>
                    <a:ext uri="{9D8B030D-6E8A-4147-A177-3AD203B41FA5}">
                      <a16:colId xmlns:a16="http://schemas.microsoft.com/office/drawing/2014/main" val="3128035747"/>
                    </a:ext>
                  </a:extLst>
                </a:gridCol>
                <a:gridCol w="1678829">
                  <a:extLst>
                    <a:ext uri="{9D8B030D-6E8A-4147-A177-3AD203B41FA5}">
                      <a16:colId xmlns:a16="http://schemas.microsoft.com/office/drawing/2014/main" val="1882554227"/>
                    </a:ext>
                  </a:extLst>
                </a:gridCol>
                <a:gridCol w="1775968">
                  <a:extLst>
                    <a:ext uri="{9D8B030D-6E8A-4147-A177-3AD203B41FA5}">
                      <a16:colId xmlns:a16="http://schemas.microsoft.com/office/drawing/2014/main" val="170691098"/>
                    </a:ext>
                  </a:extLst>
                </a:gridCol>
                <a:gridCol w="1651600">
                  <a:extLst>
                    <a:ext uri="{9D8B030D-6E8A-4147-A177-3AD203B41FA5}">
                      <a16:colId xmlns:a16="http://schemas.microsoft.com/office/drawing/2014/main" val="4177636839"/>
                    </a:ext>
                  </a:extLst>
                </a:gridCol>
              </a:tblGrid>
              <a:tr h="442873"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BİRİMLER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PROJE SAYILARI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TAHSİS EDİLEN BAŞLANGIÇ BÜTÇELERİ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TAHSİS EDİLEN EK BÜTÇELER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TAHSİS EDİLEN TOPLAM BÜTÇE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763209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Eğitim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604.839,52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182.894,00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787.733,52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87805845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Fen-Edebiyat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4.562.112,75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404.913,98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4.967.026,73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56562939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Hukuk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40.000,00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40.000,00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16096929"/>
                  </a:ext>
                </a:extLst>
              </a:tr>
              <a:tr h="35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İktisadi ve İdari Bilimler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43993954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İletişim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792.424,00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79.897,58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872.321,58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4340307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Mühendislik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3.346.733,00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539.610,30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3.886.343,30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86661381"/>
                  </a:ext>
                </a:extLst>
              </a:tr>
              <a:tr h="35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Yönetim Bilimleri Fakültesi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559.010,00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559.010,00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19466125"/>
                  </a:ext>
                </a:extLst>
              </a:tr>
              <a:tr h="358150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Atatürk İlkeleri ve İnkılap Tarihi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180.000,00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8.697,00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188.697,00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63471388"/>
                  </a:ext>
                </a:extLst>
              </a:tr>
              <a:tr h="49562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Biyo-Medikal Mühendisliği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472.125,13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29.043,35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501.168,48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79245889"/>
                  </a:ext>
                </a:extLst>
              </a:tr>
              <a:tr h="49562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Çevre Bilimleri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1.084.040,14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125.465,00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1.209.505,14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02837643"/>
                  </a:ext>
                </a:extLst>
              </a:tr>
              <a:tr h="49562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Kandilli Rasathanesi ve Deprem Araştırma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74.500,00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34.500,00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109.000,00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92871212"/>
                  </a:ext>
                </a:extLst>
              </a:tr>
              <a:tr h="35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Veri Bilimi ve Yapay Zeka Enstitüsü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999.988,00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36.233,00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1.036.221,00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09524556"/>
                  </a:ext>
                </a:extLst>
              </a:tr>
              <a:tr h="3540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Yabancı Diller Yüksekokulu</a:t>
                      </a:r>
                    </a:p>
                  </a:txBody>
                  <a:tcPr marL="6283" marR="6283" marT="62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72.030,00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7.000,00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0" i="0" u="none" strike="noStrike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79.030,00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56862267"/>
                  </a:ext>
                </a:extLst>
              </a:tr>
              <a:tr h="313599">
                <a:tc>
                  <a:txBody>
                    <a:bodyPr/>
                    <a:lstStyle/>
                    <a:p>
                      <a:pPr marL="0" algn="ctr" defTabSz="1036930" rtl="0" eaLnBrk="1" fontAlgn="ctr" latinLnBrk="0" hangingPunct="1"/>
                      <a:r>
                        <a:rPr lang="tr-T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TOPLAM</a:t>
                      </a:r>
                    </a:p>
                  </a:txBody>
                  <a:tcPr marL="75400" marR="75400" marT="37700" marB="377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1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1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12.787.802,54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1" i="0" u="none" strike="noStrike" dirty="0">
                          <a:solidFill>
                            <a:srgbClr val="203764"/>
                          </a:solidFill>
                          <a:effectLst/>
                          <a:latin typeface="Bookman Old Style" panose="02050604050505020204" pitchFamily="18" charset="0"/>
                        </a:rPr>
                        <a:t>1.448.254,21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</a:rPr>
                        <a:t>14.236.056,75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100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5"/>
                        </a:gs>
                        <a:gs pos="4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9780084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1999007" y="6516589"/>
            <a:ext cx="8253362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0478"/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tr-TR" sz="907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Fakültesi </a:t>
            </a:r>
            <a:r>
              <a:rPr lang="tr-TR" sz="907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 </a:t>
            </a:r>
            <a:r>
              <a:rPr lang="tr-TR" sz="907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sayısı </a:t>
            </a:r>
            <a:r>
              <a:rPr lang="tr-TR" sz="907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bulunmamaktadır.</a:t>
            </a:r>
          </a:p>
        </p:txBody>
      </p:sp>
    </p:spTree>
    <p:extLst>
      <p:ext uri="{BB962C8B-B14F-4D97-AF65-F5344CB8AC3E}">
        <p14:creationId xmlns:p14="http://schemas.microsoft.com/office/powerpoint/2010/main" val="19259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Metin kutusu 5"/>
          <p:cNvSpPr txBox="1"/>
          <p:nvPr/>
        </p:nvSpPr>
        <p:spPr>
          <a:xfrm>
            <a:off x="1939630" y="460165"/>
            <a:ext cx="8282185" cy="342693"/>
          </a:xfrm>
          <a:prstGeom prst="rect">
            <a:avLst/>
          </a:prstGeom>
        </p:spPr>
        <p:txBody>
          <a:bodyPr wrap="square" lIns="88047" tIns="44023" rIns="88047" bIns="44023" rtlCol="0">
            <a:spAutoFit/>
          </a:bodyPr>
          <a:lstStyle/>
          <a:p>
            <a:pPr algn="ctr" defTabSz="880478"/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YILINDA BAŞLAYAN PROJELERİN PROJE TÜRLERİ BAZINDA SAYI VE BÜTÇE DAĞILIMLARI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820713" y="5804068"/>
            <a:ext cx="8560744" cy="755114"/>
          </a:xfrm>
          <a:prstGeom prst="rect">
            <a:avLst/>
          </a:prstGeom>
        </p:spPr>
        <p:txBody>
          <a:bodyPr wrap="square" lIns="88047" tIns="44023" rIns="88047" bIns="44023">
            <a:spAutoFit/>
          </a:bodyPr>
          <a:lstStyle/>
          <a:p>
            <a:pPr marL="141378" indent="-141378" algn="just" defTabSz="880478">
              <a:buFontTx/>
              <a:buChar char="-"/>
            </a:pP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2016-14 sayılı ARDEB Koordinasyon Toplantısı kapsamında alınan kararlar doğrultusunda, TÜBİTAK’ın,  Üniversiteler bünyesindeki Bilimsel Araştırma Projeleri (BAP) Komisyonlarınca desteklenen projeler ile COST aksiyonlarına katılımı yürürlükten kaldırmış olması sebebiyle, “BAP-COST (BC kodlu)” proje türü Bilim İnsanı </a:t>
            </a:r>
            <a:r>
              <a:rPr lang="tr-TR" sz="866" b="1" dirty="0" err="1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Portalından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 kaldırılmıştır. </a:t>
            </a:r>
          </a:p>
          <a:p>
            <a:pPr marL="141378" indent="-141378" algn="just" defTabSz="880478">
              <a:buFontTx/>
              <a:buChar char="-"/>
            </a:pP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2024 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yılında Mart Dönemi proje çağrısı yapılmamıştır. 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2022 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yılında değerlendirilen başvuru 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2023 </a:t>
            </a:r>
            <a:r>
              <a:rPr lang="tr-TR" sz="866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  <a:sym typeface="Wingdings" panose="05000000000000000000" pitchFamily="2" charset="2"/>
              </a:rPr>
              <a:t>yılında kabul edildiğinden ve yürüyen duruma geçtiğinden bu yılın faaliyet raporunda yer verilmiştir. </a:t>
            </a:r>
            <a:endParaRPr lang="tr-TR" sz="866" b="1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930226" y="1172685"/>
          <a:ext cx="5193206" cy="4334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k 8">
            <a:extLst>
              <a:ext uri="{FF2B5EF4-FFF2-40B4-BE49-F238E27FC236}">
                <a16:creationId xmlns:a16="http://schemas.microsoft.com/office/drawing/2014/main" id="{00000000-0008-0000-0B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917870" y="1099742"/>
          <a:ext cx="5225150" cy="399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364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80254" y="460165"/>
            <a:ext cx="8491033" cy="356260"/>
          </a:xfrm>
        </p:spPr>
        <p:txBody>
          <a:bodyPr/>
          <a:lstStyle/>
          <a:p>
            <a:r>
              <a:rPr lang="tr-TR" sz="1649" b="1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2023 </a:t>
            </a: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YILINDA BAŞLAYAN PROJELERİN PROJE TÜRLERİ BAZINDA BİRİMLERE </a:t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(SAYI, BAŞLANGIÇ BÜTÇESİ VE EK BÜTÇE) DAĞILIMLARI</a:t>
            </a:r>
            <a:br>
              <a:rPr lang="tr-TR" sz="1649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tr-TR" sz="1649" dirty="0">
              <a:solidFill>
                <a:srgbClr val="002060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1820707" y="792713"/>
          <a:ext cx="8550418" cy="5783254"/>
        </p:xfrm>
        <a:graphic>
          <a:graphicData uri="http://schemas.openxmlformats.org/drawingml/2006/table">
            <a:tbl>
              <a:tblPr/>
              <a:tblGrid>
                <a:gridCol w="533443">
                  <a:extLst>
                    <a:ext uri="{9D8B030D-6E8A-4147-A177-3AD203B41FA5}">
                      <a16:colId xmlns:a16="http://schemas.microsoft.com/office/drawing/2014/main" val="721307211"/>
                    </a:ext>
                  </a:extLst>
                </a:gridCol>
                <a:gridCol w="238625">
                  <a:extLst>
                    <a:ext uri="{9D8B030D-6E8A-4147-A177-3AD203B41FA5}">
                      <a16:colId xmlns:a16="http://schemas.microsoft.com/office/drawing/2014/main" val="2727535915"/>
                    </a:ext>
                  </a:extLst>
                </a:gridCol>
                <a:gridCol w="415637">
                  <a:extLst>
                    <a:ext uri="{9D8B030D-6E8A-4147-A177-3AD203B41FA5}">
                      <a16:colId xmlns:a16="http://schemas.microsoft.com/office/drawing/2014/main" val="1783485107"/>
                    </a:ext>
                  </a:extLst>
                </a:gridCol>
                <a:gridCol w="415637">
                  <a:extLst>
                    <a:ext uri="{9D8B030D-6E8A-4147-A177-3AD203B41FA5}">
                      <a16:colId xmlns:a16="http://schemas.microsoft.com/office/drawing/2014/main" val="1399601888"/>
                    </a:ext>
                  </a:extLst>
                </a:gridCol>
                <a:gridCol w="237507">
                  <a:extLst>
                    <a:ext uri="{9D8B030D-6E8A-4147-A177-3AD203B41FA5}">
                      <a16:colId xmlns:a16="http://schemas.microsoft.com/office/drawing/2014/main" val="45537819"/>
                    </a:ext>
                  </a:extLst>
                </a:gridCol>
                <a:gridCol w="356260">
                  <a:extLst>
                    <a:ext uri="{9D8B030D-6E8A-4147-A177-3AD203B41FA5}">
                      <a16:colId xmlns:a16="http://schemas.microsoft.com/office/drawing/2014/main" val="1973875566"/>
                    </a:ext>
                  </a:extLst>
                </a:gridCol>
                <a:gridCol w="296884">
                  <a:extLst>
                    <a:ext uri="{9D8B030D-6E8A-4147-A177-3AD203B41FA5}">
                      <a16:colId xmlns:a16="http://schemas.microsoft.com/office/drawing/2014/main" val="3121477060"/>
                    </a:ext>
                  </a:extLst>
                </a:gridCol>
                <a:gridCol w="237507">
                  <a:extLst>
                    <a:ext uri="{9D8B030D-6E8A-4147-A177-3AD203B41FA5}">
                      <a16:colId xmlns:a16="http://schemas.microsoft.com/office/drawing/2014/main" val="2182018568"/>
                    </a:ext>
                  </a:extLst>
                </a:gridCol>
                <a:gridCol w="356260">
                  <a:extLst>
                    <a:ext uri="{9D8B030D-6E8A-4147-A177-3AD203B41FA5}">
                      <a16:colId xmlns:a16="http://schemas.microsoft.com/office/drawing/2014/main" val="225152198"/>
                    </a:ext>
                  </a:extLst>
                </a:gridCol>
                <a:gridCol w="237507">
                  <a:extLst>
                    <a:ext uri="{9D8B030D-6E8A-4147-A177-3AD203B41FA5}">
                      <a16:colId xmlns:a16="http://schemas.microsoft.com/office/drawing/2014/main" val="988037248"/>
                    </a:ext>
                  </a:extLst>
                </a:gridCol>
                <a:gridCol w="237507">
                  <a:extLst>
                    <a:ext uri="{9D8B030D-6E8A-4147-A177-3AD203B41FA5}">
                      <a16:colId xmlns:a16="http://schemas.microsoft.com/office/drawing/2014/main" val="819758824"/>
                    </a:ext>
                  </a:extLst>
                </a:gridCol>
                <a:gridCol w="475014">
                  <a:extLst>
                    <a:ext uri="{9D8B030D-6E8A-4147-A177-3AD203B41FA5}">
                      <a16:colId xmlns:a16="http://schemas.microsoft.com/office/drawing/2014/main" val="1070501043"/>
                    </a:ext>
                  </a:extLst>
                </a:gridCol>
                <a:gridCol w="356260">
                  <a:extLst>
                    <a:ext uri="{9D8B030D-6E8A-4147-A177-3AD203B41FA5}">
                      <a16:colId xmlns:a16="http://schemas.microsoft.com/office/drawing/2014/main" val="3925332463"/>
                    </a:ext>
                  </a:extLst>
                </a:gridCol>
                <a:gridCol w="237507">
                  <a:extLst>
                    <a:ext uri="{9D8B030D-6E8A-4147-A177-3AD203B41FA5}">
                      <a16:colId xmlns:a16="http://schemas.microsoft.com/office/drawing/2014/main" val="497004793"/>
                    </a:ext>
                  </a:extLst>
                </a:gridCol>
                <a:gridCol w="415637">
                  <a:extLst>
                    <a:ext uri="{9D8B030D-6E8A-4147-A177-3AD203B41FA5}">
                      <a16:colId xmlns:a16="http://schemas.microsoft.com/office/drawing/2014/main" val="3409555255"/>
                    </a:ext>
                  </a:extLst>
                </a:gridCol>
                <a:gridCol w="356260">
                  <a:extLst>
                    <a:ext uri="{9D8B030D-6E8A-4147-A177-3AD203B41FA5}">
                      <a16:colId xmlns:a16="http://schemas.microsoft.com/office/drawing/2014/main" val="856573635"/>
                    </a:ext>
                  </a:extLst>
                </a:gridCol>
                <a:gridCol w="296884">
                  <a:extLst>
                    <a:ext uri="{9D8B030D-6E8A-4147-A177-3AD203B41FA5}">
                      <a16:colId xmlns:a16="http://schemas.microsoft.com/office/drawing/2014/main" val="2460069772"/>
                    </a:ext>
                  </a:extLst>
                </a:gridCol>
                <a:gridCol w="415637">
                  <a:extLst>
                    <a:ext uri="{9D8B030D-6E8A-4147-A177-3AD203B41FA5}">
                      <a16:colId xmlns:a16="http://schemas.microsoft.com/office/drawing/2014/main" val="1945020789"/>
                    </a:ext>
                  </a:extLst>
                </a:gridCol>
                <a:gridCol w="415637">
                  <a:extLst>
                    <a:ext uri="{9D8B030D-6E8A-4147-A177-3AD203B41FA5}">
                      <a16:colId xmlns:a16="http://schemas.microsoft.com/office/drawing/2014/main" val="625348037"/>
                    </a:ext>
                  </a:extLst>
                </a:gridCol>
                <a:gridCol w="356260">
                  <a:extLst>
                    <a:ext uri="{9D8B030D-6E8A-4147-A177-3AD203B41FA5}">
                      <a16:colId xmlns:a16="http://schemas.microsoft.com/office/drawing/2014/main" val="2876107647"/>
                    </a:ext>
                  </a:extLst>
                </a:gridCol>
                <a:gridCol w="475014">
                  <a:extLst>
                    <a:ext uri="{9D8B030D-6E8A-4147-A177-3AD203B41FA5}">
                      <a16:colId xmlns:a16="http://schemas.microsoft.com/office/drawing/2014/main" val="1475387757"/>
                    </a:ext>
                  </a:extLst>
                </a:gridCol>
                <a:gridCol w="475014">
                  <a:extLst>
                    <a:ext uri="{9D8B030D-6E8A-4147-A177-3AD203B41FA5}">
                      <a16:colId xmlns:a16="http://schemas.microsoft.com/office/drawing/2014/main" val="155700151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189095251"/>
                    </a:ext>
                  </a:extLst>
                </a:gridCol>
              </a:tblGrid>
              <a:tr h="29124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 TİPİ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TUG</a:t>
                      </a:r>
                      <a:endParaRPr lang="tr-T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 + EK TOPLAM TAHSİS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001445"/>
                  </a:ext>
                </a:extLst>
              </a:tr>
              <a:tr h="28738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BİRİM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SAYI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BÜTÇE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149831"/>
                  </a:ext>
                </a:extLst>
              </a:tr>
              <a:tr h="41861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1.074.043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175.315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1.183.490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264.312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655.200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3.346.733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539.610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3.886.343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02376"/>
                  </a:ext>
                </a:extLst>
              </a:tr>
              <a:tr h="55815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1.860.430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248.770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64.207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249.946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968.812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949.925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4.562.113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404.914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4.967.027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786690"/>
                  </a:ext>
                </a:extLst>
              </a:tr>
              <a:tr h="2751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211.394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103.460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89.970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303.476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604.840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182.894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787.734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990673"/>
                  </a:ext>
                </a:extLst>
              </a:tr>
              <a:tr h="2751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59.328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359.089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344.319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792.424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79.898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872.322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869694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İİBF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661.608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43.965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179.775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242.657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1.084.040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125.465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1.209.505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55777"/>
                  </a:ext>
                </a:extLst>
              </a:tr>
              <a:tr h="69769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472.125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472.125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501.168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793002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YBF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734968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AİİTE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199001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179.010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559.010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559.010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166150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ÇBE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13449"/>
                  </a:ext>
                </a:extLst>
              </a:tr>
              <a:tr h="2790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KRDAE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361594"/>
                  </a:ext>
                </a:extLst>
              </a:tr>
              <a:tr h="2751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VBYZE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90458"/>
                  </a:ext>
                </a:extLst>
              </a:tr>
              <a:tr h="2751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YADYOK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999.988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999.988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1.036.221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85323"/>
                  </a:ext>
                </a:extLst>
              </a:tr>
              <a:tr h="47994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4.222.030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672.337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3.377.449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527.362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492.603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1.968.800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2.071.720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655.200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12.787.803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1.448.254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14.236.057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413552"/>
                  </a:ext>
                </a:extLst>
              </a:tr>
              <a:tr h="2751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4.894.367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3.904.811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492.603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2.006.970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2.272.120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665.184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14.236.057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65375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058384" y="6575966"/>
            <a:ext cx="8015855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0478"/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yılında R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SBA kodlu proje başvurusu yapılmamıştır.</a:t>
            </a:r>
          </a:p>
          <a:p>
            <a:pPr defTabSz="880478"/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Fakültesi (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İF) proje sayısı </a:t>
            </a:r>
            <a:r>
              <a:rPr lang="tr-TR" sz="825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bulunmamaktadır.</a:t>
            </a:r>
          </a:p>
          <a:p>
            <a:pPr defTabSz="880478"/>
            <a:endParaRPr lang="tr-TR" sz="825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72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/>
          <p:cNvSpPr txBox="1"/>
          <p:nvPr/>
        </p:nvSpPr>
        <p:spPr>
          <a:xfrm>
            <a:off x="1939631" y="25904"/>
            <a:ext cx="8372115" cy="545698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algn="ctr" defTabSz="880478"/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YILINDA BAŞLAYAN PROJELERİN FEN VE MÜHENDİSLİK ALANLARINDAKİ </a:t>
            </a:r>
          </a:p>
          <a:p>
            <a:pPr algn="ctr" defTabSz="880478"/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BÖLÜM VE BİRİMLERE DAĞILIMLARI (SAYI)</a:t>
            </a:r>
            <a:endParaRPr lang="tr-TR" sz="1484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831638" y="6489928"/>
            <a:ext cx="8026288" cy="228496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defTabSz="880478"/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Fen ve Mühendislik alanlarındaki bölümler ve birimler bazında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43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proje kabul edilerek bu projelere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11.355.963 TL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başlangıç bütçesi tahsis edilmiştir. </a:t>
            </a:r>
          </a:p>
        </p:txBody>
      </p:sp>
      <p:graphicFrame>
        <p:nvGraphicFramePr>
          <p:cNvPr id="5" name="Grafik 4"/>
          <p:cNvGraphicFramePr>
            <a:graphicFrameLocks/>
          </p:cNvGraphicFramePr>
          <p:nvPr>
            <p:extLst/>
          </p:nvPr>
        </p:nvGraphicFramePr>
        <p:xfrm>
          <a:off x="2058384" y="571629"/>
          <a:ext cx="8075232" cy="5918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ik 9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831638" y="757049"/>
          <a:ext cx="8361355" cy="5732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367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/>
          <p:cNvSpPr txBox="1"/>
          <p:nvPr/>
        </p:nvSpPr>
        <p:spPr>
          <a:xfrm>
            <a:off x="1939631" y="25904"/>
            <a:ext cx="8372115" cy="545698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algn="ctr" defTabSz="880478"/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YILINDA BAŞLAYAN PROJELERİNİN FEN VE MÜHENDİSLİK ALANLARINDAKİ </a:t>
            </a:r>
          </a:p>
          <a:p>
            <a:pPr algn="ctr" defTabSz="880478"/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BÖLÜM VE BİRİMLERE DAĞILIMLARI (BAŞLANGIÇ BÜTÇESİ)</a:t>
            </a:r>
            <a:endParaRPr lang="tr-TR" sz="1484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831638" y="6489928"/>
            <a:ext cx="8026288" cy="228496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defTabSz="880478"/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Fen ve Mühendislik alanlarındaki bölümler ve birimler bazında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43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proje kabul edilerek bu projelere 11.355.963 TL başlangıç bütçesi tahsis edilmiştir. </a:t>
            </a:r>
          </a:p>
        </p:txBody>
      </p:sp>
      <p:graphicFrame>
        <p:nvGraphicFramePr>
          <p:cNvPr id="10" name="Grafik 9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999008" y="935179"/>
          <a:ext cx="8312738" cy="5343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0112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999007" y="8667"/>
            <a:ext cx="8263795" cy="545698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algn="ctr" defTabSz="880478">
              <a:defRPr/>
            </a:pP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YILINDA BAŞLAYAN PROJELERİNİN SOSYAL VE BEŞERİ BİLİMLER ALANLARINDAKİ </a:t>
            </a:r>
          </a:p>
          <a:p>
            <a:pPr algn="ctr" defTabSz="880478">
              <a:defRPr/>
            </a:pPr>
            <a:r>
              <a:rPr lang="tr-TR" sz="1484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BÖLÜM VE BİRİMLERE DAĞILIMLARI (SAYI)</a:t>
            </a:r>
            <a:endParaRPr lang="tr-TR" sz="1484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861879" y="6279082"/>
            <a:ext cx="8026288" cy="368085"/>
          </a:xfrm>
          <a:prstGeom prst="rect">
            <a:avLst/>
          </a:prstGeom>
          <a:noFill/>
        </p:spPr>
        <p:txBody>
          <a:bodyPr wrap="square" lIns="88047" tIns="44023" rIns="88047" bIns="44023" rtlCol="0">
            <a:spAutoFit/>
          </a:bodyPr>
          <a:lstStyle/>
          <a:p>
            <a:pPr defTabSz="880478">
              <a:defRPr/>
            </a:pP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*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2023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yılında Sosyal ve Beşeri Bilimler alanlarındaki bölümler ve birimler bazında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19 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proje kabul edilerek bu projelere </a:t>
            </a:r>
            <a:r>
              <a:rPr lang="tr-TR" sz="907" b="1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Arial"/>
              </a:rPr>
              <a:t>2.880.093</a:t>
            </a:r>
            <a:r>
              <a:rPr lang="tr-TR" sz="907" b="1" dirty="0">
                <a:solidFill>
                  <a:srgbClr val="002060"/>
                </a:solidFill>
                <a:latin typeface="Calibri" panose="020F0502020204030204" pitchFamily="34" charset="0"/>
                <a:cs typeface="Arial"/>
              </a:rPr>
              <a:t> TL başlangıç bütçesi tahsis edilmiştir. </a:t>
            </a:r>
            <a:endParaRPr lang="tr-TR" sz="907" b="1" dirty="0">
              <a:solidFill>
                <a:srgbClr val="002060"/>
              </a:solidFill>
              <a:latin typeface="Calibri" panose="020F0502020204030204" pitchFamily="34" charset="0"/>
              <a:cs typeface="Arial"/>
            </a:endParaRP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0000000-0008-0000-0D00-000006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861879" y="757048"/>
          <a:ext cx="8400922" cy="5462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9433159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rgbClr val="CC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rgbClr val="CC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rgbClr val="CC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rgbClr val="CC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2281</Words>
  <Application>Microsoft Office PowerPoint</Application>
  <PresentationFormat>Geniş ekran</PresentationFormat>
  <Paragraphs>1234</Paragraphs>
  <Slides>26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4</vt:i4>
      </vt:variant>
      <vt:variant>
        <vt:lpstr>Slayt Başlıkları</vt:lpstr>
      </vt:variant>
      <vt:variant>
        <vt:i4>26</vt:i4>
      </vt:variant>
    </vt:vector>
  </HeadingPairs>
  <TitlesOfParts>
    <vt:vector size="35" baseType="lpstr">
      <vt:lpstr>Arial</vt:lpstr>
      <vt:lpstr>Bookman Old Style</vt:lpstr>
      <vt:lpstr>Calibri</vt:lpstr>
      <vt:lpstr>Times New Roman</vt:lpstr>
      <vt:lpstr>Wingdings</vt:lpstr>
      <vt:lpstr>Diseño predeterminado</vt:lpstr>
      <vt:lpstr>1_Diseño predeterminado</vt:lpstr>
      <vt:lpstr>2_Diseño predeterminado</vt:lpstr>
      <vt:lpstr>3_Diseño predeterminado</vt:lpstr>
      <vt:lpstr>PowerPoint Sunusu</vt:lpstr>
      <vt:lpstr>PowerPoint Sunusu</vt:lpstr>
      <vt:lpstr>PowerPoint Sunusu</vt:lpstr>
      <vt:lpstr>   2023 YILINDA BAŞLAYAN PROJELERE TAHSİS EDİLEN BÜTÇENİN  (BAŞLANGIÇ VE EK) BİRİMLER BAZINDA DAĞILIMI </vt:lpstr>
      <vt:lpstr>PowerPoint Sunusu</vt:lpstr>
      <vt:lpstr>2023 YILINDA BAŞLAYAN PROJELERİN PROJE TÜRLERİ BAZINDA BİRİMLERE  (SAYI, BAŞLANGIÇ BÜTÇESİ VE EK BÜTÇE) DAĞILIMLARI </vt:lpstr>
      <vt:lpstr>PowerPoint Sunusu</vt:lpstr>
      <vt:lpstr>PowerPoint Sunusu</vt:lpstr>
      <vt:lpstr>PowerPoint Sunusu</vt:lpstr>
      <vt:lpstr>PowerPoint Sunusu</vt:lpstr>
      <vt:lpstr>2023 YILINDA BAŞLAYAN PROJELERE TAHSİS EDİLEN BÜTÇENİN (BAŞLANGIÇ VE EK)  BİRİMLER BAZINDA HARCAMA KALEMLERİNE DAĞILIMI</vt:lpstr>
      <vt:lpstr>2023 YILINDA DEVAM EDEN PROJELERE TAHSİS EDİLEN BÜTÇENİN (GELECEK YIL VE EK) BİRİMLER BAZINDA HARCAMA KALEMLERİNE DAĞILIMI</vt:lpstr>
      <vt:lpstr>2023 YILINDA BAŞLAYAN VE DEVAM EDEN (YÜRÜYEN) PROJELERE TAHSİS EDİLEN BÜTÇENİN (BAŞLANGIÇ-GELECEK YIL-EK) BİRİMLER BAZINDA  HARCAMA KALEMLERİNE DAĞILIMI</vt:lpstr>
      <vt:lpstr>2023 YILINDA BAŞLAYAN PROJELERE TAHSİS EDİLEN BÜTÇENİN (BAŞLANGIÇ VE EK) HARCAMA KALEMLERİ BAZINDA DAĞILIMI</vt:lpstr>
      <vt:lpstr>2023 YILINDA BAŞLAYAN VE DEVAM EDEN (YÜRÜYEN) PROJELERE  TAHSİS EDİLEN BÜTÇENİN (BAŞLANGIÇ-GELECEK YIL-EK)  HARCAMA KALEMLERİ BAZINDA DAĞILIMI </vt:lpstr>
      <vt:lpstr>PowerPoint Sunusu</vt:lpstr>
      <vt:lpstr>PowerPoint Sunusu</vt:lpstr>
      <vt:lpstr>PowerPoint Sunusu</vt:lpstr>
      <vt:lpstr>PowerPoint Sunusu</vt:lpstr>
      <vt:lpstr>  2023 YILI DOKTORA TEZ ÖDÜLLERİ </vt:lpstr>
      <vt:lpstr>PowerPoint Sunusu</vt:lpstr>
      <vt:lpstr>PowerPoint Sunusu</vt:lpstr>
      <vt:lpstr>2023 YILI BİLİMSEL ARAŞTIRMA PROJE SAYISI VE BÜTÇESİ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2024-02-05T07:55:47Z</dcterms:created>
  <dcterms:modified xsi:type="dcterms:W3CDTF">2024-02-05T07:56:45Z</dcterms:modified>
</cp:coreProperties>
</file>