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notesSlides/notesSlide130.xml" ContentType="application/vnd.openxmlformats-officedocument.presentationml.notesSlide+xml"/>
  <Override PartName="/ppt/notesSlides/notesSlide141.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slides/slide147.xml" ContentType="application/vnd.openxmlformats-officedocument.presentationml.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36.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notesSlides/notesSlide13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68.xml" ContentType="application/vnd.openxmlformats-officedocument.presentationml.notesSlide+xml"/>
  <Override PartName="/ppt/notesSlides/notesSlide79.xml" ContentType="application/vnd.openxmlformats-officedocument.presentationml.notesSlide+xml"/>
  <Override PartName="/ppt/notesSlides/notesSlide124.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129.xml" ContentType="application/vnd.openxmlformats-officedocument.presentationml.notesSlide+xml"/>
  <Override PartName="/ppt/slides/slide108.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96.xml" ContentType="application/vnd.openxmlformats-officedocument.presentationml.slide+xml"/>
  <Override PartName="/ppt/slides/slide144.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notesSlides/notesSlide132.xml" ContentType="application/vnd.openxmlformats-officedocument.presentationml.notesSlide+xml"/>
  <Override PartName="/ppt/notesSlides/notesSlide143.xml" ContentType="application/vnd.openxmlformats-officedocument.presentationml.notes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76.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65.xml" ContentType="application/vnd.openxmlformats-officedocument.presentationml.notesSlide+xml"/>
  <Override PartName="/ppt/notesSlides/notesSlide110.xml" ContentType="application/vnd.openxmlformats-officedocument.presentationml.notesSlide+xml"/>
  <Override PartName="/ppt/slides/slide41.xml" ContentType="application/vnd.openxmlformats-officedocument.presentationml.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90.xml" ContentType="application/vnd.openxmlformats-officedocument.presentationml.notesSlide+xml"/>
  <Override PartName="/ppt/slides/slide30.xml" ContentType="application/vnd.openxmlformats-officedocument.presentationml.slide+xml"/>
  <Override PartName="/ppt/notesSlides/notesSlide32.xml" ContentType="application/vnd.openxmlformats-officedocument.presentationml.notesSlide+xml"/>
  <Override PartName="/ppt/slides/slide138.xml" ContentType="application/vnd.openxmlformats-officedocument.presentationml.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notesSlides/notesSlide119.xml" ContentType="application/vnd.openxmlformats-officedocument.presentationml.notesSlide+xml"/>
  <Override PartName="/ppt/notesSlides/notesSlide137.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notesSlides/notesSlide126.xml" ContentType="application/vnd.openxmlformats-officedocument.presentationml.notesSlide+xml"/>
  <Override PartName="/ppt/notesSlides/notesSlide144.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notesSlides/notesSlide13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notesSlides/notesSlide122.xml" ContentType="application/vnd.openxmlformats-officedocument.presentationml.notesSlide+xml"/>
  <Override PartName="/ppt/notesSlides/notesSlide140.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slides/slide139.xml" ContentType="application/vnd.openxmlformats-officedocument.presentationml.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notesSlides/notesSlide127.xml" ContentType="application/vnd.openxmlformats-officedocument.presentationml.notesSlide+xml"/>
  <Override PartName="/ppt/notesSlides/notesSlide138.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notesSlides/notesSlide123.xml" ContentType="application/vnd.openxmlformats-officedocument.presentationml.notesSlide+xml"/>
  <Override PartName="/ppt/notesSlides/notesSlide134.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slides/slide129.xml" ContentType="application/vnd.openxmlformats-officedocument.presentationml.slide+xml"/>
  <Override PartName="/ppt/notesSlides/notesSlide12.xml" ContentType="application/vnd.openxmlformats-officedocument.presentationml.notesSlide+xml"/>
  <Override PartName="/ppt/notesSlides/notesSlide139.xml" ContentType="application/vnd.openxmlformats-officedocument.presentationml.notesSlide+xml"/>
  <Override PartName="/ppt/slides/slide118.xml" ContentType="application/vnd.openxmlformats-officedocument.presentationml.slide+xml"/>
  <Override PartName="/ppt/notesSlides/notesSlide128.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notesSlides/notesSlide142.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notesSlides/notesSlide131.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Override PartName="/ppt/slides/slide148.xml" ContentType="application/vnd.openxmlformats-officedocument.presentationml.slide+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125.xml" ContentType="application/vnd.openxmlformats-officedocument.presentationml.notesSlide+xml"/>
  <Override PartName="/ppt/notesSlides/notesSlide136.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slides/slide140.xml" ContentType="application/vnd.openxmlformats-officedocument.presentationml.slide+xml"/>
  <Override PartName="/ppt/theme/theme3.xml" ContentType="application/vnd.openxmlformats-officedocument.them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slides/slide34.xml" ContentType="application/vnd.openxmlformats-officedocument.presentationml.slide+xml"/>
  <Override PartName="/ppt/slides/slide81.xml" ContentType="application/vnd.openxmlformats-officedocument.presentationml.slide+xml"/>
  <Override PartName="/ppt/notesSlides/notesSlide36.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61.xml" ContentType="application/vnd.openxmlformats-officedocument.presentationml.notesSlide+xml"/>
  <Override PartName="/ppt/notesSlides/notesSlide5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3" r:id="rId1"/>
  </p:sldMasterIdLst>
  <p:notesMasterIdLst>
    <p:notesMasterId r:id="rId150"/>
  </p:notesMasterIdLst>
  <p:handoutMasterIdLst>
    <p:handoutMasterId r:id="rId151"/>
  </p:handoutMasterIdLst>
  <p:sldIdLst>
    <p:sldId id="471" r:id="rId2"/>
    <p:sldId id="257" r:id="rId3"/>
    <p:sldId id="356" r:id="rId4"/>
    <p:sldId id="774" r:id="rId5"/>
    <p:sldId id="343" r:id="rId6"/>
    <p:sldId id="338" r:id="rId7"/>
    <p:sldId id="259" r:id="rId8"/>
    <p:sldId id="269" r:id="rId9"/>
    <p:sldId id="268" r:id="rId10"/>
    <p:sldId id="873" r:id="rId11"/>
    <p:sldId id="862" r:id="rId12"/>
    <p:sldId id="855" r:id="rId13"/>
    <p:sldId id="266" r:id="rId14"/>
    <p:sldId id="267" r:id="rId15"/>
    <p:sldId id="826" r:id="rId16"/>
    <p:sldId id="775" r:id="rId17"/>
    <p:sldId id="480" r:id="rId18"/>
    <p:sldId id="856" r:id="rId19"/>
    <p:sldId id="859" r:id="rId20"/>
    <p:sldId id="830" r:id="rId21"/>
    <p:sldId id="802" r:id="rId22"/>
    <p:sldId id="481" r:id="rId23"/>
    <p:sldId id="482" r:id="rId24"/>
    <p:sldId id="831" r:id="rId25"/>
    <p:sldId id="486" r:id="rId26"/>
    <p:sldId id="488" r:id="rId27"/>
    <p:sldId id="863" r:id="rId28"/>
    <p:sldId id="864" r:id="rId29"/>
    <p:sldId id="489" r:id="rId30"/>
    <p:sldId id="860" r:id="rId31"/>
    <p:sldId id="490" r:id="rId32"/>
    <p:sldId id="491" r:id="rId33"/>
    <p:sldId id="796" r:id="rId34"/>
    <p:sldId id="797" r:id="rId35"/>
    <p:sldId id="798" r:id="rId36"/>
    <p:sldId id="799" r:id="rId37"/>
    <p:sldId id="800" r:id="rId38"/>
    <p:sldId id="494" r:id="rId39"/>
    <p:sldId id="780" r:id="rId40"/>
    <p:sldId id="803" r:id="rId41"/>
    <p:sldId id="765" r:id="rId42"/>
    <p:sldId id="766" r:id="rId43"/>
    <p:sldId id="767" r:id="rId44"/>
    <p:sldId id="768" r:id="rId45"/>
    <p:sldId id="499" r:id="rId46"/>
    <p:sldId id="500" r:id="rId47"/>
    <p:sldId id="804" r:id="rId48"/>
    <p:sldId id="501" r:id="rId49"/>
    <p:sldId id="502" r:id="rId50"/>
    <p:sldId id="503" r:id="rId51"/>
    <p:sldId id="504" r:id="rId52"/>
    <p:sldId id="505" r:id="rId53"/>
    <p:sldId id="506" r:id="rId54"/>
    <p:sldId id="769" r:id="rId55"/>
    <p:sldId id="793" r:id="rId56"/>
    <p:sldId id="770" r:id="rId57"/>
    <p:sldId id="507" r:id="rId58"/>
    <p:sldId id="508" r:id="rId59"/>
    <p:sldId id="833" r:id="rId60"/>
    <p:sldId id="832" r:id="rId61"/>
    <p:sldId id="771" r:id="rId62"/>
    <p:sldId id="509" r:id="rId63"/>
    <p:sldId id="510" r:id="rId64"/>
    <p:sldId id="805" r:id="rId65"/>
    <p:sldId id="834" r:id="rId66"/>
    <p:sldId id="835" r:id="rId67"/>
    <p:sldId id="737" r:id="rId68"/>
    <p:sldId id="625" r:id="rId69"/>
    <p:sldId id="781" r:id="rId70"/>
    <p:sldId id="782" r:id="rId71"/>
    <p:sldId id="836" r:id="rId72"/>
    <p:sldId id="552" r:id="rId73"/>
    <p:sldId id="837" r:id="rId74"/>
    <p:sldId id="838" r:id="rId75"/>
    <p:sldId id="567" r:id="rId76"/>
    <p:sldId id="840" r:id="rId77"/>
    <p:sldId id="841" r:id="rId78"/>
    <p:sldId id="568" r:id="rId79"/>
    <p:sldId id="569" r:id="rId80"/>
    <p:sldId id="772" r:id="rId81"/>
    <p:sldId id="570" r:id="rId82"/>
    <p:sldId id="571" r:id="rId83"/>
    <p:sldId id="572" r:id="rId84"/>
    <p:sldId id="701" r:id="rId85"/>
    <p:sldId id="573" r:id="rId86"/>
    <p:sldId id="865" r:id="rId87"/>
    <p:sldId id="867" r:id="rId88"/>
    <p:sldId id="868" r:id="rId89"/>
    <p:sldId id="576" r:id="rId90"/>
    <p:sldId id="842" r:id="rId91"/>
    <p:sldId id="847" r:id="rId92"/>
    <p:sldId id="861" r:id="rId93"/>
    <p:sldId id="592" r:id="rId94"/>
    <p:sldId id="823" r:id="rId95"/>
    <p:sldId id="644" r:id="rId96"/>
    <p:sldId id="871" r:id="rId97"/>
    <p:sldId id="857" r:id="rId98"/>
    <p:sldId id="594" r:id="rId99"/>
    <p:sldId id="595" r:id="rId100"/>
    <p:sldId id="596" r:id="rId101"/>
    <p:sldId id="597" r:id="rId102"/>
    <p:sldId id="598" r:id="rId103"/>
    <p:sldId id="845" r:id="rId104"/>
    <p:sldId id="601" r:id="rId105"/>
    <p:sldId id="605" r:id="rId106"/>
    <p:sldId id="702" r:id="rId107"/>
    <p:sldId id="602" r:id="rId108"/>
    <p:sldId id="869" r:id="rId109"/>
    <p:sldId id="604" r:id="rId110"/>
    <p:sldId id="870" r:id="rId111"/>
    <p:sldId id="618" r:id="rId112"/>
    <p:sldId id="619" r:id="rId113"/>
    <p:sldId id="620" r:id="rId114"/>
    <p:sldId id="621" r:id="rId115"/>
    <p:sldId id="817" r:id="rId116"/>
    <p:sldId id="645" r:id="rId117"/>
    <p:sldId id="646" r:id="rId118"/>
    <p:sldId id="818" r:id="rId119"/>
    <p:sldId id="819" r:id="rId120"/>
    <p:sldId id="848" r:id="rId121"/>
    <p:sldId id="849" r:id="rId122"/>
    <p:sldId id="850" r:id="rId123"/>
    <p:sldId id="820" r:id="rId124"/>
    <p:sldId id="821" r:id="rId125"/>
    <p:sldId id="851" r:id="rId126"/>
    <p:sldId id="822" r:id="rId127"/>
    <p:sldId id="783" r:id="rId128"/>
    <p:sldId id="852" r:id="rId129"/>
    <p:sldId id="784" r:id="rId130"/>
    <p:sldId id="785" r:id="rId131"/>
    <p:sldId id="786" r:id="rId132"/>
    <p:sldId id="787" r:id="rId133"/>
    <p:sldId id="672" r:id="rId134"/>
    <p:sldId id="813" r:id="rId135"/>
    <p:sldId id="651" r:id="rId136"/>
    <p:sldId id="652" r:id="rId137"/>
    <p:sldId id="788" r:id="rId138"/>
    <p:sldId id="808" r:id="rId139"/>
    <p:sldId id="809" r:id="rId140"/>
    <p:sldId id="853" r:id="rId141"/>
    <p:sldId id="810" r:id="rId142"/>
    <p:sldId id="812" r:id="rId143"/>
    <p:sldId id="814" r:id="rId144"/>
    <p:sldId id="654" r:id="rId145"/>
    <p:sldId id="816" r:id="rId146"/>
    <p:sldId id="655" r:id="rId147"/>
    <p:sldId id="683" r:id="rId148"/>
    <p:sldId id="872" r:id="rId149"/>
  </p:sldIdLst>
  <p:sldSz cx="9144000" cy="6858000" type="screen4x3"/>
  <p:notesSz cx="6797675" cy="9926638"/>
  <p:defaultTextStyle>
    <a:defPPr>
      <a:defRPr lang="en-GB"/>
    </a:defPPr>
    <a:lvl1pPr algn="l" rtl="0" eaLnBrk="0" fontAlgn="base" hangingPunct="0">
      <a:spcBef>
        <a:spcPct val="0"/>
      </a:spcBef>
      <a:spcAft>
        <a:spcPct val="0"/>
      </a:spcAft>
      <a:defRPr sz="1600" kern="1200">
        <a:solidFill>
          <a:schemeClr val="bg1"/>
        </a:solidFill>
        <a:latin typeface="Book Antiqua" pitchFamily="18" charset="0"/>
        <a:ea typeface="+mn-ea"/>
        <a:cs typeface="+mn-cs"/>
      </a:defRPr>
    </a:lvl1pPr>
    <a:lvl2pPr marL="457200" algn="l" rtl="0" eaLnBrk="0" fontAlgn="base" hangingPunct="0">
      <a:spcBef>
        <a:spcPct val="0"/>
      </a:spcBef>
      <a:spcAft>
        <a:spcPct val="0"/>
      </a:spcAft>
      <a:defRPr sz="1600" kern="1200">
        <a:solidFill>
          <a:schemeClr val="bg1"/>
        </a:solidFill>
        <a:latin typeface="Book Antiqua" pitchFamily="18" charset="0"/>
        <a:ea typeface="+mn-ea"/>
        <a:cs typeface="+mn-cs"/>
      </a:defRPr>
    </a:lvl2pPr>
    <a:lvl3pPr marL="914400" algn="l" rtl="0" eaLnBrk="0" fontAlgn="base" hangingPunct="0">
      <a:spcBef>
        <a:spcPct val="0"/>
      </a:spcBef>
      <a:spcAft>
        <a:spcPct val="0"/>
      </a:spcAft>
      <a:defRPr sz="1600" kern="1200">
        <a:solidFill>
          <a:schemeClr val="bg1"/>
        </a:solidFill>
        <a:latin typeface="Book Antiqua" pitchFamily="18" charset="0"/>
        <a:ea typeface="+mn-ea"/>
        <a:cs typeface="+mn-cs"/>
      </a:defRPr>
    </a:lvl3pPr>
    <a:lvl4pPr marL="1371600" algn="l" rtl="0" eaLnBrk="0" fontAlgn="base" hangingPunct="0">
      <a:spcBef>
        <a:spcPct val="0"/>
      </a:spcBef>
      <a:spcAft>
        <a:spcPct val="0"/>
      </a:spcAft>
      <a:defRPr sz="1600" kern="1200">
        <a:solidFill>
          <a:schemeClr val="bg1"/>
        </a:solidFill>
        <a:latin typeface="Book Antiqua" pitchFamily="18" charset="0"/>
        <a:ea typeface="+mn-ea"/>
        <a:cs typeface="+mn-cs"/>
      </a:defRPr>
    </a:lvl4pPr>
    <a:lvl5pPr marL="1828800" algn="l" rtl="0" eaLnBrk="0" fontAlgn="base" hangingPunct="0">
      <a:spcBef>
        <a:spcPct val="0"/>
      </a:spcBef>
      <a:spcAft>
        <a:spcPct val="0"/>
      </a:spcAft>
      <a:defRPr sz="1600" kern="1200">
        <a:solidFill>
          <a:schemeClr val="bg1"/>
        </a:solidFill>
        <a:latin typeface="Book Antiqua" pitchFamily="18" charset="0"/>
        <a:ea typeface="+mn-ea"/>
        <a:cs typeface="+mn-cs"/>
      </a:defRPr>
    </a:lvl5pPr>
    <a:lvl6pPr marL="2286000" algn="l" defTabSz="914400" rtl="0" eaLnBrk="1" latinLnBrk="0" hangingPunct="1">
      <a:defRPr sz="1600" kern="1200">
        <a:solidFill>
          <a:schemeClr val="bg1"/>
        </a:solidFill>
        <a:latin typeface="Book Antiqua" pitchFamily="18" charset="0"/>
        <a:ea typeface="+mn-ea"/>
        <a:cs typeface="+mn-cs"/>
      </a:defRPr>
    </a:lvl6pPr>
    <a:lvl7pPr marL="2743200" algn="l" defTabSz="914400" rtl="0" eaLnBrk="1" latinLnBrk="0" hangingPunct="1">
      <a:defRPr sz="1600" kern="1200">
        <a:solidFill>
          <a:schemeClr val="bg1"/>
        </a:solidFill>
        <a:latin typeface="Book Antiqua" pitchFamily="18" charset="0"/>
        <a:ea typeface="+mn-ea"/>
        <a:cs typeface="+mn-cs"/>
      </a:defRPr>
    </a:lvl7pPr>
    <a:lvl8pPr marL="3200400" algn="l" defTabSz="914400" rtl="0" eaLnBrk="1" latinLnBrk="0" hangingPunct="1">
      <a:defRPr sz="1600" kern="1200">
        <a:solidFill>
          <a:schemeClr val="bg1"/>
        </a:solidFill>
        <a:latin typeface="Book Antiqua" pitchFamily="18" charset="0"/>
        <a:ea typeface="+mn-ea"/>
        <a:cs typeface="+mn-cs"/>
      </a:defRPr>
    </a:lvl8pPr>
    <a:lvl9pPr marL="3657600" algn="l" defTabSz="914400" rtl="0" eaLnBrk="1" latinLnBrk="0" hangingPunct="1">
      <a:defRPr sz="1600" kern="1200">
        <a:solidFill>
          <a:schemeClr val="bg1"/>
        </a:solidFill>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00FF"/>
    <a:srgbClr val="FF0000"/>
    <a:srgbClr val="038F1E"/>
    <a:srgbClr val="9933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93" autoAdjust="0"/>
    <p:restoredTop sz="94020" autoAdjust="0"/>
  </p:normalViewPr>
  <p:slideViewPr>
    <p:cSldViewPr>
      <p:cViewPr varScale="1">
        <p:scale>
          <a:sx n="55" d="100"/>
          <a:sy n="55" d="100"/>
        </p:scale>
        <p:origin x="-834" y="-9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14874"/>
    </p:cViewPr>
  </p:sorterViewPr>
  <p:notesViewPr>
    <p:cSldViewPr>
      <p:cViewPr varScale="1">
        <p:scale>
          <a:sx n="55" d="100"/>
          <a:sy n="55" d="100"/>
        </p:scale>
        <p:origin x="-2658" y="-90"/>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notesMaster" Target="notesMasters/notesMaster1.xml"/><Relationship Id="rId155"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019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Times New Roman" pitchFamily="18" charset="0"/>
              </a:defRPr>
            </a:lvl1pPr>
          </a:lstStyle>
          <a:p>
            <a:pPr>
              <a:defRPr/>
            </a:pPr>
            <a:endParaRPr lang="tr-TR"/>
          </a:p>
        </p:txBody>
      </p:sp>
      <p:sp>
        <p:nvSpPr>
          <p:cNvPr id="1160195"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New Roman" pitchFamily="18" charset="0"/>
              </a:defRPr>
            </a:lvl1pPr>
          </a:lstStyle>
          <a:p>
            <a:pPr>
              <a:defRPr/>
            </a:pPr>
            <a:endParaRPr lang="tr-TR"/>
          </a:p>
        </p:txBody>
      </p:sp>
      <p:sp>
        <p:nvSpPr>
          <p:cNvPr id="1160196"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Times New Roman" pitchFamily="18" charset="0"/>
              </a:defRPr>
            </a:lvl1pPr>
          </a:lstStyle>
          <a:p>
            <a:pPr>
              <a:defRPr/>
            </a:pPr>
            <a:endParaRPr lang="tr-TR"/>
          </a:p>
        </p:txBody>
      </p:sp>
      <p:sp>
        <p:nvSpPr>
          <p:cNvPr id="1160197"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New Roman" pitchFamily="18" charset="0"/>
              </a:defRPr>
            </a:lvl1pPr>
          </a:lstStyle>
          <a:p>
            <a:pPr>
              <a:defRPr/>
            </a:pPr>
            <a:fld id="{EC1E8734-AB41-46BA-A6BC-235A3E675085}" type="slidenum">
              <a:rPr lang="tr-TR"/>
              <a:pPr>
                <a:defRPr/>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797675" cy="9926638"/>
          </a:xfrm>
          <a:prstGeom prst="roundRect">
            <a:avLst>
              <a:gd name="adj" fmla="val 23"/>
            </a:avLst>
          </a:prstGeom>
          <a:solidFill>
            <a:srgbClr val="FFFFFF"/>
          </a:solidFill>
          <a:ln w="9525">
            <a:noFill/>
            <a:round/>
            <a:headEnd/>
            <a:tailEnd/>
          </a:ln>
        </p:spPr>
        <p:txBody>
          <a:bodyPr wrap="none" anchor="ctr"/>
          <a:lstStyle/>
          <a:p>
            <a:pPr>
              <a:defRPr/>
            </a:pPr>
            <a:endParaRPr lang="tr-TR"/>
          </a:p>
        </p:txBody>
      </p:sp>
      <p:sp>
        <p:nvSpPr>
          <p:cNvPr id="155651" name="Rectangle 2"/>
          <p:cNvSpPr>
            <a:spLocks noChangeArrowheads="1" noTextEdit="1"/>
          </p:cNvSpPr>
          <p:nvPr>
            <p:ph type="sldImg"/>
          </p:nvPr>
        </p:nvSpPr>
        <p:spPr bwMode="auto">
          <a:xfrm>
            <a:off x="915988" y="744538"/>
            <a:ext cx="4965700" cy="3722687"/>
          </a:xfrm>
          <a:prstGeom prst="rect">
            <a:avLst/>
          </a:prstGeom>
          <a:solidFill>
            <a:srgbClr val="FFFFFF"/>
          </a:solidFill>
          <a:ln w="9525">
            <a:solidFill>
              <a:srgbClr val="000000"/>
            </a:solidFill>
            <a:miter lim="800000"/>
            <a:headEnd/>
            <a:tailEnd/>
          </a:ln>
        </p:spPr>
      </p:sp>
      <p:sp>
        <p:nvSpPr>
          <p:cNvPr id="3075" name="Rectangle 3"/>
          <p:cNvSpPr txBox="1">
            <a:spLocks noGrp="1" noChangeArrowheads="1"/>
          </p:cNvSpPr>
          <p:nvPr>
            <p:ph type="body" idx="1"/>
          </p:nvPr>
        </p:nvSpPr>
        <p:spPr bwMode="auto">
          <a:xfrm>
            <a:off x="679450" y="4714875"/>
            <a:ext cx="5438775" cy="4467225"/>
          </a:xfrm>
          <a:prstGeom prst="rect">
            <a:avLst/>
          </a:prstGeom>
          <a:noFill/>
          <a:ln w="9525">
            <a:noFill/>
            <a:miter lim="800000"/>
            <a:headEnd/>
            <a:tailEnd/>
          </a:ln>
        </p:spPr>
        <p:txBody>
          <a:bodyPr vert="horz" wrap="square" lIns="90000" tIns="46800" rIns="90000" bIns="46800" numCol="1" anchor="t" anchorCtr="0" compatLnSpc="1">
            <a:prstTxWarp prst="textNoShape">
              <a:avLst/>
            </a:prstTxWarp>
          </a:bodyPr>
          <a:lstStyle/>
          <a:p>
            <a:pPr lvl="0"/>
            <a:endParaRPr lang="tr-TR" noProof="0" smtClean="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674" name="Rectangle 2"/>
          <p:cNvSpPr>
            <a:spLocks noChangeArrowheads="1" noTextEdit="1"/>
          </p:cNvSpPr>
          <p:nvPr>
            <p:ph type="sldImg"/>
          </p:nvPr>
        </p:nvSpPr>
        <p:spPr>
          <a:xfrm>
            <a:off x="917575" y="744538"/>
            <a:ext cx="4962525" cy="3722687"/>
          </a:xfrm>
          <a:ln/>
        </p:spPr>
      </p:sp>
      <p:sp>
        <p:nvSpPr>
          <p:cNvPr id="15667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90" name="Rectangle 1"/>
          <p:cNvSpPr>
            <a:spLocks noChangeArrowheads="1" noTextEdit="1"/>
          </p:cNvSpPr>
          <p:nvPr>
            <p:ph type="sldImg"/>
          </p:nvPr>
        </p:nvSpPr>
        <p:spPr>
          <a:xfrm>
            <a:off x="917575" y="744538"/>
            <a:ext cx="4962525" cy="3722687"/>
          </a:xfrm>
          <a:ln/>
        </p:spPr>
      </p:sp>
      <p:sp>
        <p:nvSpPr>
          <p:cNvPr id="165891"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8050" name="Rectangle 2"/>
          <p:cNvSpPr>
            <a:spLocks noChangeArrowheads="1" noTextEdit="1"/>
          </p:cNvSpPr>
          <p:nvPr>
            <p:ph type="sldImg"/>
          </p:nvPr>
        </p:nvSpPr>
        <p:spPr>
          <a:xfrm>
            <a:off x="917575" y="744538"/>
            <a:ext cx="4962525" cy="3722687"/>
          </a:xfrm>
          <a:ln/>
        </p:spPr>
      </p:sp>
      <p:sp>
        <p:nvSpPr>
          <p:cNvPr id="25805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9074" name="Rectangle 2"/>
          <p:cNvSpPr>
            <a:spLocks noChangeArrowheads="1" noTextEdit="1"/>
          </p:cNvSpPr>
          <p:nvPr>
            <p:ph type="sldImg"/>
          </p:nvPr>
        </p:nvSpPr>
        <p:spPr>
          <a:xfrm>
            <a:off x="917575" y="744538"/>
            <a:ext cx="4962525" cy="3722687"/>
          </a:xfrm>
          <a:ln/>
        </p:spPr>
      </p:sp>
      <p:sp>
        <p:nvSpPr>
          <p:cNvPr id="25907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0098" name="Rectangle 2"/>
          <p:cNvSpPr>
            <a:spLocks noChangeArrowheads="1" noTextEdit="1"/>
          </p:cNvSpPr>
          <p:nvPr>
            <p:ph type="sldImg"/>
          </p:nvPr>
        </p:nvSpPr>
        <p:spPr>
          <a:xfrm>
            <a:off x="917575" y="744538"/>
            <a:ext cx="4962525" cy="3722687"/>
          </a:xfrm>
          <a:ln/>
        </p:spPr>
      </p:sp>
      <p:sp>
        <p:nvSpPr>
          <p:cNvPr id="26009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1122" name="Rectangle 2"/>
          <p:cNvSpPr>
            <a:spLocks noChangeArrowheads="1" noTextEdit="1"/>
          </p:cNvSpPr>
          <p:nvPr>
            <p:ph type="sldImg"/>
          </p:nvPr>
        </p:nvSpPr>
        <p:spPr>
          <a:xfrm>
            <a:off x="917575" y="744538"/>
            <a:ext cx="4962525" cy="3722687"/>
          </a:xfrm>
          <a:ln/>
        </p:spPr>
      </p:sp>
      <p:sp>
        <p:nvSpPr>
          <p:cNvPr id="26112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2146" name="Rectangle 2"/>
          <p:cNvSpPr>
            <a:spLocks noChangeArrowheads="1" noTextEdit="1"/>
          </p:cNvSpPr>
          <p:nvPr>
            <p:ph type="sldImg"/>
          </p:nvPr>
        </p:nvSpPr>
        <p:spPr>
          <a:xfrm>
            <a:off x="917575" y="744538"/>
            <a:ext cx="4962525" cy="3722687"/>
          </a:xfrm>
          <a:ln/>
        </p:spPr>
      </p:sp>
      <p:sp>
        <p:nvSpPr>
          <p:cNvPr id="26214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3170" name="Rectangle 2"/>
          <p:cNvSpPr>
            <a:spLocks noChangeArrowheads="1" noTextEdit="1"/>
          </p:cNvSpPr>
          <p:nvPr>
            <p:ph type="sldImg"/>
          </p:nvPr>
        </p:nvSpPr>
        <p:spPr>
          <a:xfrm>
            <a:off x="917575" y="744538"/>
            <a:ext cx="4962525" cy="3722687"/>
          </a:xfrm>
          <a:ln/>
        </p:spPr>
      </p:sp>
      <p:sp>
        <p:nvSpPr>
          <p:cNvPr id="26317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4194" name="Rectangle 2"/>
          <p:cNvSpPr>
            <a:spLocks noChangeArrowheads="1" noTextEdit="1"/>
          </p:cNvSpPr>
          <p:nvPr>
            <p:ph type="sldImg"/>
          </p:nvPr>
        </p:nvSpPr>
        <p:spPr>
          <a:xfrm>
            <a:off x="917575" y="744538"/>
            <a:ext cx="4962525" cy="3722687"/>
          </a:xfrm>
          <a:ln/>
        </p:spPr>
      </p:sp>
      <p:sp>
        <p:nvSpPr>
          <p:cNvPr id="26419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5218" name="Rectangle 2"/>
          <p:cNvSpPr>
            <a:spLocks noChangeArrowheads="1" noTextEdit="1"/>
          </p:cNvSpPr>
          <p:nvPr>
            <p:ph type="sldImg"/>
          </p:nvPr>
        </p:nvSpPr>
        <p:spPr>
          <a:xfrm>
            <a:off x="917575" y="744538"/>
            <a:ext cx="4962525" cy="3722687"/>
          </a:xfrm>
          <a:ln/>
        </p:spPr>
      </p:sp>
      <p:sp>
        <p:nvSpPr>
          <p:cNvPr id="26521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42" name="Rectangle 2"/>
          <p:cNvSpPr>
            <a:spLocks noChangeArrowheads="1" noTextEdit="1"/>
          </p:cNvSpPr>
          <p:nvPr>
            <p:ph type="sldImg"/>
          </p:nvPr>
        </p:nvSpPr>
        <p:spPr>
          <a:xfrm>
            <a:off x="917575" y="744538"/>
            <a:ext cx="4962525" cy="3722687"/>
          </a:xfrm>
          <a:ln/>
        </p:spPr>
      </p:sp>
      <p:sp>
        <p:nvSpPr>
          <p:cNvPr id="26624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1 Slayt Görüntüsü Yer Tutucusu"/>
          <p:cNvSpPr>
            <a:spLocks noGrp="1" noRot="1" noChangeAspect="1" noTextEdit="1"/>
          </p:cNvSpPr>
          <p:nvPr>
            <p:ph type="sldImg"/>
          </p:nvPr>
        </p:nvSpPr>
        <p:spPr>
          <a:xfrm>
            <a:off x="917575" y="744538"/>
            <a:ext cx="4962525" cy="3722687"/>
          </a:xfrm>
          <a:ln/>
        </p:spPr>
      </p:sp>
      <p:sp>
        <p:nvSpPr>
          <p:cNvPr id="267267" name="2 Not Yer Tutucusu"/>
          <p:cNvSpPr txBox="1">
            <a:spLocks noGrp="1"/>
          </p:cNvSpPr>
          <p:nvPr>
            <p:ph type="body" idx="1"/>
          </p:nvPr>
        </p:nvSpPr>
        <p:spPr>
          <a:noFill/>
          <a:ln/>
        </p:spPr>
        <p:txBody>
          <a:bodyPr/>
          <a:lstStyle/>
          <a:p>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6914" name="Rectangle 1"/>
          <p:cNvSpPr>
            <a:spLocks noChangeArrowheads="1" noTextEdit="1"/>
          </p:cNvSpPr>
          <p:nvPr>
            <p:ph type="sldImg"/>
          </p:nvPr>
        </p:nvSpPr>
        <p:spPr>
          <a:xfrm>
            <a:off x="917575" y="744538"/>
            <a:ext cx="4962525" cy="3722687"/>
          </a:xfrm>
          <a:ln/>
        </p:spPr>
      </p:sp>
      <p:sp>
        <p:nvSpPr>
          <p:cNvPr id="166915"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8290" name="Rectangle 2"/>
          <p:cNvSpPr>
            <a:spLocks noChangeArrowheads="1" noTextEdit="1"/>
          </p:cNvSpPr>
          <p:nvPr>
            <p:ph type="sldImg"/>
          </p:nvPr>
        </p:nvSpPr>
        <p:spPr>
          <a:xfrm>
            <a:off x="917575" y="744538"/>
            <a:ext cx="4962525" cy="3722687"/>
          </a:xfrm>
          <a:ln/>
        </p:spPr>
      </p:sp>
      <p:sp>
        <p:nvSpPr>
          <p:cNvPr id="268291" name="Rectangle 3"/>
          <p:cNvSpPr txBox="1">
            <a:spLocks noChangeArrowheads="1"/>
          </p:cNvSpPr>
          <p:nvPr>
            <p:ph type="body" idx="1"/>
          </p:nvPr>
        </p:nvSpPr>
        <p:spPr>
          <a:noFill/>
          <a:ln/>
        </p:spPr>
        <p:txBody>
          <a:bodyPr wrap="none" anchor="ctr"/>
          <a:lstStyle/>
          <a:p>
            <a:pPr eaLnBrk="1" hangingPunct="1"/>
            <a:endParaRPr lang="en-US"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9314" name="Rectangle 2"/>
          <p:cNvSpPr>
            <a:spLocks noChangeArrowheads="1" noTextEdit="1"/>
          </p:cNvSpPr>
          <p:nvPr>
            <p:ph type="sldImg"/>
          </p:nvPr>
        </p:nvSpPr>
        <p:spPr>
          <a:xfrm>
            <a:off x="917575" y="744538"/>
            <a:ext cx="4962525" cy="3722687"/>
          </a:xfrm>
          <a:ln/>
        </p:spPr>
      </p:sp>
      <p:sp>
        <p:nvSpPr>
          <p:cNvPr id="269315" name="Rectangle 3"/>
          <p:cNvSpPr txBox="1">
            <a:spLocks noChangeArrowheads="1"/>
          </p:cNvSpPr>
          <p:nvPr>
            <p:ph type="body" idx="1"/>
          </p:nvPr>
        </p:nvSpPr>
        <p:spPr>
          <a:noFill/>
          <a:ln/>
        </p:spPr>
        <p:txBody>
          <a:bodyPr wrap="none" anchor="ctr"/>
          <a:lstStyle/>
          <a:p>
            <a:pPr eaLnBrk="1" hangingPunct="1"/>
            <a:endParaRPr lang="en-US"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0338" name="Rectangle 2"/>
          <p:cNvSpPr>
            <a:spLocks noChangeArrowheads="1" noTextEdit="1"/>
          </p:cNvSpPr>
          <p:nvPr>
            <p:ph type="sldImg"/>
          </p:nvPr>
        </p:nvSpPr>
        <p:spPr>
          <a:xfrm>
            <a:off x="917575" y="744538"/>
            <a:ext cx="4962525" cy="3722687"/>
          </a:xfrm>
          <a:ln/>
        </p:spPr>
      </p:sp>
      <p:sp>
        <p:nvSpPr>
          <p:cNvPr id="27033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1362" name="Rectangle 2"/>
          <p:cNvSpPr>
            <a:spLocks noChangeArrowheads="1" noTextEdit="1"/>
          </p:cNvSpPr>
          <p:nvPr>
            <p:ph type="sldImg"/>
          </p:nvPr>
        </p:nvSpPr>
        <p:spPr>
          <a:xfrm>
            <a:off x="917575" y="744538"/>
            <a:ext cx="4962525" cy="3722687"/>
          </a:xfrm>
          <a:ln/>
        </p:spPr>
      </p:sp>
      <p:sp>
        <p:nvSpPr>
          <p:cNvPr id="27136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2386" name="Rectangle 2"/>
          <p:cNvSpPr>
            <a:spLocks noChangeArrowheads="1" noTextEdit="1"/>
          </p:cNvSpPr>
          <p:nvPr>
            <p:ph type="sldImg"/>
          </p:nvPr>
        </p:nvSpPr>
        <p:spPr>
          <a:xfrm>
            <a:off x="917575" y="744538"/>
            <a:ext cx="4962525" cy="3722687"/>
          </a:xfrm>
          <a:ln/>
        </p:spPr>
      </p:sp>
      <p:sp>
        <p:nvSpPr>
          <p:cNvPr id="27238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3410" name="Rectangle 2"/>
          <p:cNvSpPr>
            <a:spLocks noChangeArrowheads="1" noTextEdit="1"/>
          </p:cNvSpPr>
          <p:nvPr>
            <p:ph type="sldImg"/>
          </p:nvPr>
        </p:nvSpPr>
        <p:spPr>
          <a:xfrm>
            <a:off x="917575" y="744538"/>
            <a:ext cx="4962525" cy="3722687"/>
          </a:xfrm>
          <a:ln/>
        </p:spPr>
      </p:sp>
      <p:sp>
        <p:nvSpPr>
          <p:cNvPr id="27341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4434" name="Rectangle 1"/>
          <p:cNvSpPr>
            <a:spLocks noChangeArrowheads="1" noTextEdit="1"/>
          </p:cNvSpPr>
          <p:nvPr>
            <p:ph type="sldImg"/>
          </p:nvPr>
        </p:nvSpPr>
        <p:spPr>
          <a:xfrm>
            <a:off x="917575" y="744538"/>
            <a:ext cx="4962525" cy="3722687"/>
          </a:xfrm>
          <a:ln/>
        </p:spPr>
      </p:sp>
      <p:sp>
        <p:nvSpPr>
          <p:cNvPr id="274435"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5458" name="Rectangle 1"/>
          <p:cNvSpPr>
            <a:spLocks noChangeArrowheads="1" noTextEdit="1"/>
          </p:cNvSpPr>
          <p:nvPr>
            <p:ph type="sldImg"/>
          </p:nvPr>
        </p:nvSpPr>
        <p:spPr>
          <a:xfrm>
            <a:off x="917575" y="744538"/>
            <a:ext cx="4962525" cy="3722687"/>
          </a:xfrm>
          <a:ln/>
        </p:spPr>
      </p:sp>
      <p:sp>
        <p:nvSpPr>
          <p:cNvPr id="275459"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82" name="Rectangle 1"/>
          <p:cNvSpPr>
            <a:spLocks noChangeArrowheads="1" noTextEdit="1"/>
          </p:cNvSpPr>
          <p:nvPr>
            <p:ph type="sldImg"/>
          </p:nvPr>
        </p:nvSpPr>
        <p:spPr>
          <a:xfrm>
            <a:off x="917575" y="744538"/>
            <a:ext cx="4962525" cy="3722687"/>
          </a:xfrm>
          <a:ln/>
        </p:spPr>
      </p:sp>
      <p:sp>
        <p:nvSpPr>
          <p:cNvPr id="276483"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7506" name="Rectangle 2"/>
          <p:cNvSpPr>
            <a:spLocks noChangeArrowheads="1" noTextEdit="1"/>
          </p:cNvSpPr>
          <p:nvPr>
            <p:ph type="sldImg"/>
          </p:nvPr>
        </p:nvSpPr>
        <p:spPr>
          <a:xfrm>
            <a:off x="917575" y="744538"/>
            <a:ext cx="4962525" cy="3722687"/>
          </a:xfrm>
          <a:ln/>
        </p:spPr>
      </p:sp>
      <p:sp>
        <p:nvSpPr>
          <p:cNvPr id="27750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7938" name="Rectangle 1"/>
          <p:cNvSpPr>
            <a:spLocks noChangeArrowheads="1" noTextEdit="1"/>
          </p:cNvSpPr>
          <p:nvPr>
            <p:ph type="sldImg"/>
          </p:nvPr>
        </p:nvSpPr>
        <p:spPr>
          <a:xfrm>
            <a:off x="917575" y="744538"/>
            <a:ext cx="4962525" cy="3722687"/>
          </a:xfrm>
          <a:ln/>
        </p:spPr>
      </p:sp>
      <p:sp>
        <p:nvSpPr>
          <p:cNvPr id="167939"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8530" name="Rectangle 2"/>
          <p:cNvSpPr>
            <a:spLocks noChangeArrowheads="1" noTextEdit="1"/>
          </p:cNvSpPr>
          <p:nvPr>
            <p:ph type="sldImg"/>
          </p:nvPr>
        </p:nvSpPr>
        <p:spPr>
          <a:xfrm>
            <a:off x="917575" y="744538"/>
            <a:ext cx="4962525" cy="3722687"/>
          </a:xfrm>
          <a:ln/>
        </p:spPr>
      </p:sp>
      <p:sp>
        <p:nvSpPr>
          <p:cNvPr id="27853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9554" name="Rectangle 1"/>
          <p:cNvSpPr>
            <a:spLocks noChangeArrowheads="1" noTextEdit="1"/>
          </p:cNvSpPr>
          <p:nvPr>
            <p:ph type="sldImg"/>
          </p:nvPr>
        </p:nvSpPr>
        <p:spPr>
          <a:xfrm>
            <a:off x="917575" y="744538"/>
            <a:ext cx="4962525" cy="3722687"/>
          </a:xfrm>
          <a:ln/>
        </p:spPr>
      </p:sp>
      <p:sp>
        <p:nvSpPr>
          <p:cNvPr id="279555"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0578" name="Rectangle 2"/>
          <p:cNvSpPr>
            <a:spLocks noChangeArrowheads="1" noTextEdit="1"/>
          </p:cNvSpPr>
          <p:nvPr>
            <p:ph type="sldImg"/>
          </p:nvPr>
        </p:nvSpPr>
        <p:spPr>
          <a:xfrm>
            <a:off x="917575" y="744538"/>
            <a:ext cx="4962525" cy="3722687"/>
          </a:xfrm>
          <a:ln/>
        </p:spPr>
      </p:sp>
      <p:sp>
        <p:nvSpPr>
          <p:cNvPr id="28057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1602" name="Rectangle 2"/>
          <p:cNvSpPr>
            <a:spLocks noChangeArrowheads="1" noTextEdit="1"/>
          </p:cNvSpPr>
          <p:nvPr>
            <p:ph type="sldImg"/>
          </p:nvPr>
        </p:nvSpPr>
        <p:spPr>
          <a:xfrm>
            <a:off x="917575" y="744538"/>
            <a:ext cx="4962525" cy="3722687"/>
          </a:xfrm>
          <a:ln/>
        </p:spPr>
      </p:sp>
      <p:sp>
        <p:nvSpPr>
          <p:cNvPr id="28160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2626" name="Rectangle 2"/>
          <p:cNvSpPr>
            <a:spLocks noChangeArrowheads="1" noTextEdit="1"/>
          </p:cNvSpPr>
          <p:nvPr>
            <p:ph type="sldImg"/>
          </p:nvPr>
        </p:nvSpPr>
        <p:spPr>
          <a:xfrm>
            <a:off x="917575" y="744538"/>
            <a:ext cx="4962525" cy="3722687"/>
          </a:xfrm>
          <a:ln/>
        </p:spPr>
      </p:sp>
      <p:sp>
        <p:nvSpPr>
          <p:cNvPr id="28262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3650" name="Rectangle 2"/>
          <p:cNvSpPr>
            <a:spLocks noChangeArrowheads="1" noTextEdit="1"/>
          </p:cNvSpPr>
          <p:nvPr>
            <p:ph type="sldImg"/>
          </p:nvPr>
        </p:nvSpPr>
        <p:spPr>
          <a:xfrm>
            <a:off x="917575" y="744538"/>
            <a:ext cx="4962525" cy="3722687"/>
          </a:xfrm>
          <a:ln/>
        </p:spPr>
      </p:sp>
      <p:sp>
        <p:nvSpPr>
          <p:cNvPr id="28365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4674" name="Rectangle 2"/>
          <p:cNvSpPr>
            <a:spLocks noChangeArrowheads="1" noTextEdit="1"/>
          </p:cNvSpPr>
          <p:nvPr>
            <p:ph type="sldImg"/>
          </p:nvPr>
        </p:nvSpPr>
        <p:spPr>
          <a:xfrm>
            <a:off x="917575" y="744538"/>
            <a:ext cx="4962525" cy="3722687"/>
          </a:xfrm>
          <a:ln/>
        </p:spPr>
      </p:sp>
      <p:sp>
        <p:nvSpPr>
          <p:cNvPr id="28467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5698" name="Rectangle 2"/>
          <p:cNvSpPr>
            <a:spLocks noChangeArrowheads="1" noTextEdit="1"/>
          </p:cNvSpPr>
          <p:nvPr>
            <p:ph type="sldImg"/>
          </p:nvPr>
        </p:nvSpPr>
        <p:spPr>
          <a:xfrm>
            <a:off x="917575" y="744538"/>
            <a:ext cx="4962525" cy="3722687"/>
          </a:xfrm>
          <a:ln/>
        </p:spPr>
      </p:sp>
      <p:sp>
        <p:nvSpPr>
          <p:cNvPr id="28569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22" name="Rectangle 2"/>
          <p:cNvSpPr>
            <a:spLocks noChangeArrowheads="1" noTextEdit="1"/>
          </p:cNvSpPr>
          <p:nvPr>
            <p:ph type="sldImg"/>
          </p:nvPr>
        </p:nvSpPr>
        <p:spPr>
          <a:xfrm>
            <a:off x="917575" y="744538"/>
            <a:ext cx="4962525" cy="3722687"/>
          </a:xfrm>
          <a:ln/>
        </p:spPr>
      </p:sp>
      <p:sp>
        <p:nvSpPr>
          <p:cNvPr id="28672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7746" name="Rectangle 2"/>
          <p:cNvSpPr>
            <a:spLocks noChangeArrowheads="1" noTextEdit="1"/>
          </p:cNvSpPr>
          <p:nvPr>
            <p:ph type="sldImg"/>
          </p:nvPr>
        </p:nvSpPr>
        <p:spPr>
          <a:xfrm>
            <a:off x="917575" y="744538"/>
            <a:ext cx="4962525" cy="3722687"/>
          </a:xfrm>
          <a:ln/>
        </p:spPr>
      </p:sp>
      <p:sp>
        <p:nvSpPr>
          <p:cNvPr id="28774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962" name="Rectangle 1"/>
          <p:cNvSpPr>
            <a:spLocks noChangeArrowheads="1" noTextEdit="1"/>
          </p:cNvSpPr>
          <p:nvPr>
            <p:ph type="sldImg"/>
          </p:nvPr>
        </p:nvSpPr>
        <p:spPr>
          <a:xfrm>
            <a:off x="917575" y="744538"/>
            <a:ext cx="4962525" cy="3722687"/>
          </a:xfrm>
          <a:ln/>
        </p:spPr>
      </p:sp>
      <p:sp>
        <p:nvSpPr>
          <p:cNvPr id="168963"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8770" name="Rectangle 1"/>
          <p:cNvSpPr>
            <a:spLocks noChangeArrowheads="1" noTextEdit="1"/>
          </p:cNvSpPr>
          <p:nvPr>
            <p:ph type="sldImg"/>
          </p:nvPr>
        </p:nvSpPr>
        <p:spPr>
          <a:xfrm>
            <a:off x="917575" y="744538"/>
            <a:ext cx="4962525" cy="3722687"/>
          </a:xfrm>
          <a:ln/>
        </p:spPr>
      </p:sp>
      <p:sp>
        <p:nvSpPr>
          <p:cNvPr id="288771"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9794" name="Rectangle 2"/>
          <p:cNvSpPr>
            <a:spLocks noChangeArrowheads="1" noTextEdit="1"/>
          </p:cNvSpPr>
          <p:nvPr>
            <p:ph type="sldImg"/>
          </p:nvPr>
        </p:nvSpPr>
        <p:spPr>
          <a:xfrm>
            <a:off x="917575" y="744538"/>
            <a:ext cx="4962525" cy="3722687"/>
          </a:xfrm>
          <a:ln/>
        </p:spPr>
      </p:sp>
      <p:sp>
        <p:nvSpPr>
          <p:cNvPr id="28979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0818" name="Rectangle 2"/>
          <p:cNvSpPr>
            <a:spLocks noChangeArrowheads="1" noTextEdit="1"/>
          </p:cNvSpPr>
          <p:nvPr>
            <p:ph type="sldImg"/>
          </p:nvPr>
        </p:nvSpPr>
        <p:spPr>
          <a:xfrm>
            <a:off x="917575" y="744538"/>
            <a:ext cx="4962525" cy="3722687"/>
          </a:xfrm>
          <a:ln/>
        </p:spPr>
      </p:sp>
      <p:sp>
        <p:nvSpPr>
          <p:cNvPr id="29081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2"/>
          <p:cNvSpPr>
            <a:spLocks noChangeArrowheads="1" noTextEdit="1"/>
          </p:cNvSpPr>
          <p:nvPr>
            <p:ph type="sldImg"/>
          </p:nvPr>
        </p:nvSpPr>
        <p:spPr>
          <a:xfrm>
            <a:off x="917575" y="744538"/>
            <a:ext cx="4962525" cy="3722687"/>
          </a:xfrm>
          <a:ln/>
        </p:spPr>
      </p:sp>
      <p:sp>
        <p:nvSpPr>
          <p:cNvPr id="29184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2866" name="Rectangle 2"/>
          <p:cNvSpPr>
            <a:spLocks noChangeArrowheads="1" noTextEdit="1"/>
          </p:cNvSpPr>
          <p:nvPr>
            <p:ph type="sldImg"/>
          </p:nvPr>
        </p:nvSpPr>
        <p:spPr>
          <a:xfrm>
            <a:off x="917575" y="744538"/>
            <a:ext cx="4962525" cy="3722687"/>
          </a:xfrm>
          <a:ln/>
        </p:spPr>
      </p:sp>
      <p:sp>
        <p:nvSpPr>
          <p:cNvPr id="29286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3890" name="Rectangle 2"/>
          <p:cNvSpPr>
            <a:spLocks noChangeArrowheads="1" noTextEdit="1"/>
          </p:cNvSpPr>
          <p:nvPr>
            <p:ph type="sldImg"/>
          </p:nvPr>
        </p:nvSpPr>
        <p:spPr>
          <a:xfrm>
            <a:off x="917575" y="744538"/>
            <a:ext cx="4962525" cy="3722687"/>
          </a:xfrm>
          <a:ln/>
        </p:spPr>
      </p:sp>
      <p:sp>
        <p:nvSpPr>
          <p:cNvPr id="29389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4914" name="Rectangle 1"/>
          <p:cNvSpPr>
            <a:spLocks noChangeArrowheads="1" noTextEdit="1"/>
          </p:cNvSpPr>
          <p:nvPr>
            <p:ph type="sldImg"/>
          </p:nvPr>
        </p:nvSpPr>
        <p:spPr>
          <a:xfrm>
            <a:off x="917575" y="744538"/>
            <a:ext cx="4962525" cy="3722687"/>
          </a:xfrm>
          <a:ln/>
        </p:spPr>
      </p:sp>
      <p:sp>
        <p:nvSpPr>
          <p:cNvPr id="294915"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5938" name="Rectangle 2"/>
          <p:cNvSpPr>
            <a:spLocks noChangeArrowheads="1" noTextEdit="1"/>
          </p:cNvSpPr>
          <p:nvPr>
            <p:ph type="sldImg"/>
          </p:nvPr>
        </p:nvSpPr>
        <p:spPr>
          <a:xfrm>
            <a:off x="917575" y="744538"/>
            <a:ext cx="4962525" cy="3722687"/>
          </a:xfrm>
          <a:ln/>
        </p:spPr>
      </p:sp>
      <p:sp>
        <p:nvSpPr>
          <p:cNvPr id="29593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62" name="Rectangle 2"/>
          <p:cNvSpPr>
            <a:spLocks noChangeArrowheads="1" noTextEdit="1"/>
          </p:cNvSpPr>
          <p:nvPr>
            <p:ph type="sldImg"/>
          </p:nvPr>
        </p:nvSpPr>
        <p:spPr>
          <a:xfrm>
            <a:off x="917575" y="744538"/>
            <a:ext cx="4962525" cy="3722687"/>
          </a:xfrm>
          <a:ln/>
        </p:spPr>
      </p:sp>
      <p:sp>
        <p:nvSpPr>
          <p:cNvPr id="29696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7986" name="Rectangle 2"/>
          <p:cNvSpPr>
            <a:spLocks noChangeArrowheads="1" noTextEdit="1"/>
          </p:cNvSpPr>
          <p:nvPr>
            <p:ph type="sldImg"/>
          </p:nvPr>
        </p:nvSpPr>
        <p:spPr>
          <a:xfrm>
            <a:off x="917575" y="744538"/>
            <a:ext cx="4962525" cy="3722687"/>
          </a:xfrm>
          <a:ln/>
        </p:spPr>
      </p:sp>
      <p:sp>
        <p:nvSpPr>
          <p:cNvPr id="29798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9986" name="Rectangle 1"/>
          <p:cNvSpPr>
            <a:spLocks noChangeArrowheads="1" noTextEdit="1"/>
          </p:cNvSpPr>
          <p:nvPr>
            <p:ph type="sldImg"/>
          </p:nvPr>
        </p:nvSpPr>
        <p:spPr>
          <a:xfrm>
            <a:off x="917575" y="744538"/>
            <a:ext cx="4962525" cy="3722687"/>
          </a:xfrm>
          <a:ln/>
        </p:spPr>
      </p:sp>
      <p:sp>
        <p:nvSpPr>
          <p:cNvPr id="169987"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9010" name="Rectangle 2"/>
          <p:cNvSpPr>
            <a:spLocks noChangeArrowheads="1" noTextEdit="1"/>
          </p:cNvSpPr>
          <p:nvPr>
            <p:ph type="sldImg"/>
          </p:nvPr>
        </p:nvSpPr>
        <p:spPr>
          <a:xfrm>
            <a:off x="917575" y="744538"/>
            <a:ext cx="4962525" cy="3722687"/>
          </a:xfrm>
          <a:ln/>
        </p:spPr>
      </p:sp>
      <p:sp>
        <p:nvSpPr>
          <p:cNvPr id="29901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0034" name="Rectangle 2"/>
          <p:cNvSpPr>
            <a:spLocks noChangeArrowheads="1" noTextEdit="1"/>
          </p:cNvSpPr>
          <p:nvPr>
            <p:ph type="sldImg"/>
          </p:nvPr>
        </p:nvSpPr>
        <p:spPr>
          <a:xfrm>
            <a:off x="917575" y="744538"/>
            <a:ext cx="4962525" cy="3722687"/>
          </a:xfrm>
          <a:ln/>
        </p:spPr>
      </p:sp>
      <p:sp>
        <p:nvSpPr>
          <p:cNvPr id="30003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1058" name="Rectangle 2"/>
          <p:cNvSpPr>
            <a:spLocks noChangeArrowheads="1" noTextEdit="1"/>
          </p:cNvSpPr>
          <p:nvPr>
            <p:ph type="sldImg"/>
          </p:nvPr>
        </p:nvSpPr>
        <p:spPr>
          <a:xfrm>
            <a:off x="917575" y="744538"/>
            <a:ext cx="4962525" cy="3722687"/>
          </a:xfrm>
          <a:ln/>
        </p:spPr>
      </p:sp>
      <p:sp>
        <p:nvSpPr>
          <p:cNvPr id="30105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2082" name="Rectangle 2"/>
          <p:cNvSpPr>
            <a:spLocks noChangeArrowheads="1" noTextEdit="1"/>
          </p:cNvSpPr>
          <p:nvPr>
            <p:ph type="sldImg"/>
          </p:nvPr>
        </p:nvSpPr>
        <p:spPr>
          <a:xfrm>
            <a:off x="917575" y="744538"/>
            <a:ext cx="4962525" cy="3722687"/>
          </a:xfrm>
          <a:ln/>
        </p:spPr>
      </p:sp>
      <p:sp>
        <p:nvSpPr>
          <p:cNvPr id="30208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3106" name="Rectangle 2"/>
          <p:cNvSpPr>
            <a:spLocks noChangeArrowheads="1" noTextEdit="1"/>
          </p:cNvSpPr>
          <p:nvPr>
            <p:ph type="sldImg"/>
          </p:nvPr>
        </p:nvSpPr>
        <p:spPr>
          <a:xfrm>
            <a:off x="917575" y="744538"/>
            <a:ext cx="4962525" cy="3722687"/>
          </a:xfrm>
          <a:ln/>
        </p:spPr>
      </p:sp>
      <p:sp>
        <p:nvSpPr>
          <p:cNvPr id="30310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1010" name="Rectangle 2"/>
          <p:cNvSpPr>
            <a:spLocks noChangeArrowheads="1" noTextEdit="1"/>
          </p:cNvSpPr>
          <p:nvPr>
            <p:ph type="sldImg"/>
          </p:nvPr>
        </p:nvSpPr>
        <p:spPr>
          <a:xfrm>
            <a:off x="917575" y="744538"/>
            <a:ext cx="4962525" cy="3722687"/>
          </a:xfrm>
          <a:ln/>
        </p:spPr>
      </p:sp>
      <p:sp>
        <p:nvSpPr>
          <p:cNvPr id="17101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2034" name="Rectangle 2"/>
          <p:cNvSpPr>
            <a:spLocks noChangeArrowheads="1" noTextEdit="1"/>
          </p:cNvSpPr>
          <p:nvPr>
            <p:ph type="sldImg"/>
          </p:nvPr>
        </p:nvSpPr>
        <p:spPr>
          <a:xfrm>
            <a:off x="917575" y="744538"/>
            <a:ext cx="4962525" cy="3722687"/>
          </a:xfrm>
          <a:ln/>
        </p:spPr>
      </p:sp>
      <p:sp>
        <p:nvSpPr>
          <p:cNvPr id="17203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3058" name="Rectangle 2"/>
          <p:cNvSpPr>
            <a:spLocks noChangeArrowheads="1" noTextEdit="1"/>
          </p:cNvSpPr>
          <p:nvPr>
            <p:ph type="sldImg"/>
          </p:nvPr>
        </p:nvSpPr>
        <p:spPr>
          <a:xfrm>
            <a:off x="917575" y="744538"/>
            <a:ext cx="4962525" cy="3722687"/>
          </a:xfrm>
          <a:ln/>
        </p:spPr>
      </p:sp>
      <p:sp>
        <p:nvSpPr>
          <p:cNvPr id="17305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82" name="Rectangle 2"/>
          <p:cNvSpPr>
            <a:spLocks noChangeArrowheads="1" noTextEdit="1"/>
          </p:cNvSpPr>
          <p:nvPr>
            <p:ph type="sldImg"/>
          </p:nvPr>
        </p:nvSpPr>
        <p:spPr>
          <a:xfrm>
            <a:off x="917575" y="744538"/>
            <a:ext cx="4962525" cy="3722687"/>
          </a:xfrm>
          <a:ln/>
        </p:spPr>
      </p:sp>
      <p:sp>
        <p:nvSpPr>
          <p:cNvPr id="17408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5106" name="Rectangle 2"/>
          <p:cNvSpPr>
            <a:spLocks noChangeArrowheads="1" noTextEdit="1"/>
          </p:cNvSpPr>
          <p:nvPr>
            <p:ph type="sldImg"/>
          </p:nvPr>
        </p:nvSpPr>
        <p:spPr>
          <a:xfrm>
            <a:off x="917575" y="744538"/>
            <a:ext cx="4962525" cy="3722687"/>
          </a:xfrm>
          <a:ln/>
        </p:spPr>
      </p:sp>
      <p:sp>
        <p:nvSpPr>
          <p:cNvPr id="17510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7698" name="Rectangle 1"/>
          <p:cNvSpPr>
            <a:spLocks noChangeArrowheads="1" noTextEdit="1"/>
          </p:cNvSpPr>
          <p:nvPr>
            <p:ph type="sldImg"/>
          </p:nvPr>
        </p:nvSpPr>
        <p:spPr>
          <a:xfrm>
            <a:off x="917575" y="744538"/>
            <a:ext cx="4962525" cy="3722687"/>
          </a:xfrm>
          <a:ln/>
        </p:spPr>
      </p:sp>
      <p:sp>
        <p:nvSpPr>
          <p:cNvPr id="157699"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6130" name="Rectangle 2"/>
          <p:cNvSpPr>
            <a:spLocks noChangeArrowheads="1" noTextEdit="1"/>
          </p:cNvSpPr>
          <p:nvPr>
            <p:ph type="sldImg"/>
          </p:nvPr>
        </p:nvSpPr>
        <p:spPr>
          <a:xfrm>
            <a:off x="917575" y="744538"/>
            <a:ext cx="4962525" cy="3722687"/>
          </a:xfrm>
          <a:ln/>
        </p:spPr>
      </p:sp>
      <p:sp>
        <p:nvSpPr>
          <p:cNvPr id="17613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7154" name="Rectangle 2"/>
          <p:cNvSpPr>
            <a:spLocks noChangeArrowheads="1" noTextEdit="1"/>
          </p:cNvSpPr>
          <p:nvPr>
            <p:ph type="sldImg"/>
          </p:nvPr>
        </p:nvSpPr>
        <p:spPr>
          <a:xfrm>
            <a:off x="917575" y="744538"/>
            <a:ext cx="4962525" cy="3722687"/>
          </a:xfrm>
          <a:ln/>
        </p:spPr>
      </p:sp>
      <p:sp>
        <p:nvSpPr>
          <p:cNvPr id="17715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8178" name="Rectangle 2"/>
          <p:cNvSpPr>
            <a:spLocks noChangeArrowheads="1" noTextEdit="1"/>
          </p:cNvSpPr>
          <p:nvPr>
            <p:ph type="sldImg"/>
          </p:nvPr>
        </p:nvSpPr>
        <p:spPr>
          <a:xfrm>
            <a:off x="917575" y="744538"/>
            <a:ext cx="4962525" cy="3722687"/>
          </a:xfrm>
          <a:ln/>
        </p:spPr>
      </p:sp>
      <p:sp>
        <p:nvSpPr>
          <p:cNvPr id="17817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9202" name="Rectangle 2"/>
          <p:cNvSpPr>
            <a:spLocks noChangeArrowheads="1" noTextEdit="1"/>
          </p:cNvSpPr>
          <p:nvPr>
            <p:ph type="sldImg"/>
          </p:nvPr>
        </p:nvSpPr>
        <p:spPr>
          <a:xfrm>
            <a:off x="917575" y="744538"/>
            <a:ext cx="4962525" cy="3722687"/>
          </a:xfrm>
          <a:ln/>
        </p:spPr>
      </p:sp>
      <p:sp>
        <p:nvSpPr>
          <p:cNvPr id="17920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6" name="Rectangle 2"/>
          <p:cNvSpPr>
            <a:spLocks noChangeArrowheads="1" noTextEdit="1"/>
          </p:cNvSpPr>
          <p:nvPr>
            <p:ph type="sldImg"/>
          </p:nvPr>
        </p:nvSpPr>
        <p:spPr>
          <a:xfrm>
            <a:off x="917575" y="744538"/>
            <a:ext cx="4962525" cy="3722687"/>
          </a:xfrm>
          <a:ln/>
        </p:spPr>
      </p:sp>
      <p:sp>
        <p:nvSpPr>
          <p:cNvPr id="18022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1250" name="Rectangle 2"/>
          <p:cNvSpPr>
            <a:spLocks noChangeArrowheads="1" noTextEdit="1"/>
          </p:cNvSpPr>
          <p:nvPr>
            <p:ph type="sldImg"/>
          </p:nvPr>
        </p:nvSpPr>
        <p:spPr>
          <a:xfrm>
            <a:off x="917575" y="744538"/>
            <a:ext cx="4962525" cy="3722687"/>
          </a:xfrm>
          <a:ln/>
        </p:spPr>
      </p:sp>
      <p:sp>
        <p:nvSpPr>
          <p:cNvPr id="18125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2274" name="Rectangle 2"/>
          <p:cNvSpPr>
            <a:spLocks noChangeArrowheads="1" noTextEdit="1"/>
          </p:cNvSpPr>
          <p:nvPr>
            <p:ph type="sldImg"/>
          </p:nvPr>
        </p:nvSpPr>
        <p:spPr>
          <a:xfrm>
            <a:off x="917575" y="744538"/>
            <a:ext cx="4962525" cy="3722687"/>
          </a:xfrm>
          <a:ln/>
        </p:spPr>
      </p:sp>
      <p:sp>
        <p:nvSpPr>
          <p:cNvPr id="18227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3298" name="Rectangle 2"/>
          <p:cNvSpPr>
            <a:spLocks noChangeArrowheads="1" noTextEdit="1"/>
          </p:cNvSpPr>
          <p:nvPr>
            <p:ph type="sldImg"/>
          </p:nvPr>
        </p:nvSpPr>
        <p:spPr>
          <a:xfrm>
            <a:off x="917575" y="744538"/>
            <a:ext cx="4962525" cy="3722687"/>
          </a:xfrm>
          <a:ln/>
        </p:spPr>
      </p:sp>
      <p:sp>
        <p:nvSpPr>
          <p:cNvPr id="18329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22" name="Rectangle 2"/>
          <p:cNvSpPr>
            <a:spLocks noChangeArrowheads="1" noTextEdit="1"/>
          </p:cNvSpPr>
          <p:nvPr>
            <p:ph type="sldImg"/>
          </p:nvPr>
        </p:nvSpPr>
        <p:spPr>
          <a:xfrm>
            <a:off x="917575" y="744538"/>
            <a:ext cx="4962525" cy="3722687"/>
          </a:xfrm>
          <a:ln/>
        </p:spPr>
      </p:sp>
      <p:sp>
        <p:nvSpPr>
          <p:cNvPr id="18432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5346" name="Rectangle 2"/>
          <p:cNvSpPr>
            <a:spLocks noChangeArrowheads="1" noTextEdit="1"/>
          </p:cNvSpPr>
          <p:nvPr>
            <p:ph type="sldImg"/>
          </p:nvPr>
        </p:nvSpPr>
        <p:spPr>
          <a:xfrm>
            <a:off x="917575" y="744538"/>
            <a:ext cx="4962525" cy="3722687"/>
          </a:xfrm>
          <a:ln/>
        </p:spPr>
      </p:sp>
      <p:sp>
        <p:nvSpPr>
          <p:cNvPr id="18534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8722" name="Rectangle 2"/>
          <p:cNvSpPr>
            <a:spLocks noChangeArrowheads="1" noTextEdit="1"/>
          </p:cNvSpPr>
          <p:nvPr>
            <p:ph type="sldImg"/>
          </p:nvPr>
        </p:nvSpPr>
        <p:spPr>
          <a:xfrm>
            <a:off x="917575" y="744538"/>
            <a:ext cx="4962525" cy="3722687"/>
          </a:xfrm>
          <a:ln/>
        </p:spPr>
      </p:sp>
      <p:sp>
        <p:nvSpPr>
          <p:cNvPr id="15872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6370" name="Rectangle 2"/>
          <p:cNvSpPr>
            <a:spLocks noChangeArrowheads="1" noTextEdit="1"/>
          </p:cNvSpPr>
          <p:nvPr>
            <p:ph type="sldImg"/>
          </p:nvPr>
        </p:nvSpPr>
        <p:spPr>
          <a:xfrm>
            <a:off x="917575" y="744538"/>
            <a:ext cx="4962525" cy="3722687"/>
          </a:xfrm>
          <a:ln/>
        </p:spPr>
      </p:sp>
      <p:sp>
        <p:nvSpPr>
          <p:cNvPr id="18637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7394" name="Rectangle 2"/>
          <p:cNvSpPr>
            <a:spLocks noChangeArrowheads="1" noTextEdit="1"/>
          </p:cNvSpPr>
          <p:nvPr>
            <p:ph type="sldImg"/>
          </p:nvPr>
        </p:nvSpPr>
        <p:spPr>
          <a:xfrm>
            <a:off x="917575" y="744538"/>
            <a:ext cx="4962525" cy="3722687"/>
          </a:xfrm>
          <a:ln/>
        </p:spPr>
      </p:sp>
      <p:sp>
        <p:nvSpPr>
          <p:cNvPr id="18739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8418" name="Rectangle 2"/>
          <p:cNvSpPr>
            <a:spLocks noChangeArrowheads="1" noTextEdit="1"/>
          </p:cNvSpPr>
          <p:nvPr>
            <p:ph type="sldImg"/>
          </p:nvPr>
        </p:nvSpPr>
        <p:spPr>
          <a:xfrm>
            <a:off x="917575" y="744538"/>
            <a:ext cx="4962525" cy="3722687"/>
          </a:xfrm>
          <a:ln/>
        </p:spPr>
      </p:sp>
      <p:sp>
        <p:nvSpPr>
          <p:cNvPr id="18841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9442" name="Rectangle 2"/>
          <p:cNvSpPr>
            <a:spLocks noChangeArrowheads="1" noTextEdit="1"/>
          </p:cNvSpPr>
          <p:nvPr>
            <p:ph type="sldImg"/>
          </p:nvPr>
        </p:nvSpPr>
        <p:spPr>
          <a:xfrm>
            <a:off x="917575" y="744538"/>
            <a:ext cx="4962525" cy="3722687"/>
          </a:xfrm>
          <a:ln/>
        </p:spPr>
      </p:sp>
      <p:sp>
        <p:nvSpPr>
          <p:cNvPr id="18944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0466" name="Rectangle 2"/>
          <p:cNvSpPr>
            <a:spLocks noChangeArrowheads="1" noTextEdit="1"/>
          </p:cNvSpPr>
          <p:nvPr>
            <p:ph type="sldImg"/>
          </p:nvPr>
        </p:nvSpPr>
        <p:spPr>
          <a:xfrm>
            <a:off x="917575" y="744538"/>
            <a:ext cx="4962525" cy="3722687"/>
          </a:xfrm>
          <a:ln/>
        </p:spPr>
      </p:sp>
      <p:sp>
        <p:nvSpPr>
          <p:cNvPr id="19046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1490" name="Rectangle 2"/>
          <p:cNvSpPr>
            <a:spLocks noChangeArrowheads="1" noTextEdit="1"/>
          </p:cNvSpPr>
          <p:nvPr>
            <p:ph type="sldImg"/>
          </p:nvPr>
        </p:nvSpPr>
        <p:spPr>
          <a:xfrm>
            <a:off x="917575" y="744538"/>
            <a:ext cx="4962525" cy="3722687"/>
          </a:xfrm>
          <a:ln/>
        </p:spPr>
      </p:sp>
      <p:sp>
        <p:nvSpPr>
          <p:cNvPr id="19149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2514" name="Rectangle 2"/>
          <p:cNvSpPr>
            <a:spLocks noChangeArrowheads="1" noTextEdit="1"/>
          </p:cNvSpPr>
          <p:nvPr>
            <p:ph type="sldImg"/>
          </p:nvPr>
        </p:nvSpPr>
        <p:spPr>
          <a:xfrm>
            <a:off x="917575" y="744538"/>
            <a:ext cx="4962525" cy="3722687"/>
          </a:xfrm>
          <a:ln/>
        </p:spPr>
      </p:sp>
      <p:sp>
        <p:nvSpPr>
          <p:cNvPr id="19251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3538" name="Rectangle 2"/>
          <p:cNvSpPr>
            <a:spLocks noChangeArrowheads="1" noTextEdit="1"/>
          </p:cNvSpPr>
          <p:nvPr>
            <p:ph type="sldImg"/>
          </p:nvPr>
        </p:nvSpPr>
        <p:spPr>
          <a:xfrm>
            <a:off x="917575" y="744538"/>
            <a:ext cx="4962525" cy="3722687"/>
          </a:xfrm>
          <a:ln/>
        </p:spPr>
      </p:sp>
      <p:sp>
        <p:nvSpPr>
          <p:cNvPr id="19353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62" name="Rectangle 2"/>
          <p:cNvSpPr>
            <a:spLocks noChangeArrowheads="1" noTextEdit="1"/>
          </p:cNvSpPr>
          <p:nvPr>
            <p:ph type="sldImg"/>
          </p:nvPr>
        </p:nvSpPr>
        <p:spPr>
          <a:xfrm>
            <a:off x="917575" y="744538"/>
            <a:ext cx="4962525" cy="3722687"/>
          </a:xfrm>
          <a:ln/>
        </p:spPr>
      </p:sp>
      <p:sp>
        <p:nvSpPr>
          <p:cNvPr id="19456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5586" name="Rectangle 2"/>
          <p:cNvSpPr>
            <a:spLocks noChangeArrowheads="1" noTextEdit="1"/>
          </p:cNvSpPr>
          <p:nvPr>
            <p:ph type="sldImg"/>
          </p:nvPr>
        </p:nvSpPr>
        <p:spPr>
          <a:xfrm>
            <a:off x="917575" y="744538"/>
            <a:ext cx="4962525" cy="3722687"/>
          </a:xfrm>
          <a:ln/>
        </p:spPr>
      </p:sp>
      <p:sp>
        <p:nvSpPr>
          <p:cNvPr id="19558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9746" name="Rectangle 2"/>
          <p:cNvSpPr>
            <a:spLocks noChangeArrowheads="1" noTextEdit="1"/>
          </p:cNvSpPr>
          <p:nvPr>
            <p:ph type="sldImg"/>
          </p:nvPr>
        </p:nvSpPr>
        <p:spPr>
          <a:xfrm>
            <a:off x="917575" y="744538"/>
            <a:ext cx="4962525" cy="3722687"/>
          </a:xfrm>
          <a:ln/>
        </p:spPr>
      </p:sp>
      <p:sp>
        <p:nvSpPr>
          <p:cNvPr id="15974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6610" name="Rectangle 2"/>
          <p:cNvSpPr>
            <a:spLocks noChangeArrowheads="1" noTextEdit="1"/>
          </p:cNvSpPr>
          <p:nvPr>
            <p:ph type="sldImg"/>
          </p:nvPr>
        </p:nvSpPr>
        <p:spPr>
          <a:xfrm>
            <a:off x="917575" y="744538"/>
            <a:ext cx="4962525" cy="3722687"/>
          </a:xfrm>
          <a:ln/>
        </p:spPr>
      </p:sp>
      <p:sp>
        <p:nvSpPr>
          <p:cNvPr id="19661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7634" name="Rectangle 2"/>
          <p:cNvSpPr>
            <a:spLocks noChangeArrowheads="1" noTextEdit="1"/>
          </p:cNvSpPr>
          <p:nvPr>
            <p:ph type="sldImg"/>
          </p:nvPr>
        </p:nvSpPr>
        <p:spPr>
          <a:xfrm>
            <a:off x="917575" y="744538"/>
            <a:ext cx="4962525" cy="3722687"/>
          </a:xfrm>
          <a:ln/>
        </p:spPr>
      </p:sp>
      <p:sp>
        <p:nvSpPr>
          <p:cNvPr id="19763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8658" name="Rectangle 2"/>
          <p:cNvSpPr>
            <a:spLocks noChangeArrowheads="1" noTextEdit="1"/>
          </p:cNvSpPr>
          <p:nvPr>
            <p:ph type="sldImg"/>
          </p:nvPr>
        </p:nvSpPr>
        <p:spPr>
          <a:xfrm>
            <a:off x="917575" y="744538"/>
            <a:ext cx="4962525" cy="3722687"/>
          </a:xfrm>
          <a:ln/>
        </p:spPr>
      </p:sp>
      <p:sp>
        <p:nvSpPr>
          <p:cNvPr id="19865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9682" name="Rectangle 2"/>
          <p:cNvSpPr>
            <a:spLocks noChangeArrowheads="1" noTextEdit="1"/>
          </p:cNvSpPr>
          <p:nvPr>
            <p:ph type="sldImg"/>
          </p:nvPr>
        </p:nvSpPr>
        <p:spPr>
          <a:xfrm>
            <a:off x="917575" y="744538"/>
            <a:ext cx="4962525" cy="3722687"/>
          </a:xfrm>
          <a:ln/>
        </p:spPr>
      </p:sp>
      <p:sp>
        <p:nvSpPr>
          <p:cNvPr id="19968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0706" name="Rectangle 2"/>
          <p:cNvSpPr>
            <a:spLocks noChangeArrowheads="1" noTextEdit="1"/>
          </p:cNvSpPr>
          <p:nvPr>
            <p:ph type="sldImg"/>
          </p:nvPr>
        </p:nvSpPr>
        <p:spPr>
          <a:xfrm>
            <a:off x="917575" y="744538"/>
            <a:ext cx="4962525" cy="3722687"/>
          </a:xfrm>
          <a:ln/>
        </p:spPr>
      </p:sp>
      <p:sp>
        <p:nvSpPr>
          <p:cNvPr id="20070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1730" name="Rectangle 2"/>
          <p:cNvSpPr>
            <a:spLocks noChangeArrowheads="1" noTextEdit="1"/>
          </p:cNvSpPr>
          <p:nvPr>
            <p:ph type="sldImg"/>
          </p:nvPr>
        </p:nvSpPr>
        <p:spPr>
          <a:xfrm>
            <a:off x="917575" y="744538"/>
            <a:ext cx="4962525" cy="3722687"/>
          </a:xfrm>
          <a:ln/>
        </p:spPr>
      </p:sp>
      <p:sp>
        <p:nvSpPr>
          <p:cNvPr id="20173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2754" name="Rectangle 2"/>
          <p:cNvSpPr>
            <a:spLocks noChangeArrowheads="1" noTextEdit="1"/>
          </p:cNvSpPr>
          <p:nvPr>
            <p:ph type="sldImg"/>
          </p:nvPr>
        </p:nvSpPr>
        <p:spPr>
          <a:xfrm>
            <a:off x="917575" y="744538"/>
            <a:ext cx="4962525" cy="3722687"/>
          </a:xfrm>
          <a:ln/>
        </p:spPr>
      </p:sp>
      <p:sp>
        <p:nvSpPr>
          <p:cNvPr id="20275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3778" name="Rectangle 2"/>
          <p:cNvSpPr>
            <a:spLocks noChangeArrowheads="1" noTextEdit="1"/>
          </p:cNvSpPr>
          <p:nvPr>
            <p:ph type="sldImg"/>
          </p:nvPr>
        </p:nvSpPr>
        <p:spPr>
          <a:xfrm>
            <a:off x="917575" y="744538"/>
            <a:ext cx="4962525" cy="3722687"/>
          </a:xfrm>
          <a:ln/>
        </p:spPr>
      </p:sp>
      <p:sp>
        <p:nvSpPr>
          <p:cNvPr id="20377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02" name="Rectangle 2"/>
          <p:cNvSpPr>
            <a:spLocks noChangeArrowheads="1" noTextEdit="1"/>
          </p:cNvSpPr>
          <p:nvPr>
            <p:ph type="sldImg"/>
          </p:nvPr>
        </p:nvSpPr>
        <p:spPr>
          <a:xfrm>
            <a:off x="917575" y="744538"/>
            <a:ext cx="4962525" cy="3722687"/>
          </a:xfrm>
          <a:ln/>
        </p:spPr>
      </p:sp>
      <p:sp>
        <p:nvSpPr>
          <p:cNvPr id="20480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826" name="Rectangle 2"/>
          <p:cNvSpPr>
            <a:spLocks noChangeArrowheads="1" noTextEdit="1"/>
          </p:cNvSpPr>
          <p:nvPr>
            <p:ph type="sldImg"/>
          </p:nvPr>
        </p:nvSpPr>
        <p:spPr>
          <a:xfrm>
            <a:off x="917575" y="744538"/>
            <a:ext cx="4962525" cy="3722687"/>
          </a:xfrm>
          <a:ln/>
        </p:spPr>
      </p:sp>
      <p:sp>
        <p:nvSpPr>
          <p:cNvPr id="20582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0770" name="Rectangle 2"/>
          <p:cNvSpPr>
            <a:spLocks noChangeArrowheads="1" noTextEdit="1"/>
          </p:cNvSpPr>
          <p:nvPr>
            <p:ph type="sldImg"/>
          </p:nvPr>
        </p:nvSpPr>
        <p:spPr>
          <a:xfrm>
            <a:off x="917575" y="744538"/>
            <a:ext cx="4962525" cy="3722687"/>
          </a:xfrm>
          <a:ln/>
        </p:spPr>
      </p:sp>
      <p:sp>
        <p:nvSpPr>
          <p:cNvPr id="16077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6850" name="Rectangle 2"/>
          <p:cNvSpPr>
            <a:spLocks noChangeArrowheads="1" noTextEdit="1"/>
          </p:cNvSpPr>
          <p:nvPr>
            <p:ph type="sldImg"/>
          </p:nvPr>
        </p:nvSpPr>
        <p:spPr>
          <a:xfrm>
            <a:off x="917575" y="744538"/>
            <a:ext cx="4962525" cy="3722687"/>
          </a:xfrm>
          <a:ln/>
        </p:spPr>
      </p:sp>
      <p:sp>
        <p:nvSpPr>
          <p:cNvPr id="20685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7874" name="Rectangle 2"/>
          <p:cNvSpPr>
            <a:spLocks noChangeArrowheads="1" noTextEdit="1"/>
          </p:cNvSpPr>
          <p:nvPr>
            <p:ph type="sldImg"/>
          </p:nvPr>
        </p:nvSpPr>
        <p:spPr>
          <a:xfrm>
            <a:off x="917575" y="744538"/>
            <a:ext cx="4962525" cy="3722687"/>
          </a:xfrm>
          <a:ln/>
        </p:spPr>
      </p:sp>
      <p:sp>
        <p:nvSpPr>
          <p:cNvPr id="20787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8898" name="Rectangle 2"/>
          <p:cNvSpPr>
            <a:spLocks noChangeArrowheads="1" noTextEdit="1"/>
          </p:cNvSpPr>
          <p:nvPr>
            <p:ph type="sldImg"/>
          </p:nvPr>
        </p:nvSpPr>
        <p:spPr>
          <a:xfrm>
            <a:off x="917575" y="744538"/>
            <a:ext cx="4962525" cy="3722687"/>
          </a:xfrm>
          <a:ln/>
        </p:spPr>
      </p:sp>
      <p:sp>
        <p:nvSpPr>
          <p:cNvPr id="20889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9922" name="Rectangle 2"/>
          <p:cNvSpPr>
            <a:spLocks noChangeArrowheads="1" noTextEdit="1"/>
          </p:cNvSpPr>
          <p:nvPr>
            <p:ph type="sldImg"/>
          </p:nvPr>
        </p:nvSpPr>
        <p:spPr>
          <a:xfrm>
            <a:off x="917575" y="744538"/>
            <a:ext cx="4962525" cy="3722687"/>
          </a:xfrm>
          <a:ln/>
        </p:spPr>
      </p:sp>
      <p:sp>
        <p:nvSpPr>
          <p:cNvPr id="20992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0946" name="Rectangle 2"/>
          <p:cNvSpPr>
            <a:spLocks noChangeArrowheads="1" noTextEdit="1"/>
          </p:cNvSpPr>
          <p:nvPr>
            <p:ph type="sldImg"/>
          </p:nvPr>
        </p:nvSpPr>
        <p:spPr>
          <a:xfrm>
            <a:off x="917575" y="744538"/>
            <a:ext cx="4962525" cy="3722687"/>
          </a:xfrm>
          <a:ln/>
        </p:spPr>
      </p:sp>
      <p:sp>
        <p:nvSpPr>
          <p:cNvPr id="21094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1970" name="Rectangle 2"/>
          <p:cNvSpPr>
            <a:spLocks noChangeArrowheads="1" noTextEdit="1"/>
          </p:cNvSpPr>
          <p:nvPr>
            <p:ph type="sldImg"/>
          </p:nvPr>
        </p:nvSpPr>
        <p:spPr>
          <a:xfrm>
            <a:off x="917575" y="744538"/>
            <a:ext cx="4962525" cy="3722687"/>
          </a:xfrm>
          <a:ln/>
        </p:spPr>
      </p:sp>
      <p:sp>
        <p:nvSpPr>
          <p:cNvPr id="21197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2994" name="Rectangle 2"/>
          <p:cNvSpPr>
            <a:spLocks noChangeArrowheads="1" noTextEdit="1"/>
          </p:cNvSpPr>
          <p:nvPr>
            <p:ph type="sldImg"/>
          </p:nvPr>
        </p:nvSpPr>
        <p:spPr>
          <a:xfrm>
            <a:off x="917575" y="744538"/>
            <a:ext cx="4962525" cy="3722687"/>
          </a:xfrm>
          <a:ln/>
        </p:spPr>
      </p:sp>
      <p:sp>
        <p:nvSpPr>
          <p:cNvPr id="21299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4018" name="Rectangle 2"/>
          <p:cNvSpPr>
            <a:spLocks noChangeArrowheads="1" noTextEdit="1"/>
          </p:cNvSpPr>
          <p:nvPr>
            <p:ph type="sldImg"/>
          </p:nvPr>
        </p:nvSpPr>
        <p:spPr>
          <a:xfrm>
            <a:off x="917575" y="744538"/>
            <a:ext cx="4962525" cy="3722687"/>
          </a:xfrm>
          <a:ln/>
        </p:spPr>
      </p:sp>
      <p:sp>
        <p:nvSpPr>
          <p:cNvPr id="21401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42" name="Rectangle 2"/>
          <p:cNvSpPr>
            <a:spLocks noChangeArrowheads="1" noTextEdit="1"/>
          </p:cNvSpPr>
          <p:nvPr>
            <p:ph type="sldImg"/>
          </p:nvPr>
        </p:nvSpPr>
        <p:spPr>
          <a:xfrm>
            <a:off x="917575" y="744538"/>
            <a:ext cx="4962525" cy="3722687"/>
          </a:xfrm>
          <a:ln/>
        </p:spPr>
      </p:sp>
      <p:sp>
        <p:nvSpPr>
          <p:cNvPr id="21504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6066" name="Rectangle 2"/>
          <p:cNvSpPr>
            <a:spLocks noChangeArrowheads="1" noTextEdit="1"/>
          </p:cNvSpPr>
          <p:nvPr>
            <p:ph type="sldImg"/>
          </p:nvPr>
        </p:nvSpPr>
        <p:spPr>
          <a:xfrm>
            <a:off x="917575" y="744538"/>
            <a:ext cx="4962525" cy="3722687"/>
          </a:xfrm>
          <a:ln/>
        </p:spPr>
      </p:sp>
      <p:sp>
        <p:nvSpPr>
          <p:cNvPr id="21606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1794" name="Rectangle 1"/>
          <p:cNvSpPr>
            <a:spLocks noChangeArrowheads="1" noTextEdit="1"/>
          </p:cNvSpPr>
          <p:nvPr>
            <p:ph type="sldImg"/>
          </p:nvPr>
        </p:nvSpPr>
        <p:spPr>
          <a:xfrm>
            <a:off x="917575" y="744538"/>
            <a:ext cx="4962525" cy="3722687"/>
          </a:xfrm>
          <a:ln/>
        </p:spPr>
      </p:sp>
      <p:sp>
        <p:nvSpPr>
          <p:cNvPr id="161795"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7090" name="Rectangle 2"/>
          <p:cNvSpPr>
            <a:spLocks noChangeArrowheads="1" noTextEdit="1"/>
          </p:cNvSpPr>
          <p:nvPr>
            <p:ph type="sldImg"/>
          </p:nvPr>
        </p:nvSpPr>
        <p:spPr>
          <a:xfrm>
            <a:off x="917575" y="744538"/>
            <a:ext cx="4962525" cy="3722687"/>
          </a:xfrm>
          <a:ln/>
        </p:spPr>
      </p:sp>
      <p:sp>
        <p:nvSpPr>
          <p:cNvPr id="21709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8114" name="Rectangle 2"/>
          <p:cNvSpPr>
            <a:spLocks noChangeArrowheads="1" noTextEdit="1"/>
          </p:cNvSpPr>
          <p:nvPr>
            <p:ph type="sldImg"/>
          </p:nvPr>
        </p:nvSpPr>
        <p:spPr>
          <a:xfrm>
            <a:off x="917575" y="744538"/>
            <a:ext cx="4962525" cy="3722687"/>
          </a:xfrm>
          <a:ln/>
        </p:spPr>
      </p:sp>
      <p:sp>
        <p:nvSpPr>
          <p:cNvPr id="21811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9138" name="Rectangle 2"/>
          <p:cNvSpPr>
            <a:spLocks noChangeArrowheads="1" noTextEdit="1"/>
          </p:cNvSpPr>
          <p:nvPr>
            <p:ph type="sldImg"/>
          </p:nvPr>
        </p:nvSpPr>
        <p:spPr>
          <a:xfrm>
            <a:off x="917575" y="744538"/>
            <a:ext cx="4962525" cy="3722687"/>
          </a:xfrm>
          <a:ln/>
        </p:spPr>
      </p:sp>
      <p:sp>
        <p:nvSpPr>
          <p:cNvPr id="21913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0162" name="Rectangle 2"/>
          <p:cNvSpPr>
            <a:spLocks noChangeArrowheads="1" noTextEdit="1"/>
          </p:cNvSpPr>
          <p:nvPr>
            <p:ph type="sldImg"/>
          </p:nvPr>
        </p:nvSpPr>
        <p:spPr>
          <a:xfrm>
            <a:off x="917575" y="744538"/>
            <a:ext cx="4962525" cy="3722687"/>
          </a:xfrm>
          <a:ln/>
        </p:spPr>
      </p:sp>
      <p:sp>
        <p:nvSpPr>
          <p:cNvPr id="22016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1186" name="Rectangle 2"/>
          <p:cNvSpPr>
            <a:spLocks noChangeArrowheads="1" noTextEdit="1"/>
          </p:cNvSpPr>
          <p:nvPr>
            <p:ph type="sldImg"/>
          </p:nvPr>
        </p:nvSpPr>
        <p:spPr>
          <a:xfrm>
            <a:off x="917575" y="744538"/>
            <a:ext cx="4962525" cy="3722687"/>
          </a:xfrm>
          <a:ln/>
        </p:spPr>
      </p:sp>
      <p:sp>
        <p:nvSpPr>
          <p:cNvPr id="22118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2210" name="Rectangle 2"/>
          <p:cNvSpPr>
            <a:spLocks noChangeArrowheads="1" noTextEdit="1"/>
          </p:cNvSpPr>
          <p:nvPr>
            <p:ph type="sldImg"/>
          </p:nvPr>
        </p:nvSpPr>
        <p:spPr>
          <a:xfrm>
            <a:off x="917575" y="744538"/>
            <a:ext cx="4962525" cy="3722687"/>
          </a:xfrm>
          <a:ln/>
        </p:spPr>
      </p:sp>
      <p:sp>
        <p:nvSpPr>
          <p:cNvPr id="22221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3234" name="Rectangle 2"/>
          <p:cNvSpPr>
            <a:spLocks noChangeArrowheads="1" noTextEdit="1"/>
          </p:cNvSpPr>
          <p:nvPr>
            <p:ph type="sldImg"/>
          </p:nvPr>
        </p:nvSpPr>
        <p:spPr>
          <a:xfrm>
            <a:off x="917575" y="744538"/>
            <a:ext cx="4962525" cy="3722687"/>
          </a:xfrm>
          <a:ln/>
        </p:spPr>
      </p:sp>
      <p:sp>
        <p:nvSpPr>
          <p:cNvPr id="22323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4258" name="Rectangle 2"/>
          <p:cNvSpPr>
            <a:spLocks noChangeArrowheads="1" noTextEdit="1"/>
          </p:cNvSpPr>
          <p:nvPr>
            <p:ph type="sldImg"/>
          </p:nvPr>
        </p:nvSpPr>
        <p:spPr>
          <a:xfrm>
            <a:off x="917575" y="744538"/>
            <a:ext cx="4962525" cy="3722687"/>
          </a:xfrm>
          <a:ln/>
        </p:spPr>
      </p:sp>
      <p:sp>
        <p:nvSpPr>
          <p:cNvPr id="22425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82" name="Rectangle 2"/>
          <p:cNvSpPr>
            <a:spLocks noChangeArrowheads="1" noTextEdit="1"/>
          </p:cNvSpPr>
          <p:nvPr>
            <p:ph type="sldImg"/>
          </p:nvPr>
        </p:nvSpPr>
        <p:spPr>
          <a:xfrm>
            <a:off x="917575" y="744538"/>
            <a:ext cx="4962525" cy="3722687"/>
          </a:xfrm>
          <a:ln/>
        </p:spPr>
      </p:sp>
      <p:sp>
        <p:nvSpPr>
          <p:cNvPr id="22528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6306" name="Rectangle 2"/>
          <p:cNvSpPr>
            <a:spLocks noChangeArrowheads="1" noTextEdit="1"/>
          </p:cNvSpPr>
          <p:nvPr>
            <p:ph type="sldImg"/>
          </p:nvPr>
        </p:nvSpPr>
        <p:spPr>
          <a:xfrm>
            <a:off x="917575" y="744538"/>
            <a:ext cx="4962525" cy="3722687"/>
          </a:xfrm>
          <a:ln/>
        </p:spPr>
      </p:sp>
      <p:sp>
        <p:nvSpPr>
          <p:cNvPr id="22630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818" name="Rectangle 1"/>
          <p:cNvSpPr>
            <a:spLocks noChangeArrowheads="1" noTextEdit="1"/>
          </p:cNvSpPr>
          <p:nvPr>
            <p:ph type="sldImg"/>
          </p:nvPr>
        </p:nvSpPr>
        <p:spPr>
          <a:xfrm>
            <a:off x="917575" y="744538"/>
            <a:ext cx="4962525" cy="3722687"/>
          </a:xfrm>
          <a:ln/>
        </p:spPr>
      </p:sp>
      <p:sp>
        <p:nvSpPr>
          <p:cNvPr id="162819"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7330" name="Rectangle 2"/>
          <p:cNvSpPr>
            <a:spLocks noChangeArrowheads="1" noTextEdit="1"/>
          </p:cNvSpPr>
          <p:nvPr>
            <p:ph type="sldImg"/>
          </p:nvPr>
        </p:nvSpPr>
        <p:spPr>
          <a:xfrm>
            <a:off x="917575" y="744538"/>
            <a:ext cx="4962525" cy="3722687"/>
          </a:xfrm>
          <a:ln/>
        </p:spPr>
      </p:sp>
      <p:sp>
        <p:nvSpPr>
          <p:cNvPr id="22733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8354" name="Rectangle 2"/>
          <p:cNvSpPr>
            <a:spLocks noChangeArrowheads="1" noTextEdit="1"/>
          </p:cNvSpPr>
          <p:nvPr>
            <p:ph type="sldImg"/>
          </p:nvPr>
        </p:nvSpPr>
        <p:spPr>
          <a:xfrm>
            <a:off x="917575" y="744538"/>
            <a:ext cx="4962525" cy="3722687"/>
          </a:xfrm>
          <a:ln/>
        </p:spPr>
      </p:sp>
      <p:sp>
        <p:nvSpPr>
          <p:cNvPr id="22835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378" name="Rectangle 2"/>
          <p:cNvSpPr>
            <a:spLocks noChangeArrowheads="1" noTextEdit="1"/>
          </p:cNvSpPr>
          <p:nvPr>
            <p:ph type="sldImg"/>
          </p:nvPr>
        </p:nvSpPr>
        <p:spPr>
          <a:xfrm>
            <a:off x="917575" y="744538"/>
            <a:ext cx="4962525" cy="3722687"/>
          </a:xfrm>
          <a:ln/>
        </p:spPr>
      </p:sp>
      <p:sp>
        <p:nvSpPr>
          <p:cNvPr id="22937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0402" name="Rectangle 2"/>
          <p:cNvSpPr>
            <a:spLocks noChangeArrowheads="1" noTextEdit="1"/>
          </p:cNvSpPr>
          <p:nvPr>
            <p:ph type="sldImg"/>
          </p:nvPr>
        </p:nvSpPr>
        <p:spPr>
          <a:xfrm>
            <a:off x="917575" y="744538"/>
            <a:ext cx="4962525" cy="3722687"/>
          </a:xfrm>
          <a:ln/>
        </p:spPr>
      </p:sp>
      <p:sp>
        <p:nvSpPr>
          <p:cNvPr id="23040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1426" name="Rectangle 2"/>
          <p:cNvSpPr>
            <a:spLocks noChangeArrowheads="1" noTextEdit="1"/>
          </p:cNvSpPr>
          <p:nvPr>
            <p:ph type="sldImg"/>
          </p:nvPr>
        </p:nvSpPr>
        <p:spPr>
          <a:xfrm>
            <a:off x="917575" y="744538"/>
            <a:ext cx="4962525" cy="3722687"/>
          </a:xfrm>
          <a:ln/>
        </p:spPr>
      </p:sp>
      <p:sp>
        <p:nvSpPr>
          <p:cNvPr id="23142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2450" name="Rectangle 2"/>
          <p:cNvSpPr>
            <a:spLocks noChangeArrowheads="1" noTextEdit="1"/>
          </p:cNvSpPr>
          <p:nvPr>
            <p:ph type="sldImg"/>
          </p:nvPr>
        </p:nvSpPr>
        <p:spPr>
          <a:xfrm>
            <a:off x="917575" y="744538"/>
            <a:ext cx="4962525" cy="3722687"/>
          </a:xfrm>
          <a:ln/>
        </p:spPr>
      </p:sp>
      <p:sp>
        <p:nvSpPr>
          <p:cNvPr id="23245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3474" name="Rectangle 2"/>
          <p:cNvSpPr>
            <a:spLocks noChangeArrowheads="1" noTextEdit="1"/>
          </p:cNvSpPr>
          <p:nvPr>
            <p:ph type="sldImg"/>
          </p:nvPr>
        </p:nvSpPr>
        <p:spPr>
          <a:xfrm>
            <a:off x="917575" y="744538"/>
            <a:ext cx="4962525" cy="3722687"/>
          </a:xfrm>
          <a:ln/>
        </p:spPr>
      </p:sp>
      <p:sp>
        <p:nvSpPr>
          <p:cNvPr id="23347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4498" name="Rectangle 2"/>
          <p:cNvSpPr>
            <a:spLocks noChangeArrowheads="1" noTextEdit="1"/>
          </p:cNvSpPr>
          <p:nvPr>
            <p:ph type="sldImg"/>
          </p:nvPr>
        </p:nvSpPr>
        <p:spPr>
          <a:xfrm>
            <a:off x="917575" y="744538"/>
            <a:ext cx="4962525" cy="3722687"/>
          </a:xfrm>
          <a:ln/>
        </p:spPr>
      </p:sp>
      <p:sp>
        <p:nvSpPr>
          <p:cNvPr id="23449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22" name="Rectangle 2"/>
          <p:cNvSpPr>
            <a:spLocks noChangeArrowheads="1" noTextEdit="1"/>
          </p:cNvSpPr>
          <p:nvPr>
            <p:ph type="sldImg"/>
          </p:nvPr>
        </p:nvSpPr>
        <p:spPr>
          <a:xfrm>
            <a:off x="917575" y="744538"/>
            <a:ext cx="4962525" cy="3722687"/>
          </a:xfrm>
          <a:ln/>
        </p:spPr>
      </p:sp>
      <p:sp>
        <p:nvSpPr>
          <p:cNvPr id="23552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6546" name="Rectangle 2"/>
          <p:cNvSpPr>
            <a:spLocks noChangeArrowheads="1" noTextEdit="1"/>
          </p:cNvSpPr>
          <p:nvPr>
            <p:ph type="sldImg"/>
          </p:nvPr>
        </p:nvSpPr>
        <p:spPr>
          <a:xfrm>
            <a:off x="917575" y="744538"/>
            <a:ext cx="4962525" cy="3722687"/>
          </a:xfrm>
          <a:ln/>
        </p:spPr>
      </p:sp>
      <p:sp>
        <p:nvSpPr>
          <p:cNvPr id="23654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42" name="Rectangle 1"/>
          <p:cNvSpPr>
            <a:spLocks noChangeArrowheads="1" noTextEdit="1"/>
          </p:cNvSpPr>
          <p:nvPr>
            <p:ph type="sldImg"/>
          </p:nvPr>
        </p:nvSpPr>
        <p:spPr>
          <a:xfrm>
            <a:off x="917575" y="744538"/>
            <a:ext cx="4962525" cy="3722687"/>
          </a:xfrm>
          <a:ln/>
        </p:spPr>
      </p:sp>
      <p:sp>
        <p:nvSpPr>
          <p:cNvPr id="163843"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7570" name="Rectangle 2"/>
          <p:cNvSpPr>
            <a:spLocks noChangeArrowheads="1" noTextEdit="1"/>
          </p:cNvSpPr>
          <p:nvPr>
            <p:ph type="sldImg"/>
          </p:nvPr>
        </p:nvSpPr>
        <p:spPr>
          <a:xfrm>
            <a:off x="917575" y="744538"/>
            <a:ext cx="4962525" cy="3722687"/>
          </a:xfrm>
          <a:ln/>
        </p:spPr>
      </p:sp>
      <p:sp>
        <p:nvSpPr>
          <p:cNvPr id="23757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8594" name="Rectangle 2"/>
          <p:cNvSpPr>
            <a:spLocks noChangeArrowheads="1" noTextEdit="1"/>
          </p:cNvSpPr>
          <p:nvPr>
            <p:ph type="sldImg"/>
          </p:nvPr>
        </p:nvSpPr>
        <p:spPr>
          <a:xfrm>
            <a:off x="917575" y="744538"/>
            <a:ext cx="4962525" cy="3722687"/>
          </a:xfrm>
          <a:ln/>
        </p:spPr>
      </p:sp>
      <p:sp>
        <p:nvSpPr>
          <p:cNvPr id="23859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9618" name="Rectangle 2"/>
          <p:cNvSpPr>
            <a:spLocks noChangeArrowheads="1" noTextEdit="1"/>
          </p:cNvSpPr>
          <p:nvPr>
            <p:ph type="sldImg"/>
          </p:nvPr>
        </p:nvSpPr>
        <p:spPr>
          <a:xfrm>
            <a:off x="917575" y="744538"/>
            <a:ext cx="4962525" cy="3722687"/>
          </a:xfrm>
          <a:ln/>
        </p:spPr>
      </p:sp>
      <p:sp>
        <p:nvSpPr>
          <p:cNvPr id="23961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0642" name="Rectangle 2"/>
          <p:cNvSpPr>
            <a:spLocks noChangeArrowheads="1" noTextEdit="1"/>
          </p:cNvSpPr>
          <p:nvPr>
            <p:ph type="sldImg"/>
          </p:nvPr>
        </p:nvSpPr>
        <p:spPr>
          <a:xfrm>
            <a:off x="917575" y="744538"/>
            <a:ext cx="4962525" cy="3722687"/>
          </a:xfrm>
          <a:ln/>
        </p:spPr>
      </p:sp>
      <p:sp>
        <p:nvSpPr>
          <p:cNvPr id="24064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1666" name="Rectangle 2"/>
          <p:cNvSpPr>
            <a:spLocks noChangeArrowheads="1" noTextEdit="1"/>
          </p:cNvSpPr>
          <p:nvPr>
            <p:ph type="sldImg"/>
          </p:nvPr>
        </p:nvSpPr>
        <p:spPr>
          <a:xfrm>
            <a:off x="917575" y="744538"/>
            <a:ext cx="4962525" cy="3722687"/>
          </a:xfrm>
          <a:ln/>
        </p:spPr>
      </p:sp>
      <p:sp>
        <p:nvSpPr>
          <p:cNvPr id="24166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2690" name="Rectangle 2"/>
          <p:cNvSpPr>
            <a:spLocks noChangeArrowheads="1" noTextEdit="1"/>
          </p:cNvSpPr>
          <p:nvPr>
            <p:ph type="sldImg"/>
          </p:nvPr>
        </p:nvSpPr>
        <p:spPr>
          <a:xfrm>
            <a:off x="917575" y="744538"/>
            <a:ext cx="4962525" cy="3722687"/>
          </a:xfrm>
          <a:ln/>
        </p:spPr>
      </p:sp>
      <p:sp>
        <p:nvSpPr>
          <p:cNvPr id="24269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3714" name="Rectangle 2"/>
          <p:cNvSpPr>
            <a:spLocks noChangeArrowheads="1" noTextEdit="1"/>
          </p:cNvSpPr>
          <p:nvPr>
            <p:ph type="sldImg"/>
          </p:nvPr>
        </p:nvSpPr>
        <p:spPr>
          <a:xfrm>
            <a:off x="917575" y="744538"/>
            <a:ext cx="4962525" cy="3722687"/>
          </a:xfrm>
          <a:ln/>
        </p:spPr>
      </p:sp>
      <p:sp>
        <p:nvSpPr>
          <p:cNvPr id="24371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4738" name="Rectangle 2"/>
          <p:cNvSpPr>
            <a:spLocks noChangeArrowheads="1" noTextEdit="1"/>
          </p:cNvSpPr>
          <p:nvPr>
            <p:ph type="sldImg"/>
          </p:nvPr>
        </p:nvSpPr>
        <p:spPr>
          <a:xfrm>
            <a:off x="917575" y="744538"/>
            <a:ext cx="4962525" cy="3722687"/>
          </a:xfrm>
          <a:ln/>
        </p:spPr>
      </p:sp>
      <p:sp>
        <p:nvSpPr>
          <p:cNvPr id="24473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62" name="Rectangle 2"/>
          <p:cNvSpPr>
            <a:spLocks noChangeArrowheads="1" noTextEdit="1"/>
          </p:cNvSpPr>
          <p:nvPr>
            <p:ph type="sldImg"/>
          </p:nvPr>
        </p:nvSpPr>
        <p:spPr>
          <a:xfrm>
            <a:off x="917575" y="744538"/>
            <a:ext cx="4962525" cy="3722687"/>
          </a:xfrm>
          <a:ln/>
        </p:spPr>
      </p:sp>
      <p:sp>
        <p:nvSpPr>
          <p:cNvPr id="24576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6786" name="Rectangle 2"/>
          <p:cNvSpPr>
            <a:spLocks noChangeArrowheads="1" noTextEdit="1"/>
          </p:cNvSpPr>
          <p:nvPr>
            <p:ph type="sldImg"/>
          </p:nvPr>
        </p:nvSpPr>
        <p:spPr>
          <a:xfrm>
            <a:off x="917575" y="744538"/>
            <a:ext cx="4962525" cy="3722687"/>
          </a:xfrm>
          <a:ln/>
        </p:spPr>
      </p:sp>
      <p:sp>
        <p:nvSpPr>
          <p:cNvPr id="24678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866" name="Rectangle 1"/>
          <p:cNvSpPr>
            <a:spLocks noChangeArrowheads="1" noTextEdit="1"/>
          </p:cNvSpPr>
          <p:nvPr>
            <p:ph type="sldImg"/>
          </p:nvPr>
        </p:nvSpPr>
        <p:spPr>
          <a:xfrm>
            <a:off x="917575" y="744538"/>
            <a:ext cx="4962525" cy="3722687"/>
          </a:xfrm>
          <a:ln/>
        </p:spPr>
      </p:sp>
      <p:sp>
        <p:nvSpPr>
          <p:cNvPr id="164867" name="Rectangle 2"/>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7810" name="Rectangle 2"/>
          <p:cNvSpPr>
            <a:spLocks noChangeArrowheads="1" noTextEdit="1"/>
          </p:cNvSpPr>
          <p:nvPr>
            <p:ph type="sldImg"/>
          </p:nvPr>
        </p:nvSpPr>
        <p:spPr>
          <a:xfrm>
            <a:off x="917575" y="744538"/>
            <a:ext cx="4962525" cy="3722687"/>
          </a:xfrm>
          <a:ln/>
        </p:spPr>
      </p:sp>
      <p:sp>
        <p:nvSpPr>
          <p:cNvPr id="24781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8834" name="Rectangle 2"/>
          <p:cNvSpPr>
            <a:spLocks noChangeArrowheads="1" noTextEdit="1"/>
          </p:cNvSpPr>
          <p:nvPr>
            <p:ph type="sldImg"/>
          </p:nvPr>
        </p:nvSpPr>
        <p:spPr>
          <a:xfrm>
            <a:off x="917575" y="744538"/>
            <a:ext cx="4962525" cy="3722687"/>
          </a:xfrm>
          <a:ln/>
        </p:spPr>
      </p:sp>
      <p:sp>
        <p:nvSpPr>
          <p:cNvPr id="24883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9858" name="Rectangle 2"/>
          <p:cNvSpPr>
            <a:spLocks noChangeArrowheads="1" noTextEdit="1"/>
          </p:cNvSpPr>
          <p:nvPr>
            <p:ph type="sldImg"/>
          </p:nvPr>
        </p:nvSpPr>
        <p:spPr>
          <a:xfrm>
            <a:off x="917575" y="744538"/>
            <a:ext cx="4962525" cy="3722687"/>
          </a:xfrm>
          <a:ln/>
        </p:spPr>
      </p:sp>
      <p:sp>
        <p:nvSpPr>
          <p:cNvPr id="24985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0882" name="Rectangle 2"/>
          <p:cNvSpPr>
            <a:spLocks noChangeArrowheads="1" noTextEdit="1"/>
          </p:cNvSpPr>
          <p:nvPr>
            <p:ph type="sldImg"/>
          </p:nvPr>
        </p:nvSpPr>
        <p:spPr>
          <a:xfrm>
            <a:off x="917575" y="744538"/>
            <a:ext cx="4962525" cy="3722687"/>
          </a:xfrm>
          <a:ln/>
        </p:spPr>
      </p:sp>
      <p:sp>
        <p:nvSpPr>
          <p:cNvPr id="25088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1906" name="Rectangle 2"/>
          <p:cNvSpPr>
            <a:spLocks noChangeArrowheads="1" noTextEdit="1"/>
          </p:cNvSpPr>
          <p:nvPr>
            <p:ph type="sldImg"/>
          </p:nvPr>
        </p:nvSpPr>
        <p:spPr>
          <a:xfrm>
            <a:off x="917575" y="744538"/>
            <a:ext cx="4962525" cy="3722687"/>
          </a:xfrm>
          <a:ln/>
        </p:spPr>
      </p:sp>
      <p:sp>
        <p:nvSpPr>
          <p:cNvPr id="25190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2930" name="Rectangle 2"/>
          <p:cNvSpPr>
            <a:spLocks noChangeArrowheads="1" noTextEdit="1"/>
          </p:cNvSpPr>
          <p:nvPr>
            <p:ph type="sldImg"/>
          </p:nvPr>
        </p:nvSpPr>
        <p:spPr>
          <a:xfrm>
            <a:off x="917575" y="744538"/>
            <a:ext cx="4962525" cy="3722687"/>
          </a:xfrm>
          <a:ln/>
        </p:spPr>
      </p:sp>
      <p:sp>
        <p:nvSpPr>
          <p:cNvPr id="252931"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3954" name="Rectangle 2"/>
          <p:cNvSpPr>
            <a:spLocks noChangeArrowheads="1" noTextEdit="1"/>
          </p:cNvSpPr>
          <p:nvPr>
            <p:ph type="sldImg"/>
          </p:nvPr>
        </p:nvSpPr>
        <p:spPr>
          <a:xfrm>
            <a:off x="917575" y="744538"/>
            <a:ext cx="4962525" cy="3722687"/>
          </a:xfrm>
          <a:ln/>
        </p:spPr>
      </p:sp>
      <p:sp>
        <p:nvSpPr>
          <p:cNvPr id="253955"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4978" name="Rectangle 2"/>
          <p:cNvSpPr>
            <a:spLocks noChangeArrowheads="1" noTextEdit="1"/>
          </p:cNvSpPr>
          <p:nvPr>
            <p:ph type="sldImg"/>
          </p:nvPr>
        </p:nvSpPr>
        <p:spPr>
          <a:xfrm>
            <a:off x="917575" y="744538"/>
            <a:ext cx="4962525" cy="3722687"/>
          </a:xfrm>
          <a:ln/>
        </p:spPr>
      </p:sp>
      <p:sp>
        <p:nvSpPr>
          <p:cNvPr id="254979"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02" name="Rectangle 2"/>
          <p:cNvSpPr>
            <a:spLocks noChangeArrowheads="1" noTextEdit="1"/>
          </p:cNvSpPr>
          <p:nvPr>
            <p:ph type="sldImg"/>
          </p:nvPr>
        </p:nvSpPr>
        <p:spPr>
          <a:xfrm>
            <a:off x="917575" y="744538"/>
            <a:ext cx="4962525" cy="3722687"/>
          </a:xfrm>
          <a:ln/>
        </p:spPr>
      </p:sp>
      <p:sp>
        <p:nvSpPr>
          <p:cNvPr id="256003"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7026" name="Rectangle 2"/>
          <p:cNvSpPr>
            <a:spLocks noChangeArrowheads="1" noTextEdit="1"/>
          </p:cNvSpPr>
          <p:nvPr>
            <p:ph type="sldImg"/>
          </p:nvPr>
        </p:nvSpPr>
        <p:spPr>
          <a:xfrm>
            <a:off x="917575" y="744538"/>
            <a:ext cx="4962525" cy="3722687"/>
          </a:xfrm>
          <a:ln/>
        </p:spPr>
      </p:sp>
      <p:sp>
        <p:nvSpPr>
          <p:cNvPr id="257027" name="Rectangle 3"/>
          <p:cNvSpPr txBox="1">
            <a:spLocks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1"/>
          <p:cNvGrpSpPr>
            <a:grpSpLocks/>
          </p:cNvGrpSpPr>
          <p:nvPr/>
        </p:nvGrpSpPr>
        <p:grpSpPr bwMode="auto">
          <a:xfrm>
            <a:off x="0" y="0"/>
            <a:ext cx="9144000" cy="6858000"/>
            <a:chOff x="0" y="0"/>
            <a:chExt cx="5760" cy="4320"/>
          </a:xfrm>
        </p:grpSpPr>
        <p:sp>
          <p:nvSpPr>
            <p:cNvPr id="5" name="Rectangle 13"/>
            <p:cNvSpPr>
              <a:spLocks noChangeArrowheads="1"/>
            </p:cNvSpPr>
            <p:nvPr userDrawn="1"/>
          </p:nvSpPr>
          <p:spPr bwMode="auto">
            <a:xfrm>
              <a:off x="0" y="0"/>
              <a:ext cx="5760" cy="1776"/>
            </a:xfrm>
            <a:prstGeom prst="rect">
              <a:avLst/>
            </a:prstGeom>
            <a:solidFill>
              <a:schemeClr val="bg1"/>
            </a:solidFill>
            <a:ln w="9525">
              <a:noFill/>
              <a:miter lim="800000"/>
              <a:headEnd/>
              <a:tailEnd/>
            </a:ln>
            <a:effectLst/>
          </p:spPr>
          <p:txBody>
            <a:bodyPr wrap="none" anchor="ctr"/>
            <a:lstStyle/>
            <a:p>
              <a:pPr>
                <a:defRPr/>
              </a:pPr>
              <a:endParaRPr lang="tr-TR"/>
            </a:p>
          </p:txBody>
        </p:sp>
        <p:sp>
          <p:nvSpPr>
            <p:cNvPr id="6" name="Rectangle 14"/>
            <p:cNvSpPr>
              <a:spLocks noChangeArrowheads="1"/>
            </p:cNvSpPr>
            <p:nvPr userDrawn="1"/>
          </p:nvSpPr>
          <p:spPr bwMode="auto">
            <a:xfrm>
              <a:off x="0" y="1200"/>
              <a:ext cx="5760" cy="3120"/>
            </a:xfrm>
            <a:prstGeom prst="rect">
              <a:avLst/>
            </a:prstGeom>
            <a:gradFill rotWithShape="0">
              <a:gsLst>
                <a:gs pos="0">
                  <a:schemeClr val="bg1"/>
                </a:gs>
                <a:gs pos="100000">
                  <a:schemeClr val="bg1">
                    <a:gamma/>
                    <a:shade val="59608"/>
                    <a:invGamma/>
                  </a:schemeClr>
                </a:gs>
              </a:gsLst>
              <a:lin ang="5400000" scaled="1"/>
            </a:gradFill>
            <a:ln w="9525">
              <a:noFill/>
              <a:miter lim="800000"/>
              <a:headEnd/>
              <a:tailEnd/>
            </a:ln>
            <a:effectLst/>
          </p:spPr>
          <p:txBody>
            <a:bodyPr wrap="none" anchor="ctr"/>
            <a:lstStyle/>
            <a:p>
              <a:pPr>
                <a:defRPr/>
              </a:pPr>
              <a:endParaRPr lang="tr-TR"/>
            </a:p>
          </p:txBody>
        </p:sp>
        <p:pic>
          <p:nvPicPr>
            <p:cNvPr id="7" name="Picture 15"/>
            <p:cNvPicPr>
              <a:picLocks noChangeAspect="1" noChangeArrowheads="1"/>
            </p:cNvPicPr>
            <p:nvPr userDrawn="1"/>
          </p:nvPicPr>
          <p:blipFill>
            <a:blip r:embed="rId2" cstate="print"/>
            <a:srcRect/>
            <a:stretch>
              <a:fillRect/>
            </a:stretch>
          </p:blipFill>
          <p:spPr bwMode="auto">
            <a:xfrm>
              <a:off x="2456" y="144"/>
              <a:ext cx="857" cy="1056"/>
            </a:xfrm>
            <a:prstGeom prst="rect">
              <a:avLst/>
            </a:prstGeom>
            <a:noFill/>
            <a:ln w="9525">
              <a:noFill/>
              <a:miter lim="800000"/>
              <a:headEnd/>
              <a:tailEnd/>
            </a:ln>
          </p:spPr>
        </p:pic>
      </p:grpSp>
      <p:sp>
        <p:nvSpPr>
          <p:cNvPr id="24582" name="Rectangle 6"/>
          <p:cNvSpPr>
            <a:spLocks noGrp="1" noChangeArrowheads="1"/>
          </p:cNvSpPr>
          <p:nvPr>
            <p:ph type="ctrTitle"/>
          </p:nvPr>
        </p:nvSpPr>
        <p:spPr>
          <a:xfrm>
            <a:off x="698500" y="2582863"/>
            <a:ext cx="7737475" cy="1439862"/>
          </a:xfrm>
          <a:ln algn="ctr"/>
        </p:spPr>
        <p:txBody>
          <a:bodyPr/>
          <a:lstStyle>
            <a:lvl1pPr algn="ctr">
              <a:defRPr sz="4400" b="1">
                <a:solidFill>
                  <a:schemeClr val="tx1"/>
                </a:solidFill>
                <a:effectLst>
                  <a:outerShdw blurRad="38100" dist="38100" dir="2700000" algn="tl">
                    <a:srgbClr val="C0C0C0"/>
                  </a:outerShdw>
                </a:effectLst>
              </a:defRPr>
            </a:lvl1pPr>
          </a:lstStyle>
          <a:p>
            <a:r>
              <a:rPr lang="tr-TR" smtClean="0"/>
              <a:t>Asıl başlık stili için tıklatın</a:t>
            </a:r>
            <a:endParaRPr lang="tr-TR"/>
          </a:p>
        </p:txBody>
      </p:sp>
      <p:sp>
        <p:nvSpPr>
          <p:cNvPr id="24583" name="Rectangle 7"/>
          <p:cNvSpPr>
            <a:spLocks noGrp="1" noChangeArrowheads="1"/>
          </p:cNvSpPr>
          <p:nvPr>
            <p:ph type="subTitle" idx="1"/>
          </p:nvPr>
        </p:nvSpPr>
        <p:spPr>
          <a:xfrm>
            <a:off x="1331913" y="4749800"/>
            <a:ext cx="6478587" cy="1258888"/>
          </a:xfrm>
        </p:spPr>
        <p:txBody>
          <a:bodyPr/>
          <a:lstStyle>
            <a:lvl1pPr marL="0" indent="0" algn="ctr">
              <a:buFontTx/>
              <a:buNone/>
              <a:defRPr/>
            </a:lvl1pPr>
          </a:lstStyle>
          <a:p>
            <a:r>
              <a:rPr lang="tr-TR" smtClean="0"/>
              <a:t>Asıl alt başlık stilini düzenlemek için tıklatın</a:t>
            </a:r>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2"/>
          <p:cNvSpPr>
            <a:spLocks noGrp="1" noChangeArrowheads="1"/>
          </p:cNvSpPr>
          <p:nvPr>
            <p:ph type="sldNum" sz="quarter" idx="10"/>
          </p:nvPr>
        </p:nvSpPr>
        <p:spPr>
          <a:ln/>
        </p:spPr>
        <p:txBody>
          <a:bodyPr/>
          <a:lstStyle>
            <a:lvl1pPr>
              <a:defRPr/>
            </a:lvl1pPr>
          </a:lstStyle>
          <a:p>
            <a:pPr>
              <a:defRPr/>
            </a:pPr>
            <a:fld id="{A2FD40DF-5B8C-489F-BE3D-BB4E1DFD9292}"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927850" y="0"/>
            <a:ext cx="2057400" cy="6237288"/>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755650" y="0"/>
            <a:ext cx="6019800" cy="623728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2"/>
          <p:cNvSpPr>
            <a:spLocks noGrp="1" noChangeArrowheads="1"/>
          </p:cNvSpPr>
          <p:nvPr>
            <p:ph type="sldNum" sz="quarter" idx="10"/>
          </p:nvPr>
        </p:nvSpPr>
        <p:spPr>
          <a:ln/>
        </p:spPr>
        <p:txBody>
          <a:bodyPr/>
          <a:lstStyle>
            <a:lvl1pPr>
              <a:defRPr/>
            </a:lvl1pPr>
          </a:lstStyle>
          <a:p>
            <a:pPr>
              <a:defRPr/>
            </a:pPr>
            <a:fld id="{E4B782A4-A25F-4F9D-9AB6-DCD2A9B09BE5}"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fld id="{C18BD7BA-BE46-4D82-BA2C-A2C5DECC306A}" type="datetime1">
              <a:rPr lang="tr-TR"/>
              <a:pPr>
                <a:defRPr/>
              </a:pPr>
              <a:t>06.10.2011</a:t>
            </a:fld>
            <a:endParaRPr lang="tr-TR"/>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tr-TR"/>
          </a:p>
        </p:txBody>
      </p:sp>
      <p:sp>
        <p:nvSpPr>
          <p:cNvPr id="5" name="Rectangle 6"/>
          <p:cNvSpPr>
            <a:spLocks noGrp="1" noChangeArrowheads="1"/>
          </p:cNvSpPr>
          <p:nvPr>
            <p:ph type="sldNum" sz="quarter" idx="12"/>
          </p:nvPr>
        </p:nvSpPr>
        <p:spPr/>
        <p:txBody>
          <a:bodyPr/>
          <a:lstStyle>
            <a:lvl1pPr>
              <a:defRPr/>
            </a:lvl1pPr>
          </a:lstStyle>
          <a:p>
            <a:pPr>
              <a:defRPr/>
            </a:pPr>
            <a:fld id="{2712BFEF-FCC0-4374-B0AF-14D2DABA1171}"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2"/>
          <p:cNvSpPr>
            <a:spLocks noGrp="1" noChangeArrowheads="1"/>
          </p:cNvSpPr>
          <p:nvPr>
            <p:ph type="sldNum" sz="quarter" idx="10"/>
          </p:nvPr>
        </p:nvSpPr>
        <p:spPr>
          <a:ln/>
        </p:spPr>
        <p:txBody>
          <a:bodyPr/>
          <a:lstStyle>
            <a:lvl1pPr>
              <a:defRPr/>
            </a:lvl1pPr>
          </a:lstStyle>
          <a:p>
            <a:pPr>
              <a:defRPr/>
            </a:pPr>
            <a:fld id="{18C53D81-8BA0-4526-9791-923C02C1C5EB}"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2"/>
          <p:cNvSpPr>
            <a:spLocks noGrp="1" noChangeArrowheads="1"/>
          </p:cNvSpPr>
          <p:nvPr>
            <p:ph type="sldNum" sz="quarter" idx="10"/>
          </p:nvPr>
        </p:nvSpPr>
        <p:spPr>
          <a:ln/>
        </p:spPr>
        <p:txBody>
          <a:bodyPr/>
          <a:lstStyle>
            <a:lvl1pPr>
              <a:defRPr/>
            </a:lvl1pPr>
          </a:lstStyle>
          <a:p>
            <a:pPr>
              <a:defRPr/>
            </a:pPr>
            <a:fld id="{8602DAE4-C601-4846-BB9F-714D1AB38B07}"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755650" y="906463"/>
            <a:ext cx="4038600" cy="5330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946650" y="906463"/>
            <a:ext cx="4038600" cy="5330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2"/>
          <p:cNvSpPr>
            <a:spLocks noGrp="1" noChangeArrowheads="1"/>
          </p:cNvSpPr>
          <p:nvPr>
            <p:ph type="sldNum" sz="quarter" idx="10"/>
          </p:nvPr>
        </p:nvSpPr>
        <p:spPr>
          <a:ln/>
        </p:spPr>
        <p:txBody>
          <a:bodyPr/>
          <a:lstStyle>
            <a:lvl1pPr>
              <a:defRPr/>
            </a:lvl1pPr>
          </a:lstStyle>
          <a:p>
            <a:pPr>
              <a:defRPr/>
            </a:pPr>
            <a:fld id="{E2BB851D-A958-48CD-9661-69A1FF8FF5FF}"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2"/>
          <p:cNvSpPr>
            <a:spLocks noGrp="1" noChangeArrowheads="1"/>
          </p:cNvSpPr>
          <p:nvPr>
            <p:ph type="sldNum" sz="quarter" idx="10"/>
          </p:nvPr>
        </p:nvSpPr>
        <p:spPr>
          <a:ln/>
        </p:spPr>
        <p:txBody>
          <a:bodyPr/>
          <a:lstStyle>
            <a:lvl1pPr>
              <a:defRPr/>
            </a:lvl1pPr>
          </a:lstStyle>
          <a:p>
            <a:pPr>
              <a:defRPr/>
            </a:pPr>
            <a:fld id="{9C35EBC3-FF91-4D44-AE3E-3D1EB1839DF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2"/>
          <p:cNvSpPr>
            <a:spLocks noGrp="1" noChangeArrowheads="1"/>
          </p:cNvSpPr>
          <p:nvPr>
            <p:ph type="sldNum" sz="quarter" idx="10"/>
          </p:nvPr>
        </p:nvSpPr>
        <p:spPr>
          <a:ln/>
        </p:spPr>
        <p:txBody>
          <a:bodyPr/>
          <a:lstStyle>
            <a:lvl1pPr>
              <a:defRPr/>
            </a:lvl1pPr>
          </a:lstStyle>
          <a:p>
            <a:pPr>
              <a:defRPr/>
            </a:pPr>
            <a:fld id="{437809B6-D86F-4F09-A2AA-5A5981AA9438}"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2"/>
          <p:cNvSpPr>
            <a:spLocks noGrp="1" noChangeArrowheads="1"/>
          </p:cNvSpPr>
          <p:nvPr>
            <p:ph type="sldNum" sz="quarter" idx="10"/>
          </p:nvPr>
        </p:nvSpPr>
        <p:spPr>
          <a:ln/>
        </p:spPr>
        <p:txBody>
          <a:bodyPr/>
          <a:lstStyle>
            <a:lvl1pPr>
              <a:defRPr/>
            </a:lvl1pPr>
          </a:lstStyle>
          <a:p>
            <a:pPr>
              <a:defRPr/>
            </a:pPr>
            <a:fld id="{942C4719-ED94-435F-BC0F-133196505F63}"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2"/>
          <p:cNvSpPr>
            <a:spLocks noGrp="1" noChangeArrowheads="1"/>
          </p:cNvSpPr>
          <p:nvPr>
            <p:ph type="sldNum" sz="quarter" idx="10"/>
          </p:nvPr>
        </p:nvSpPr>
        <p:spPr>
          <a:ln/>
        </p:spPr>
        <p:txBody>
          <a:bodyPr/>
          <a:lstStyle>
            <a:lvl1pPr>
              <a:defRPr/>
            </a:lvl1pPr>
          </a:lstStyle>
          <a:p>
            <a:pPr>
              <a:defRPr/>
            </a:pPr>
            <a:fld id="{9A0FF002-C9AC-47FB-B066-CE2572F93D6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2"/>
          <p:cNvSpPr>
            <a:spLocks noGrp="1" noChangeArrowheads="1"/>
          </p:cNvSpPr>
          <p:nvPr>
            <p:ph type="sldNum" sz="quarter" idx="10"/>
          </p:nvPr>
        </p:nvSpPr>
        <p:spPr>
          <a:ln/>
        </p:spPr>
        <p:txBody>
          <a:bodyPr/>
          <a:lstStyle>
            <a:lvl1pPr>
              <a:defRPr/>
            </a:lvl1pPr>
          </a:lstStyle>
          <a:p>
            <a:pPr>
              <a:defRPr/>
            </a:pPr>
            <a:fld id="{E2F61182-4012-42B5-8092-C38F02217776}"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59608"/>
                <a:invGamma/>
              </a:schemeClr>
            </a:gs>
          </a:gsLst>
          <a:lin ang="5400000" scaled="1"/>
        </a:gradFill>
        <a:effectLst/>
      </p:bgPr>
    </p:bg>
    <p:spTree>
      <p:nvGrpSpPr>
        <p:cNvPr id="1" name=""/>
        <p:cNvGrpSpPr/>
        <p:nvPr/>
      </p:nvGrpSpPr>
      <p:grpSpPr>
        <a:xfrm>
          <a:off x="0" y="0"/>
          <a:ext cx="0" cy="0"/>
          <a:chOff x="0" y="0"/>
          <a:chExt cx="0" cy="0"/>
        </a:xfrm>
      </p:grpSpPr>
      <p:grpSp>
        <p:nvGrpSpPr>
          <p:cNvPr id="1026" name="Group 24"/>
          <p:cNvGrpSpPr>
            <a:grpSpLocks/>
          </p:cNvGrpSpPr>
          <p:nvPr/>
        </p:nvGrpSpPr>
        <p:grpSpPr bwMode="auto">
          <a:xfrm>
            <a:off x="0" y="0"/>
            <a:ext cx="9144000" cy="6858000"/>
            <a:chOff x="0" y="0"/>
            <a:chExt cx="5760" cy="4320"/>
          </a:xfrm>
        </p:grpSpPr>
        <p:sp>
          <p:nvSpPr>
            <p:cNvPr id="1043" name="Rectangle 19"/>
            <p:cNvSpPr>
              <a:spLocks noChangeArrowheads="1"/>
            </p:cNvSpPr>
            <p:nvPr userDrawn="1"/>
          </p:nvSpPr>
          <p:spPr bwMode="auto">
            <a:xfrm>
              <a:off x="0" y="3744"/>
              <a:ext cx="476" cy="576"/>
            </a:xfrm>
            <a:prstGeom prst="rect">
              <a:avLst/>
            </a:prstGeom>
            <a:solidFill>
              <a:schemeClr val="bg1"/>
            </a:solidFill>
            <a:ln w="9525">
              <a:noFill/>
              <a:miter lim="800000"/>
              <a:headEnd/>
              <a:tailEnd/>
            </a:ln>
            <a:effectLst/>
          </p:spPr>
          <p:txBody>
            <a:bodyPr wrap="none" anchor="ctr"/>
            <a:lstStyle/>
            <a:p>
              <a:pPr>
                <a:defRPr/>
              </a:pPr>
              <a:endParaRPr lang="tr-TR"/>
            </a:p>
          </p:txBody>
        </p:sp>
        <p:grpSp>
          <p:nvGrpSpPr>
            <p:cNvPr id="1031" name="Group 23"/>
            <p:cNvGrpSpPr>
              <a:grpSpLocks/>
            </p:cNvGrpSpPr>
            <p:nvPr userDrawn="1"/>
          </p:nvGrpSpPr>
          <p:grpSpPr bwMode="auto">
            <a:xfrm>
              <a:off x="0" y="0"/>
              <a:ext cx="5760" cy="4239"/>
              <a:chOff x="0" y="0"/>
              <a:chExt cx="5760" cy="4239"/>
            </a:xfrm>
          </p:grpSpPr>
          <p:sp>
            <p:nvSpPr>
              <p:cNvPr id="1038" name="Rectangle 14"/>
              <p:cNvSpPr>
                <a:spLocks noChangeArrowheads="1"/>
              </p:cNvSpPr>
              <p:nvPr userDrawn="1"/>
            </p:nvSpPr>
            <p:spPr bwMode="auto">
              <a:xfrm>
                <a:off x="0" y="0"/>
                <a:ext cx="5760" cy="453"/>
              </a:xfrm>
              <a:prstGeom prst="rect">
                <a:avLst/>
              </a:prstGeom>
              <a:solidFill>
                <a:srgbClr val="F00000"/>
              </a:solidFill>
              <a:ln w="9525">
                <a:noFill/>
                <a:miter lim="800000"/>
                <a:headEnd/>
                <a:tailEnd/>
              </a:ln>
              <a:effectLst/>
            </p:spPr>
            <p:txBody>
              <a:bodyPr wrap="none" anchor="ctr"/>
              <a:lstStyle/>
              <a:p>
                <a:pPr>
                  <a:defRPr/>
                </a:pPr>
                <a:endParaRPr lang="tr-TR"/>
              </a:p>
            </p:txBody>
          </p:sp>
          <p:sp>
            <p:nvSpPr>
              <p:cNvPr id="1040" name="Rectangle 16"/>
              <p:cNvSpPr>
                <a:spLocks noChangeArrowheads="1"/>
              </p:cNvSpPr>
              <p:nvPr userDrawn="1"/>
            </p:nvSpPr>
            <p:spPr bwMode="auto">
              <a:xfrm>
                <a:off x="0" y="0"/>
                <a:ext cx="476" cy="3792"/>
              </a:xfrm>
              <a:prstGeom prst="rect">
                <a:avLst/>
              </a:prstGeom>
              <a:gradFill rotWithShape="0">
                <a:gsLst>
                  <a:gs pos="0">
                    <a:schemeClr val="bg1">
                      <a:gamma/>
                      <a:shade val="46275"/>
                      <a:invGamma/>
                    </a:schemeClr>
                  </a:gs>
                  <a:gs pos="100000">
                    <a:schemeClr val="bg1"/>
                  </a:gs>
                </a:gsLst>
                <a:lin ang="5400000" scaled="1"/>
              </a:gradFill>
              <a:ln w="9525">
                <a:noFill/>
                <a:miter lim="800000"/>
                <a:headEnd/>
                <a:tailEnd/>
              </a:ln>
              <a:effectLst/>
            </p:spPr>
            <p:txBody>
              <a:bodyPr wrap="none" anchor="ctr"/>
              <a:lstStyle/>
              <a:p>
                <a:pPr>
                  <a:defRPr/>
                </a:pPr>
                <a:endParaRPr lang="tr-TR"/>
              </a:p>
            </p:txBody>
          </p:sp>
          <p:pic>
            <p:nvPicPr>
              <p:cNvPr id="1034" name="Picture 8"/>
              <p:cNvPicPr>
                <a:picLocks noChangeAspect="1" noChangeArrowheads="1"/>
              </p:cNvPicPr>
              <p:nvPr userDrawn="1"/>
            </p:nvPicPr>
            <p:blipFill>
              <a:blip r:embed="rId14" cstate="print"/>
              <a:srcRect/>
              <a:stretch>
                <a:fillRect/>
              </a:stretch>
            </p:blipFill>
            <p:spPr bwMode="auto">
              <a:xfrm>
                <a:off x="63" y="3795"/>
                <a:ext cx="360" cy="444"/>
              </a:xfrm>
              <a:prstGeom prst="rect">
                <a:avLst/>
              </a:prstGeom>
              <a:noFill/>
              <a:ln w="9525">
                <a:noFill/>
                <a:miter lim="800000"/>
                <a:headEnd/>
                <a:tailEnd/>
              </a:ln>
            </p:spPr>
          </p:pic>
        </p:grpSp>
      </p:grpSp>
      <p:sp>
        <p:nvSpPr>
          <p:cNvPr id="1027" name="Rectangle 20"/>
          <p:cNvSpPr>
            <a:spLocks noGrp="1" noChangeArrowheads="1"/>
          </p:cNvSpPr>
          <p:nvPr>
            <p:ph type="title"/>
          </p:nvPr>
        </p:nvSpPr>
        <p:spPr bwMode="auto">
          <a:xfrm>
            <a:off x="755650" y="0"/>
            <a:ext cx="8229600" cy="7191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8" name="Rectangle 21"/>
          <p:cNvSpPr>
            <a:spLocks noGrp="1" noChangeArrowheads="1"/>
          </p:cNvSpPr>
          <p:nvPr>
            <p:ph type="body" idx="1"/>
          </p:nvPr>
        </p:nvSpPr>
        <p:spPr bwMode="auto">
          <a:xfrm>
            <a:off x="755650" y="906463"/>
            <a:ext cx="8229600" cy="5330825"/>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46" name="Rectangle 22"/>
          <p:cNvSpPr>
            <a:spLocks noGrp="1" noChangeArrowheads="1"/>
          </p:cNvSpPr>
          <p:nvPr>
            <p:ph type="sldNum" sz="quarter" idx="4"/>
          </p:nvPr>
        </p:nvSpPr>
        <p:spPr bwMode="auto">
          <a:xfrm>
            <a:off x="70104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6534C89B-AE28-4E98-908A-B5B6C29EA6BC}"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5" r:id="rId12"/>
  </p:sldLayoutIdLst>
  <p:hf hdr="0" ftr="0" dt="0"/>
  <p:txStyles>
    <p:titleStyle>
      <a:lvl1pPr algn="l" rtl="0" eaLnBrk="0" fontAlgn="base" hangingPunct="0">
        <a:spcBef>
          <a:spcPct val="0"/>
        </a:spcBef>
        <a:spcAft>
          <a:spcPct val="0"/>
        </a:spcAft>
        <a:defRPr sz="3600">
          <a:solidFill>
            <a:schemeClr val="bg1"/>
          </a:solidFill>
          <a:latin typeface="+mj-lt"/>
          <a:ea typeface="+mj-ea"/>
          <a:cs typeface="+mj-cs"/>
        </a:defRPr>
      </a:lvl1pPr>
      <a:lvl2pPr algn="l" rtl="0" eaLnBrk="0" fontAlgn="base" hangingPunct="0">
        <a:spcBef>
          <a:spcPct val="0"/>
        </a:spcBef>
        <a:spcAft>
          <a:spcPct val="0"/>
        </a:spcAft>
        <a:defRPr sz="3600">
          <a:solidFill>
            <a:schemeClr val="bg1"/>
          </a:solidFill>
          <a:latin typeface="Arial" charset="0"/>
        </a:defRPr>
      </a:lvl2pPr>
      <a:lvl3pPr algn="l" rtl="0" eaLnBrk="0" fontAlgn="base" hangingPunct="0">
        <a:spcBef>
          <a:spcPct val="0"/>
        </a:spcBef>
        <a:spcAft>
          <a:spcPct val="0"/>
        </a:spcAft>
        <a:defRPr sz="3600">
          <a:solidFill>
            <a:schemeClr val="bg1"/>
          </a:solidFill>
          <a:latin typeface="Arial" charset="0"/>
        </a:defRPr>
      </a:lvl3pPr>
      <a:lvl4pPr algn="l" rtl="0" eaLnBrk="0" fontAlgn="base" hangingPunct="0">
        <a:spcBef>
          <a:spcPct val="0"/>
        </a:spcBef>
        <a:spcAft>
          <a:spcPct val="0"/>
        </a:spcAft>
        <a:defRPr sz="3600">
          <a:solidFill>
            <a:schemeClr val="bg1"/>
          </a:solidFill>
          <a:latin typeface="Arial" charset="0"/>
        </a:defRPr>
      </a:lvl4pPr>
      <a:lvl5pPr algn="l" rtl="0" eaLnBrk="0" fontAlgn="base" hangingPunct="0">
        <a:spcBef>
          <a:spcPct val="0"/>
        </a:spcBef>
        <a:spcAft>
          <a:spcPct val="0"/>
        </a:spcAft>
        <a:defRPr sz="3600">
          <a:solidFill>
            <a:schemeClr val="bg1"/>
          </a:solidFill>
          <a:latin typeface="Arial" charset="0"/>
        </a:defRPr>
      </a:lvl5pPr>
      <a:lvl6pPr marL="457200" algn="l" rtl="0" eaLnBrk="1" fontAlgn="base" hangingPunct="1">
        <a:spcBef>
          <a:spcPct val="0"/>
        </a:spcBef>
        <a:spcAft>
          <a:spcPct val="0"/>
        </a:spcAft>
        <a:defRPr sz="3600">
          <a:solidFill>
            <a:schemeClr val="bg1"/>
          </a:solidFill>
          <a:latin typeface="Arial" charset="0"/>
        </a:defRPr>
      </a:lvl6pPr>
      <a:lvl7pPr marL="914400" algn="l" rtl="0" eaLnBrk="1" fontAlgn="base" hangingPunct="1">
        <a:spcBef>
          <a:spcPct val="0"/>
        </a:spcBef>
        <a:spcAft>
          <a:spcPct val="0"/>
        </a:spcAft>
        <a:defRPr sz="3600">
          <a:solidFill>
            <a:schemeClr val="bg1"/>
          </a:solidFill>
          <a:latin typeface="Arial" charset="0"/>
        </a:defRPr>
      </a:lvl7pPr>
      <a:lvl8pPr marL="1371600" algn="l" rtl="0" eaLnBrk="1" fontAlgn="base" hangingPunct="1">
        <a:spcBef>
          <a:spcPct val="0"/>
        </a:spcBef>
        <a:spcAft>
          <a:spcPct val="0"/>
        </a:spcAft>
        <a:defRPr sz="3600">
          <a:solidFill>
            <a:schemeClr val="bg1"/>
          </a:solidFill>
          <a:latin typeface="Arial" charset="0"/>
        </a:defRPr>
      </a:lvl8pPr>
      <a:lvl9pPr marL="1828800" algn="l" rtl="0" eaLnBrk="1" fontAlgn="base" hangingPunct="1">
        <a:spcBef>
          <a:spcPct val="0"/>
        </a:spcBef>
        <a:spcAft>
          <a:spcPct val="0"/>
        </a:spcAft>
        <a:defRPr sz="36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Slayt Numarası Yer Tutucusu"/>
          <p:cNvSpPr>
            <a:spLocks noGrp="1"/>
          </p:cNvSpPr>
          <p:nvPr>
            <p:ph type="sldNum" sz="quarter" idx="12"/>
          </p:nvPr>
        </p:nvSpPr>
        <p:spPr/>
        <p:txBody>
          <a:bodyPr/>
          <a:lstStyle/>
          <a:p>
            <a:pPr>
              <a:defRPr/>
            </a:pPr>
            <a:fld id="{F85D7F1E-6459-4A52-BC37-3EC74943C8D0}" type="slidenum">
              <a:rPr lang="tr-TR"/>
              <a:pPr>
                <a:defRPr/>
              </a:pPr>
              <a:t>1</a:t>
            </a:fld>
            <a:endParaRPr lang="tr-TR"/>
          </a:p>
        </p:txBody>
      </p:sp>
      <p:sp>
        <p:nvSpPr>
          <p:cNvPr id="4099" name="Text Box 2"/>
          <p:cNvSpPr txBox="1">
            <a:spLocks noChangeArrowheads="1"/>
          </p:cNvSpPr>
          <p:nvPr/>
        </p:nvSpPr>
        <p:spPr bwMode="auto">
          <a:xfrm>
            <a:off x="827088" y="857250"/>
            <a:ext cx="8031162" cy="4279900"/>
          </a:xfrm>
          <a:prstGeom prst="rect">
            <a:avLst/>
          </a:prstGeom>
          <a:noFill/>
          <a:ln w="9525">
            <a:noFill/>
            <a:miter lim="800000"/>
            <a:headEnd/>
            <a:tailEnd/>
          </a:ln>
        </p:spPr>
        <p:txBody>
          <a:bodyPr lIns="90000" tIns="46800" rIns="90000" bIns="46800">
            <a:spAutoFit/>
          </a:bodyPr>
          <a:lstStyle/>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1">
                <a:solidFill>
                  <a:schemeClr val="tx1"/>
                </a:solidFill>
              </a:rPr>
              <a:t>TÜBİTAK</a:t>
            </a:r>
            <a:r>
              <a:rPr lang="tr-TR" sz="4800" b="1">
                <a:solidFill>
                  <a:schemeClr val="tx1"/>
                </a:solidFill>
              </a:rPr>
              <a:t> </a:t>
            </a: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400" b="1">
                <a:solidFill>
                  <a:schemeClr val="tx1"/>
                </a:solidFill>
              </a:rPr>
              <a:t>Akademik Ar-Ge ve</a:t>
            </a: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400" b="1">
                <a:solidFill>
                  <a:schemeClr val="tx1"/>
                </a:solidFill>
              </a:rPr>
              <a:t>Kamu Ar-Ge Projelerinde Harcamalar</a:t>
            </a: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tr-TR" sz="1000">
              <a:solidFill>
                <a:schemeClr val="tx1"/>
              </a:solidFill>
            </a:endParaRP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tr-TR" sz="1000">
              <a:solidFill>
                <a:schemeClr val="tx1"/>
              </a:solidFill>
            </a:endParaRP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600" b="1" u="sng">
                <a:solidFill>
                  <a:srgbClr val="0000FF"/>
                </a:solidFill>
              </a:rPr>
              <a:t>Proje Yürütücüsü Kuruluş</a:t>
            </a: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600" b="1">
                <a:solidFill>
                  <a:srgbClr val="0000FF"/>
                </a:solidFill>
              </a:rPr>
              <a:t>Devlet Üniversiteleri</a:t>
            </a:r>
            <a:endParaRPr lang="en-GB" sz="3600" b="1">
              <a:solidFill>
                <a:srgbClr val="0000FF"/>
              </a:solidFill>
            </a:endParaRPr>
          </a:p>
        </p:txBody>
      </p:sp>
      <p:sp>
        <p:nvSpPr>
          <p:cNvPr id="4100" name="AutoShape 3"/>
          <p:cNvSpPr>
            <a:spLocks noChangeArrowheads="1"/>
          </p:cNvSpPr>
          <p:nvPr/>
        </p:nvSpPr>
        <p:spPr bwMode="auto">
          <a:xfrm>
            <a:off x="3643313" y="6000750"/>
            <a:ext cx="2171700" cy="649288"/>
          </a:xfrm>
          <a:prstGeom prst="roundRect">
            <a:avLst>
              <a:gd name="adj" fmla="val 306"/>
            </a:avLst>
          </a:prstGeom>
          <a:noFill/>
          <a:ln w="9525">
            <a:noFill/>
            <a:round/>
            <a:headEnd/>
            <a:tailEnd/>
          </a:ln>
        </p:spPr>
        <p:txBody>
          <a:bodyPr lIns="90000" tIns="46800" rIns="90000" bIns="46800">
            <a:spAutoFit/>
          </a:bodyPr>
          <a:lstStyle/>
          <a:p>
            <a:pP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      </a:t>
            </a:r>
            <a:r>
              <a:rPr lang="en-GB" sz="3600" b="1">
                <a:solidFill>
                  <a:schemeClr val="tx1"/>
                </a:solidFill>
              </a:rPr>
              <a:t>20</a:t>
            </a:r>
            <a:r>
              <a:rPr lang="tr-TR" sz="3600" b="1">
                <a:solidFill>
                  <a:schemeClr val="tx1"/>
                </a:solidFill>
              </a:rPr>
              <a:t>10</a:t>
            </a:r>
            <a:endParaRPr lang="en-GB" sz="3600" b="1">
              <a:solidFill>
                <a:schemeClr val="tx1"/>
              </a:solidFill>
            </a:endParaRPr>
          </a:p>
        </p:txBody>
      </p:sp>
      <p:grpSp>
        <p:nvGrpSpPr>
          <p:cNvPr id="4101" name="Group 4"/>
          <p:cNvGrpSpPr>
            <a:grpSpLocks/>
          </p:cNvGrpSpPr>
          <p:nvPr/>
        </p:nvGrpSpPr>
        <p:grpSpPr bwMode="auto">
          <a:xfrm>
            <a:off x="857250" y="5786438"/>
            <a:ext cx="7770813" cy="109537"/>
            <a:chOff x="432" y="2832"/>
            <a:chExt cx="4895" cy="69"/>
          </a:xfrm>
        </p:grpSpPr>
        <p:sp>
          <p:nvSpPr>
            <p:cNvPr id="410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10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idx="1"/>
          </p:nvPr>
        </p:nvSpPr>
        <p:spPr>
          <a:xfrm>
            <a:off x="827088" y="785813"/>
            <a:ext cx="8102600" cy="5286375"/>
          </a:xfrm>
        </p:spPr>
        <p:txBody>
          <a:bodyPr lIns="90000" tIns="46800" rIns="90000" bIns="46800"/>
          <a:lstStyle/>
          <a:p>
            <a:pPr eaLnBrk="1" hangingPunct="1">
              <a:buFontTx/>
              <a:buNone/>
            </a:pPr>
            <a:r>
              <a:rPr lang="tr-TR" sz="2400" b="1" smtClean="0">
                <a:solidFill>
                  <a:srgbClr val="FF0000"/>
                </a:solidFill>
                <a:latin typeface="Book Antiqua" pitchFamily="18" charset="0"/>
              </a:rPr>
              <a:t>	</a:t>
            </a:r>
          </a:p>
          <a:p>
            <a:pPr eaLnBrk="1" hangingPunct="1">
              <a:buFontTx/>
              <a:buNone/>
            </a:pPr>
            <a:endParaRPr lang="tr-TR" sz="2400" b="1" smtClean="0">
              <a:solidFill>
                <a:srgbClr val="FF0000"/>
              </a:solidFill>
              <a:latin typeface="Book Antiqua" pitchFamily="18" charset="0"/>
            </a:endParaRPr>
          </a:p>
          <a:p>
            <a:pPr eaLnBrk="1" hangingPunct="1">
              <a:buFontTx/>
              <a:buNone/>
            </a:pPr>
            <a:r>
              <a:rPr lang="tr-TR" sz="2400" b="1" smtClean="0">
                <a:solidFill>
                  <a:srgbClr val="FF0000"/>
                </a:solidFill>
                <a:latin typeface="Book Antiqua" pitchFamily="18" charset="0"/>
              </a:rPr>
              <a:t>	</a:t>
            </a:r>
            <a:r>
              <a:rPr lang="tr-TR" b="1" smtClean="0">
                <a:solidFill>
                  <a:srgbClr val="FF0000"/>
                </a:solidFill>
                <a:latin typeface="Book Antiqua" pitchFamily="18" charset="0"/>
              </a:rPr>
              <a:t>Araştırmacı</a:t>
            </a:r>
          </a:p>
          <a:p>
            <a:pPr eaLnBrk="1" hangingPunct="1">
              <a:buFontTx/>
              <a:buNone/>
            </a:pPr>
            <a:endParaRPr lang="tr-TR" sz="1100" b="1" smtClean="0">
              <a:solidFill>
                <a:srgbClr val="FF0000"/>
              </a:solidFill>
              <a:latin typeface="Book Antiqua" pitchFamily="18" charset="0"/>
            </a:endParaRPr>
          </a:p>
          <a:p>
            <a:pPr eaLnBrk="1" hangingPunct="1">
              <a:buFontTx/>
              <a:buNone/>
            </a:pPr>
            <a:r>
              <a:rPr lang="tr-TR" sz="2000" b="1" smtClean="0">
                <a:latin typeface="Book Antiqua" pitchFamily="18" charset="0"/>
              </a:rPr>
              <a:t>	</a:t>
            </a:r>
            <a:r>
              <a:rPr lang="tr-TR" sz="2400" b="1" smtClean="0">
                <a:latin typeface="Book Antiqua" pitchFamily="18" charset="0"/>
              </a:rPr>
              <a:t>İlgili bilim ve/veya teknoloji alanında gerekli uzmanlığa sahip, yenilikleri izleyen, proje sonuçlarını bilimsel yöntemlerle değerlendirip yayımlayabilecek ve/veya uygulamaya dönüştürebilecek ve sonuç raporunda ve/veya diğer yayınlarda yazarlar arasında adı geçecek olan proje yürütücüsü dışındaki kişiler</a:t>
            </a:r>
          </a:p>
        </p:txBody>
      </p:sp>
      <p:sp>
        <p:nvSpPr>
          <p:cNvPr id="10" name="9 Slayt Numarası Yer Tutucusu"/>
          <p:cNvSpPr>
            <a:spLocks noGrp="1"/>
          </p:cNvSpPr>
          <p:nvPr>
            <p:ph type="sldNum" sz="quarter" idx="10"/>
          </p:nvPr>
        </p:nvSpPr>
        <p:spPr/>
        <p:txBody>
          <a:bodyPr/>
          <a:lstStyle/>
          <a:p>
            <a:pPr>
              <a:defRPr/>
            </a:pPr>
            <a:fld id="{30236F5A-D144-403B-A4F1-B1D15637BB26}" type="slidenum">
              <a:rPr lang="tr-TR"/>
              <a:pPr>
                <a:defRPr/>
              </a:pPr>
              <a:t>10</a:t>
            </a:fld>
            <a:endParaRPr lang="tr-TR"/>
          </a:p>
        </p:txBody>
      </p:sp>
      <p:sp>
        <p:nvSpPr>
          <p:cNvPr id="13316"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3317" name="Group 5"/>
          <p:cNvGrpSpPr>
            <a:grpSpLocks/>
          </p:cNvGrpSpPr>
          <p:nvPr/>
        </p:nvGrpSpPr>
        <p:grpSpPr bwMode="auto">
          <a:xfrm>
            <a:off x="857250" y="6143625"/>
            <a:ext cx="7705725" cy="109538"/>
            <a:chOff x="432" y="2832"/>
            <a:chExt cx="4895" cy="69"/>
          </a:xfrm>
        </p:grpSpPr>
        <p:sp>
          <p:nvSpPr>
            <p:cNvPr id="13318"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319"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5475" name="Rectangle 2"/>
          <p:cNvSpPr>
            <a:spLocks noGrp="1" noChangeArrowheads="1"/>
          </p:cNvSpPr>
          <p:nvPr>
            <p:ph idx="1"/>
          </p:nvPr>
        </p:nvSpPr>
        <p:spPr>
          <a:xfrm>
            <a:off x="827088" y="836613"/>
            <a:ext cx="7920037" cy="4824412"/>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Özel araç ile yapılan seyahatin ödemesi ve belgelendirilmesi nasıl yapılır?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Yapılan şehirlerarası seyahatlerde her 100 kilometre için </a:t>
            </a:r>
            <a:r>
              <a:rPr lang="tr-TR" sz="2400" b="1" smtClean="0">
                <a:latin typeface="Book Antiqua" pitchFamily="18" charset="0"/>
              </a:rPr>
              <a:t>6 (altı)</a:t>
            </a:r>
            <a:r>
              <a:rPr lang="en-GB" sz="2400" b="1" smtClean="0">
                <a:latin typeface="Book Antiqua" pitchFamily="18" charset="0"/>
              </a:rPr>
              <a:t> litre </a:t>
            </a:r>
            <a:r>
              <a:rPr lang="en-GB" sz="2400" b="1" u="sng" smtClean="0">
                <a:latin typeface="Book Antiqua" pitchFamily="18" charset="0"/>
              </a:rPr>
              <a:t>kurşunsuz benzin ücreti</a:t>
            </a:r>
            <a:r>
              <a:rPr lang="en-GB" sz="2400" b="1" smtClean="0">
                <a:latin typeface="Book Antiqua" pitchFamily="18" charset="0"/>
              </a:rPr>
              <a:t> </a:t>
            </a:r>
            <a:r>
              <a:rPr lang="tr-TR" sz="2400" b="1" u="sng" smtClean="0">
                <a:latin typeface="Book Antiqua" pitchFamily="18" charset="0"/>
              </a:rPr>
              <a:t>karşılığı</a:t>
            </a:r>
            <a:r>
              <a:rPr lang="tr-TR" sz="2400" b="1" smtClean="0">
                <a:latin typeface="Book Antiqua" pitchFamily="18" charset="0"/>
              </a:rPr>
              <a:t> yol gideri </a:t>
            </a:r>
            <a:r>
              <a:rPr lang="en-GB" sz="2400" b="1" smtClean="0">
                <a:latin typeface="Book Antiqua" pitchFamily="18" charset="0"/>
              </a:rPr>
              <a:t>ödenir. </a:t>
            </a: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en-GB" sz="2400" b="1" smtClean="0">
                <a:latin typeface="Book Antiqua" pitchFamily="18" charset="0"/>
              </a:rPr>
              <a:t>Ödeme</a:t>
            </a:r>
            <a:r>
              <a:rPr lang="tr-TR" sz="2400" b="1" smtClean="0">
                <a:latin typeface="Book Antiqua" pitchFamily="18" charset="0"/>
              </a:rPr>
              <a:t>ye esas olan belge, </a:t>
            </a:r>
            <a:r>
              <a:rPr lang="en-GB" sz="2400" b="1" smtClean="0">
                <a:latin typeface="Book Antiqua" pitchFamily="18" charset="0"/>
              </a:rPr>
              <a:t>geçici görev yolluğu bildirgesi</a:t>
            </a:r>
            <a:r>
              <a:rPr lang="tr-TR" sz="2400" b="1" smtClean="0">
                <a:latin typeface="Book Antiqua" pitchFamily="18" charset="0"/>
              </a:rPr>
              <a:t>dir.  Bildirgede yol gideri kısmına yapılan kilometreye bağlı olarak </a:t>
            </a:r>
            <a:r>
              <a:rPr lang="tr-TR" sz="2400" b="1" u="sng" smtClean="0">
                <a:latin typeface="Book Antiqua" pitchFamily="18" charset="0"/>
              </a:rPr>
              <a:t>hesaplanan </a:t>
            </a:r>
            <a:r>
              <a:rPr lang="en-GB" sz="2400" b="1" u="sng" smtClean="0">
                <a:latin typeface="Book Antiqua" pitchFamily="18" charset="0"/>
              </a:rPr>
              <a:t> </a:t>
            </a:r>
            <a:r>
              <a:rPr lang="tr-TR" sz="2400" b="1" u="sng" smtClean="0">
                <a:latin typeface="Book Antiqua" pitchFamily="18" charset="0"/>
              </a:rPr>
              <a:t>yakıt gideri</a:t>
            </a:r>
            <a:r>
              <a:rPr lang="tr-TR" sz="2400" b="1" smtClean="0">
                <a:latin typeface="Book Antiqua" pitchFamily="18" charset="0"/>
              </a:rPr>
              <a:t> beyan edilir.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Seyahat sırasında kullanılan özel araca</a:t>
            </a:r>
            <a:r>
              <a:rPr lang="en-GB" sz="2400" b="1" smtClean="0">
                <a:latin typeface="Book Antiqua" pitchFamily="18" charset="0"/>
              </a:rPr>
              <a:t> alınan </a:t>
            </a:r>
            <a:r>
              <a:rPr lang="tr-TR" sz="2400" b="1" smtClean="0">
                <a:latin typeface="Book Antiqua" pitchFamily="18" charset="0"/>
              </a:rPr>
              <a:t>yakıt</a:t>
            </a:r>
            <a:r>
              <a:rPr lang="en-GB" sz="2400" b="1" smtClean="0">
                <a:latin typeface="Book Antiqua" pitchFamily="18" charset="0"/>
              </a:rPr>
              <a:t> </a:t>
            </a:r>
            <a:r>
              <a:rPr lang="tr-TR" sz="2400" b="1" smtClean="0">
                <a:latin typeface="Book Antiqua" pitchFamily="18" charset="0"/>
              </a:rPr>
              <a:t>fişleri</a:t>
            </a:r>
            <a:r>
              <a:rPr lang="en-GB" sz="2400" b="1" smtClean="0">
                <a:latin typeface="Book Antiqua" pitchFamily="18" charset="0"/>
              </a:rPr>
              <a:t> </a:t>
            </a:r>
            <a:r>
              <a:rPr lang="en-GB" sz="2400" b="1" u="sng" smtClean="0">
                <a:solidFill>
                  <a:srgbClr val="0000FF"/>
                </a:solidFill>
                <a:latin typeface="Book Antiqua" pitchFamily="18" charset="0"/>
              </a:rPr>
              <a:t>bilgi için</a:t>
            </a:r>
            <a:r>
              <a:rPr lang="en-GB" sz="2400" b="1" smtClean="0">
                <a:solidFill>
                  <a:srgbClr val="0000FF"/>
                </a:solidFill>
                <a:latin typeface="Book Antiqua" pitchFamily="18" charset="0"/>
              </a:rPr>
              <a:t> </a:t>
            </a:r>
            <a:r>
              <a:rPr lang="tr-TR" sz="2400" b="1" smtClean="0">
                <a:solidFill>
                  <a:srgbClr val="0000FF"/>
                </a:solidFill>
                <a:latin typeface="Book Antiqua" pitchFamily="18" charset="0"/>
              </a:rPr>
              <a:t> </a:t>
            </a:r>
            <a:r>
              <a:rPr lang="tr-TR" sz="2400" b="1" smtClean="0">
                <a:latin typeface="Book Antiqua" pitchFamily="18" charset="0"/>
              </a:rPr>
              <a:t>bildirgeye </a:t>
            </a:r>
            <a:r>
              <a:rPr lang="en-GB" sz="2400" b="1" smtClean="0">
                <a:latin typeface="Book Antiqua" pitchFamily="18" charset="0"/>
              </a:rPr>
              <a:t>eklen</a:t>
            </a:r>
            <a:r>
              <a:rPr lang="tr-TR" sz="2400" b="1" smtClean="0">
                <a:latin typeface="Book Antiqua" pitchFamily="18" charset="0"/>
              </a:rPr>
              <a:t>ir.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2E453B9B-69C2-42B2-A5B2-BBAD3081DABB}" type="slidenum">
              <a:rPr lang="tr-TR"/>
              <a:pPr>
                <a:defRPr/>
              </a:pPr>
              <a:t>100</a:t>
            </a:fld>
            <a:endParaRPr lang="tr-TR"/>
          </a:p>
        </p:txBody>
      </p:sp>
      <p:grpSp>
        <p:nvGrpSpPr>
          <p:cNvPr id="105477" name="Group 3"/>
          <p:cNvGrpSpPr>
            <a:grpSpLocks/>
          </p:cNvGrpSpPr>
          <p:nvPr/>
        </p:nvGrpSpPr>
        <p:grpSpPr bwMode="auto">
          <a:xfrm>
            <a:off x="827088" y="6092825"/>
            <a:ext cx="7770812" cy="109538"/>
            <a:chOff x="432" y="2832"/>
            <a:chExt cx="4895" cy="69"/>
          </a:xfrm>
        </p:grpSpPr>
        <p:sp>
          <p:nvSpPr>
            <p:cNvPr id="10547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547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6499" name="Rectangle 2"/>
          <p:cNvSpPr>
            <a:spLocks noGrp="1" noChangeArrowheads="1"/>
          </p:cNvSpPr>
          <p:nvPr>
            <p:ph idx="1"/>
          </p:nvPr>
        </p:nvSpPr>
        <p:spPr>
          <a:xfrm>
            <a:off x="827088" y="1052513"/>
            <a:ext cx="7920037" cy="4876800"/>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Araç kiralama ile seyahat yapılabilir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Proje bütçesinde ödeneği olmak şartıyla ve araştırmanın gerektirdiği hallerde</a:t>
            </a:r>
            <a:r>
              <a:rPr lang="tr-TR" sz="2400" b="1" smtClean="0">
                <a:latin typeface="Book Antiqua" pitchFamily="18" charset="0"/>
              </a:rPr>
              <a:t>,</a:t>
            </a:r>
            <a:r>
              <a:rPr lang="en-GB" sz="2400" b="1" smtClean="0">
                <a:latin typeface="Book Antiqua" pitchFamily="18" charset="0"/>
              </a:rPr>
              <a:t> fatura alınmak suretiyle araç kiralaması yapılabilir.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Araç kiralama ile yapılan seyahatin ödemesi ve belgelendirilmesi nasıl yapılır?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Proje numarası belirtilerek </a:t>
            </a:r>
            <a:r>
              <a:rPr lang="tr-TR" sz="2400" b="1" smtClean="0">
                <a:latin typeface="Book Antiqua" pitchFamily="18" charset="0"/>
              </a:rPr>
              <a:t>Yürütücü </a:t>
            </a:r>
            <a:r>
              <a:rPr lang="en-GB" sz="2400" b="1" smtClean="0">
                <a:latin typeface="Book Antiqua" pitchFamily="18" charset="0"/>
              </a:rPr>
              <a:t>Kurum adına alınacak </a:t>
            </a:r>
            <a:r>
              <a:rPr lang="tr-TR" sz="2400" b="1" smtClean="0">
                <a:latin typeface="Book Antiqua" pitchFamily="18" charset="0"/>
              </a:rPr>
              <a:t>f</a:t>
            </a:r>
            <a:r>
              <a:rPr lang="en-GB" sz="2400" b="1" smtClean="0">
                <a:latin typeface="Book Antiqua" pitchFamily="18" charset="0"/>
              </a:rPr>
              <a:t>atura ile belgelenir. </a:t>
            </a:r>
            <a:r>
              <a:rPr lang="tr-TR" sz="2400" b="1" smtClean="0">
                <a:solidFill>
                  <a:srgbClr val="0000FF"/>
                </a:solidFill>
                <a:latin typeface="Book Antiqua" pitchFamily="18" charset="0"/>
              </a:rPr>
              <a:t>(Rayiç Belgesi istenmez)</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CC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Yakıt hariç taşıt kiralanması durumunda, araç için alınacak yakıt giderleri hesabında, yapılan seyahatin her 100 km için 6 litre kurşunsuz benzin karşılığı yakıt bedeli dikkate alınır.</a:t>
            </a:r>
            <a:endParaRPr lang="en-GB"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0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AADC4B6F-2458-4BCC-B4F9-CDA539DE595C}" type="slidenum">
              <a:rPr lang="tr-TR"/>
              <a:pPr>
                <a:defRPr/>
              </a:pPr>
              <a:t>101</a:t>
            </a:fld>
            <a:endParaRPr lang="tr-TR"/>
          </a:p>
        </p:txBody>
      </p:sp>
      <p:grpSp>
        <p:nvGrpSpPr>
          <p:cNvPr id="106501" name="Group 3"/>
          <p:cNvGrpSpPr>
            <a:grpSpLocks/>
          </p:cNvGrpSpPr>
          <p:nvPr/>
        </p:nvGrpSpPr>
        <p:grpSpPr bwMode="auto">
          <a:xfrm>
            <a:off x="827088" y="6092825"/>
            <a:ext cx="7770812" cy="109538"/>
            <a:chOff x="432" y="2832"/>
            <a:chExt cx="4895" cy="69"/>
          </a:xfrm>
        </p:grpSpPr>
        <p:sp>
          <p:nvSpPr>
            <p:cNvPr id="10650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650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7523" name="Rectangle 2"/>
          <p:cNvSpPr>
            <a:spLocks noGrp="1" noChangeArrowheads="1"/>
          </p:cNvSpPr>
          <p:nvPr>
            <p:ph idx="1"/>
          </p:nvPr>
        </p:nvSpPr>
        <p:spPr>
          <a:xfrm>
            <a:off x="827088" y="836613"/>
            <a:ext cx="7920037" cy="5111750"/>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Resmi </a:t>
            </a:r>
            <a:r>
              <a:rPr lang="tr-TR" sz="2400" b="1" smtClean="0">
                <a:solidFill>
                  <a:srgbClr val="FF0000"/>
                </a:solidFill>
                <a:latin typeface="Book Antiqua" pitchFamily="18" charset="0"/>
              </a:rPr>
              <a:t>a</a:t>
            </a:r>
            <a:r>
              <a:rPr lang="en-GB" sz="2400" b="1" smtClean="0">
                <a:solidFill>
                  <a:srgbClr val="FF0000"/>
                </a:solidFill>
                <a:latin typeface="Book Antiqua" pitchFamily="18" charset="0"/>
              </a:rPr>
              <a:t>raç ile seyahat yapılabilir mi? Nasıl uygulanır?</a:t>
            </a:r>
          </a:p>
          <a:p>
            <a:pPr marL="569913" indent="-569913" defTabSz="449263" eaLnBrk="1" hangingPunct="1">
              <a:lnSpc>
                <a:spcPct val="80000"/>
              </a:lnSpc>
              <a:spcBef>
                <a:spcPts val="2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Projede ödeneğin bulunması şartı ile yapılabilir. Kamuya ait hizmet otolarıyla yapılan bu seyahatlerde alınacak </a:t>
            </a:r>
            <a:r>
              <a:rPr lang="tr-TR" sz="2400" b="1" smtClean="0">
                <a:latin typeface="Book Antiqua" pitchFamily="18" charset="0"/>
              </a:rPr>
              <a:t>yakıt fişi </a:t>
            </a:r>
            <a:r>
              <a:rPr lang="en-GB" sz="2400" b="1" smtClean="0">
                <a:latin typeface="Book Antiqua" pitchFamily="18" charset="0"/>
              </a:rPr>
              <a:t>proje harcama belgesi olarak kabul edilir. </a:t>
            </a:r>
          </a:p>
          <a:p>
            <a:pPr marL="569913" indent="-569913" defTabSz="449263" eaLnBrk="1" hangingPunct="1">
              <a:lnSpc>
                <a:spcPct val="80000"/>
              </a:lnSpc>
              <a:spcBef>
                <a:spcPts val="2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u="sng" smtClean="0">
                <a:latin typeface="Book Antiqua" pitchFamily="18" charset="0"/>
              </a:rPr>
              <a:t>Yakıt</a:t>
            </a:r>
            <a:r>
              <a:rPr lang="en-GB" sz="2400" b="1" u="sng" smtClean="0">
                <a:latin typeface="Book Antiqua" pitchFamily="18" charset="0"/>
              </a:rPr>
              <a:t> </a:t>
            </a:r>
            <a:r>
              <a:rPr lang="tr-TR" sz="2400" b="1" u="sng" smtClean="0">
                <a:latin typeface="Book Antiqua" pitchFamily="18" charset="0"/>
              </a:rPr>
              <a:t>fişi</a:t>
            </a:r>
            <a:r>
              <a:rPr lang="en-GB" sz="2400" b="1" u="sng" smtClean="0">
                <a:latin typeface="Book Antiqua" pitchFamily="18" charset="0"/>
              </a:rPr>
              <a:t> kabul edilebilmesi için;</a:t>
            </a:r>
            <a:r>
              <a:rPr lang="en-GB" sz="2400" b="1" smtClean="0">
                <a:latin typeface="Book Antiqua" pitchFamily="18" charset="0"/>
              </a:rPr>
              <a:t> </a:t>
            </a:r>
            <a:r>
              <a:rPr lang="tr-TR" sz="2400" b="1" smtClean="0">
                <a:latin typeface="Book Antiqua" pitchFamily="18" charset="0"/>
              </a:rPr>
              <a:t>fişin</a:t>
            </a:r>
            <a:r>
              <a:rPr lang="en-GB" sz="2400" b="1" smtClean="0">
                <a:latin typeface="Book Antiqua" pitchFamily="18" charset="0"/>
              </a:rPr>
              <a:t> araç plaka numarası ve proje numarası belirtilerek </a:t>
            </a:r>
            <a:r>
              <a:rPr lang="tr-TR" sz="2400" b="1" smtClean="0">
                <a:latin typeface="Book Antiqua" pitchFamily="18" charset="0"/>
              </a:rPr>
              <a:t>Yürütücü </a:t>
            </a:r>
            <a:r>
              <a:rPr lang="en-GB" sz="2400" b="1" smtClean="0">
                <a:latin typeface="Book Antiqua" pitchFamily="18" charset="0"/>
              </a:rPr>
              <a:t>Kurum adına alınması gerekmektedir. Ayrıca, yol güzergahı ve yaklaşık kilometre bilgisi belirtilerek, aracın projeye tahsis edildiğine dair yetkili kuruluştan alınacak resmi yazının alınan </a:t>
            </a:r>
            <a:r>
              <a:rPr lang="tr-TR" sz="2400" b="1" smtClean="0">
                <a:latin typeface="Book Antiqua" pitchFamily="18" charset="0"/>
              </a:rPr>
              <a:t>yakıt fişine </a:t>
            </a:r>
            <a:r>
              <a:rPr lang="en-GB" sz="2400" b="1" smtClean="0">
                <a:latin typeface="Book Antiqua" pitchFamily="18" charset="0"/>
              </a:rPr>
              <a:t>eklenmesi gerekir.</a:t>
            </a:r>
            <a:endParaRPr lang="en-GB" sz="2400" b="1" smtClean="0">
              <a:solidFill>
                <a:srgbClr val="CC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a:t>
            </a:r>
            <a:endParaRPr lang="en-GB" sz="20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2555FAAF-7B0A-4ADA-A069-5FB136C1830F}" type="slidenum">
              <a:rPr lang="tr-TR"/>
              <a:pPr>
                <a:defRPr/>
              </a:pPr>
              <a:t>102</a:t>
            </a:fld>
            <a:endParaRPr lang="tr-TR"/>
          </a:p>
        </p:txBody>
      </p:sp>
      <p:grpSp>
        <p:nvGrpSpPr>
          <p:cNvPr id="107525" name="Group 3"/>
          <p:cNvGrpSpPr>
            <a:grpSpLocks/>
          </p:cNvGrpSpPr>
          <p:nvPr/>
        </p:nvGrpSpPr>
        <p:grpSpPr bwMode="auto">
          <a:xfrm>
            <a:off x="785813" y="5715000"/>
            <a:ext cx="7770812" cy="109538"/>
            <a:chOff x="432" y="2832"/>
            <a:chExt cx="4895" cy="69"/>
          </a:xfrm>
        </p:grpSpPr>
        <p:sp>
          <p:nvSpPr>
            <p:cNvPr id="10752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752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body" idx="4294967295"/>
          </p:nvPr>
        </p:nvSpPr>
        <p:spPr>
          <a:xfrm>
            <a:off x="969963" y="785813"/>
            <a:ext cx="8174037" cy="5307012"/>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Proje kapsamında yurt içi ve yurt dışı konferanslara katılım veya yurt dışında çalışma ziyaretleri için ödenek verilir mi</a:t>
            </a:r>
            <a:r>
              <a:rPr lang="en-GB" sz="2400" b="1" smtClean="0">
                <a:solidFill>
                  <a:srgbClr val="FF0000"/>
                </a:solidFill>
                <a:latin typeface="Book Antiqua" pitchFamily="18" charset="0"/>
              </a:rPr>
              <a:t>?</a:t>
            </a:r>
            <a:r>
              <a:rPr lang="tr-TR" sz="2400" b="1" smtClean="0">
                <a:solidFill>
                  <a:srgbClr val="FF0000"/>
                </a:solidFill>
                <a:latin typeface="Book Antiqua" pitchFamily="18" charset="0"/>
              </a:rPr>
              <a:t> Ne kadar verilir?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latin typeface="Book Antiqua" pitchFamily="18" charset="0"/>
              </a:rPr>
              <a:t>Proje başvurusunda talep edilmesi halinde, bilimsel toplantılara katılma, çalışma ziyaretleri ve benzeri faaliyetler için yapılacak olan yurtiçi ve yurtdışı seyahatlere, TÜBİTAK tarafından belirlenen limitler dahilinde ayrıntılı gerekçe istenmeksizin ödenek verilebilir.</a:t>
            </a:r>
            <a:r>
              <a:rPr lang="tr-TR" sz="1800" b="1" smtClean="0">
                <a:latin typeface="Book Antiqua" pitchFamily="18" charset="0"/>
              </a:rPr>
              <a:t> </a:t>
            </a:r>
            <a:r>
              <a:rPr lang="tr-TR" sz="1800" b="1" smtClean="0">
                <a:solidFill>
                  <a:srgbClr val="0000FF"/>
                </a:solidFill>
                <a:latin typeface="Book Antiqua" pitchFamily="18" charset="0"/>
              </a:rPr>
              <a:t>(Kamu Projeleri için bu limitler geçerli değildir)</a:t>
            </a:r>
            <a:endParaRPr lang="tr-TR" sz="1800" b="1" smtClean="0">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Bu ödeneğin mahiyeti; yol gideri, harcırah ve toplantı katılım ücretini kapsar.</a:t>
            </a: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800" b="1" smtClean="0">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800" b="1" smtClean="0">
                <a:latin typeface="Book Antiqua" pitchFamily="18" charset="0"/>
              </a:rPr>
              <a:t>	</a:t>
            </a:r>
            <a:r>
              <a:rPr lang="tr-TR" sz="2400" b="1" smtClean="0">
                <a:solidFill>
                  <a:srgbClr val="0000FF"/>
                </a:solidFill>
                <a:latin typeface="Book Antiqua" pitchFamily="18" charset="0"/>
              </a:rPr>
              <a:t>2010 yılı için bu limitler; yılda 5.000 TL üzerinden, proje süresince toplam 9.000 TL kadardır. </a:t>
            </a:r>
            <a:endParaRPr lang="en-GB" sz="1800" b="1" smtClean="0">
              <a:solidFill>
                <a:srgbClr val="0000FF"/>
              </a:solidFill>
              <a:latin typeface="Book Antiqua" pitchFamily="18" charset="0"/>
            </a:endParaRPr>
          </a:p>
        </p:txBody>
      </p:sp>
      <p:sp>
        <p:nvSpPr>
          <p:cNvPr id="108547" name="Rectangle 6"/>
          <p:cNvSpPr>
            <a:spLocks noGrp="1" noChangeArrowheads="1"/>
          </p:cNvSpPr>
          <p:nvPr>
            <p:ph type="title" idx="4294967295"/>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grpSp>
        <p:nvGrpSpPr>
          <p:cNvPr id="108548" name="Group 3"/>
          <p:cNvGrpSpPr>
            <a:grpSpLocks/>
          </p:cNvGrpSpPr>
          <p:nvPr/>
        </p:nvGrpSpPr>
        <p:grpSpPr bwMode="auto">
          <a:xfrm>
            <a:off x="900113" y="6237288"/>
            <a:ext cx="7770812" cy="109537"/>
            <a:chOff x="432" y="2832"/>
            <a:chExt cx="4895" cy="69"/>
          </a:xfrm>
        </p:grpSpPr>
        <p:sp>
          <p:nvSpPr>
            <p:cNvPr id="10855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855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10" name="9 Slayt Numarası Yer Tutucusu"/>
          <p:cNvSpPr txBox="1">
            <a:spLocks noGrp="1"/>
          </p:cNvSpPr>
          <p:nvPr/>
        </p:nvSpPr>
        <p:spPr bwMode="auto">
          <a:xfrm>
            <a:off x="6553200" y="6245225"/>
            <a:ext cx="2133600" cy="476250"/>
          </a:xfrm>
          <a:prstGeom prst="rect">
            <a:avLst/>
          </a:prstGeom>
          <a:noFill/>
          <a:ln>
            <a:miter lim="800000"/>
            <a:headEnd/>
            <a:tailEnd/>
          </a:ln>
        </p:spPr>
        <p:txBody>
          <a:bodyPr/>
          <a:lstStyle/>
          <a:p>
            <a:pPr algn="r" eaLnBrk="1" hangingPunct="1">
              <a:defRPr/>
            </a:pPr>
            <a:fld id="{00482145-722C-4E29-8D3F-71B3AA1EFF95}" type="slidenum">
              <a:rPr lang="tr-TR" sz="1400">
                <a:solidFill>
                  <a:schemeClr val="tx1"/>
                </a:solidFill>
                <a:latin typeface="+mn-lt"/>
              </a:rPr>
              <a:pPr algn="r" eaLnBrk="1" hangingPunct="1">
                <a:defRPr/>
              </a:pPr>
              <a:t>103</a:t>
            </a:fld>
            <a:endParaRPr lang="tr-TR" sz="1400">
              <a:solidFill>
                <a:schemeClr val="tx1"/>
              </a:solidFill>
              <a:latin typeface="+mn-lt"/>
            </a:endParaRPr>
          </a:p>
        </p:txBody>
      </p:sp>
    </p:spTree>
  </p:cSld>
  <p:clrMapOvr>
    <a:masterClrMapping/>
  </p:clrMapOvr>
  <p:transition spd="med"/>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idx="1"/>
          </p:nvPr>
        </p:nvSpPr>
        <p:spPr>
          <a:xfrm>
            <a:off x="1042988" y="836613"/>
            <a:ext cx="7777162" cy="4824412"/>
          </a:xfrm>
        </p:spPr>
        <p:txBody>
          <a:bodyPr lIns="90000" tIns="46800" rIns="90000" bIns="46800"/>
          <a:lstStyle/>
          <a:p>
            <a:pPr algn="ct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solidFill>
                <a:srgbClr val="FF0000"/>
              </a:solidFill>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Kurum hissesi nedir?</a:t>
            </a:r>
            <a:endParaRPr lang="tr-TR" sz="2400" b="1" smtClean="0">
              <a:solidFill>
                <a:srgbClr val="FF0000"/>
              </a:solidFill>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smtClean="0">
              <a:solidFill>
                <a:srgbClr val="FF0000"/>
              </a:solidFill>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en-GB" sz="2400" b="1" smtClean="0">
                <a:latin typeface="Book Antiqua" pitchFamily="18" charset="0"/>
              </a:rPr>
              <a:t>Projenin yürütülmesi ve sonuçlandırılması aşamasında </a:t>
            </a:r>
            <a:r>
              <a:rPr lang="tr-TR" sz="2400" b="1" smtClean="0">
                <a:latin typeface="Book Antiqua" pitchFamily="18" charset="0"/>
              </a:rPr>
              <a:t>Yürütücü Kurum/Kuruluşun</a:t>
            </a:r>
            <a:r>
              <a:rPr lang="en-GB" sz="2400" b="1" smtClean="0">
                <a:latin typeface="Book Antiqua" pitchFamily="18" charset="0"/>
              </a:rPr>
              <a:t>  imkanlarından faydalanılması karşılığında</a:t>
            </a:r>
            <a:r>
              <a:rPr lang="tr-TR" sz="2400" b="1" smtClean="0">
                <a:latin typeface="Book Antiqua" pitchFamily="18" charset="0"/>
              </a:rPr>
              <a:t>,</a:t>
            </a:r>
            <a:r>
              <a:rPr lang="en-GB" sz="2400" b="1" smtClean="0">
                <a:latin typeface="Book Antiqua" pitchFamily="18" charset="0"/>
              </a:rPr>
              <a:t> proje maliyetine bağlı olarak </a:t>
            </a:r>
            <a:r>
              <a:rPr lang="tr-TR" sz="2400" b="1" smtClean="0">
                <a:latin typeface="Book Antiqua" pitchFamily="18" charset="0"/>
              </a:rPr>
              <a:t>esaslarda belirtilen hususlar çerçevesinde </a:t>
            </a:r>
            <a:r>
              <a:rPr lang="en-GB" sz="2400" b="1" smtClean="0">
                <a:latin typeface="Book Antiqua" pitchFamily="18" charset="0"/>
              </a:rPr>
              <a:t>hesaplanan ve proje bütçesi içinde yer alan tutardır.</a:t>
            </a:r>
            <a:endParaRPr lang="tr-TR" sz="2400" b="1"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çalışmalarında kurumun altyapısından yararlanılmaması durumunda (sosyal nitelikli projeler, anket çalışması v.b.)  bu projelere kurum hissesi ödenmez.</a:t>
            </a:r>
            <a:r>
              <a:rPr lang="tr-TR" sz="2400" smtClean="0">
                <a:latin typeface="Book Antiqua" pitchFamily="18" charset="0"/>
              </a:rPr>
              <a:t> </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6523F83-0B9D-4BEB-B00A-59059252F564}" type="slidenum">
              <a:rPr lang="tr-TR"/>
              <a:pPr>
                <a:defRPr/>
              </a:pPr>
              <a:t>104</a:t>
            </a:fld>
            <a:endParaRPr lang="tr-TR"/>
          </a:p>
        </p:txBody>
      </p:sp>
      <p:sp>
        <p:nvSpPr>
          <p:cNvPr id="109572"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a:solidFill>
                  <a:schemeClr val="tx2"/>
                </a:solidFill>
              </a:rPr>
              <a:t>Kurum Hissesi</a:t>
            </a:r>
            <a:endParaRPr lang="en-GB" sz="4000" b="1">
              <a:solidFill>
                <a:schemeClr val="tx2"/>
              </a:solidFill>
            </a:endParaRPr>
          </a:p>
        </p:txBody>
      </p:sp>
      <p:grpSp>
        <p:nvGrpSpPr>
          <p:cNvPr id="109573" name="Group 4"/>
          <p:cNvGrpSpPr>
            <a:grpSpLocks/>
          </p:cNvGrpSpPr>
          <p:nvPr/>
        </p:nvGrpSpPr>
        <p:grpSpPr bwMode="auto">
          <a:xfrm>
            <a:off x="755650" y="5949950"/>
            <a:ext cx="7705725" cy="109538"/>
            <a:chOff x="432" y="2832"/>
            <a:chExt cx="4895" cy="69"/>
          </a:xfrm>
        </p:grpSpPr>
        <p:sp>
          <p:nvSpPr>
            <p:cNvPr id="10957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957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2"/>
          <p:cNvSpPr>
            <a:spLocks noGrp="1" noChangeArrowheads="1"/>
          </p:cNvSpPr>
          <p:nvPr>
            <p:ph idx="1"/>
          </p:nvPr>
        </p:nvSpPr>
        <p:spPr>
          <a:xfrm>
            <a:off x="1042988" y="857250"/>
            <a:ext cx="7777162" cy="5000625"/>
          </a:xfrm>
        </p:spPr>
        <p:txBody>
          <a:bodyPr lIns="90000" tIns="46800" rIns="90000" bIns="46800">
            <a:normAutofit fontScale="92500"/>
          </a:bodyPr>
          <a:lstStyle/>
          <a:p>
            <a:pPr algn="ct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1000" b="1" dirty="0" smtClean="0">
              <a:solidFill>
                <a:srgbClr val="FF0000"/>
              </a:solidFill>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dirty="0" err="1" smtClean="0">
                <a:solidFill>
                  <a:srgbClr val="CC0000"/>
                </a:solidFill>
                <a:latin typeface="Book Antiqua" pitchFamily="18" charset="0"/>
              </a:rPr>
              <a:t>Kurum</a:t>
            </a:r>
            <a:r>
              <a:rPr lang="en-GB" sz="2800" b="1" dirty="0" smtClean="0">
                <a:solidFill>
                  <a:srgbClr val="CC0000"/>
                </a:solidFill>
                <a:latin typeface="Book Antiqua" pitchFamily="18" charset="0"/>
              </a:rPr>
              <a:t> </a:t>
            </a:r>
            <a:r>
              <a:rPr lang="en-GB" sz="2800" b="1" dirty="0" err="1" smtClean="0">
                <a:solidFill>
                  <a:srgbClr val="CC0000"/>
                </a:solidFill>
                <a:latin typeface="Book Antiqua" pitchFamily="18" charset="0"/>
              </a:rPr>
              <a:t>hissesi</a:t>
            </a:r>
            <a:r>
              <a:rPr lang="en-GB" sz="2800" b="1" dirty="0" smtClean="0">
                <a:solidFill>
                  <a:srgbClr val="CC0000"/>
                </a:solidFill>
                <a:latin typeface="Book Antiqua" pitchFamily="18" charset="0"/>
              </a:rPr>
              <a:t> </a:t>
            </a:r>
            <a:r>
              <a:rPr lang="tr-TR" sz="2800" b="1" dirty="0" smtClean="0">
                <a:solidFill>
                  <a:srgbClr val="CC0000"/>
                </a:solidFill>
                <a:latin typeface="Book Antiqua" pitchFamily="18" charset="0"/>
              </a:rPr>
              <a:t>n</a:t>
            </a:r>
            <a:r>
              <a:rPr lang="en-GB" sz="2800" b="1" dirty="0" err="1" smtClean="0">
                <a:solidFill>
                  <a:srgbClr val="CC0000"/>
                </a:solidFill>
                <a:latin typeface="Book Antiqua" pitchFamily="18" charset="0"/>
              </a:rPr>
              <a:t>asıl</a:t>
            </a:r>
            <a:r>
              <a:rPr lang="en-GB" sz="2800" b="1" dirty="0" smtClean="0">
                <a:solidFill>
                  <a:srgbClr val="CC0000"/>
                </a:solidFill>
                <a:latin typeface="Book Antiqua" pitchFamily="18" charset="0"/>
              </a:rPr>
              <a:t> </a:t>
            </a:r>
            <a:r>
              <a:rPr lang="en-GB" sz="2800" b="1" dirty="0" err="1" smtClean="0">
                <a:solidFill>
                  <a:srgbClr val="CC0000"/>
                </a:solidFill>
                <a:latin typeface="Book Antiqua" pitchFamily="18" charset="0"/>
              </a:rPr>
              <a:t>hesaplanır</a:t>
            </a:r>
            <a:r>
              <a:rPr lang="en-GB" sz="2800" b="1" dirty="0" smtClean="0">
                <a:solidFill>
                  <a:srgbClr val="CC0000"/>
                </a:solidFill>
                <a:latin typeface="Book Antiqua" pitchFamily="18" charset="0"/>
              </a:rPr>
              <a:t>?</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800" dirty="0"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Kurum hissesi, PTİ ve uluslararası projelerde yurtdışı seyahat ödeneği de hariç, kalan proje bütçesinin en fazla %10’una tekabül eden ödenektir. </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800" b="1" dirty="0"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a:t>
            </a:r>
            <a:r>
              <a:rPr lang="tr-TR" sz="2800" b="1" dirty="0" smtClean="0">
                <a:solidFill>
                  <a:srgbClr val="0000FF"/>
                </a:solidFill>
                <a:latin typeface="Book Antiqua" pitchFamily="18" charset="0"/>
              </a:rPr>
              <a:t>Kamu projelerinde </a:t>
            </a:r>
            <a:r>
              <a:rPr lang="tr-TR" sz="2800" b="1" dirty="0" smtClean="0">
                <a:latin typeface="Book Antiqua" pitchFamily="18" charset="0"/>
              </a:rPr>
              <a:t>bu miktar proje başına en fazla 1.000.000.- TL olarak ödenir ve  bu miktar, projede yer alan Yürütücü Kurum/Kuruluşlar</a:t>
            </a:r>
            <a:r>
              <a:rPr lang="tr-TR" sz="2800" dirty="0" smtClean="0">
                <a:latin typeface="Book Antiqua" pitchFamily="18" charset="0"/>
              </a:rPr>
              <a:t> </a:t>
            </a:r>
            <a:r>
              <a:rPr lang="tr-TR" sz="2800" b="1" dirty="0" smtClean="0">
                <a:latin typeface="Book Antiqua" pitchFamily="18" charset="0"/>
              </a:rPr>
              <a:t>arasında bütçeleri oranında paylaştırılır. </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800" b="1" dirty="0"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Projeye ek ödenek verilmesi durumunda, bu ek ödeneğe ilişkin kurum hissesi verilmez.</a:t>
            </a:r>
            <a:endParaRPr lang="en-GB" sz="2800" b="1"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2EF5D5D4-5341-49B5-9F92-24D8329849AF}" type="slidenum">
              <a:rPr lang="tr-TR"/>
              <a:pPr>
                <a:defRPr/>
              </a:pPr>
              <a:t>105</a:t>
            </a:fld>
            <a:endParaRPr lang="tr-TR"/>
          </a:p>
        </p:txBody>
      </p:sp>
      <p:sp>
        <p:nvSpPr>
          <p:cNvPr id="110596"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a:solidFill>
                  <a:schemeClr val="tx2"/>
                </a:solidFill>
              </a:rPr>
              <a:t>Kurum Hissesi</a:t>
            </a:r>
            <a:endParaRPr lang="en-GB" sz="4000" b="1">
              <a:solidFill>
                <a:schemeClr val="tx2"/>
              </a:solidFill>
            </a:endParaRPr>
          </a:p>
        </p:txBody>
      </p:sp>
      <p:grpSp>
        <p:nvGrpSpPr>
          <p:cNvPr id="110597" name="Group 4"/>
          <p:cNvGrpSpPr>
            <a:grpSpLocks/>
          </p:cNvGrpSpPr>
          <p:nvPr/>
        </p:nvGrpSpPr>
        <p:grpSpPr bwMode="auto">
          <a:xfrm>
            <a:off x="755650" y="5949950"/>
            <a:ext cx="7705725" cy="109538"/>
            <a:chOff x="432" y="2832"/>
            <a:chExt cx="4895" cy="69"/>
          </a:xfrm>
        </p:grpSpPr>
        <p:sp>
          <p:nvSpPr>
            <p:cNvPr id="11059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059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idx="1"/>
          </p:nvPr>
        </p:nvSpPr>
        <p:spPr>
          <a:xfrm>
            <a:off x="1042988" y="836613"/>
            <a:ext cx="7777162" cy="4824412"/>
          </a:xfrm>
        </p:spPr>
        <p:txBody>
          <a:bodyPr lIns="90000" tIns="46800" rIns="90000" bIns="46800"/>
          <a:lstStyle/>
          <a:p>
            <a:pPr algn="ct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Kurum </a:t>
            </a:r>
            <a:r>
              <a:rPr lang="tr-TR" sz="2400" b="1" smtClean="0">
                <a:solidFill>
                  <a:srgbClr val="FF0000"/>
                </a:solidFill>
                <a:latin typeface="Book Antiqua" pitchFamily="18" charset="0"/>
              </a:rPr>
              <a:t>h</a:t>
            </a:r>
            <a:r>
              <a:rPr lang="en-GB" sz="2400" b="1" smtClean="0">
                <a:solidFill>
                  <a:srgbClr val="FF0000"/>
                </a:solidFill>
                <a:latin typeface="Book Antiqua" pitchFamily="18" charset="0"/>
              </a:rPr>
              <a:t>issesi ile yapılacak harcamalar önceden projede öngörülmüş olacak mı? Mahiyeti ne olacak?</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900" b="1" smtClean="0">
              <a:solidFill>
                <a:srgbClr val="FF0000"/>
              </a:solidFill>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smtClean="0">
                <a:latin typeface="Book Antiqua" pitchFamily="18" charset="0"/>
              </a:rPr>
              <a:t>	</a:t>
            </a:r>
            <a:r>
              <a:rPr lang="en-GB" sz="2400" b="1" smtClean="0">
                <a:latin typeface="Book Antiqua" pitchFamily="18" charset="0"/>
              </a:rPr>
              <a:t>Kurum hissesi proje bütçesin</a:t>
            </a:r>
            <a:r>
              <a:rPr lang="tr-TR" sz="2400" b="1" smtClean="0">
                <a:latin typeface="Book Antiqua" pitchFamily="18" charset="0"/>
              </a:rPr>
              <a:t>de, TÜBİTAK tarafından hesaplanarak ve </a:t>
            </a:r>
            <a:r>
              <a:rPr lang="en-GB" sz="2400" b="1" smtClean="0">
                <a:latin typeface="Book Antiqua" pitchFamily="18" charset="0"/>
              </a:rPr>
              <a:t>mahiyeti belirtilmeden toplam rakam olarak yer al</a:t>
            </a:r>
            <a:r>
              <a:rPr lang="tr-TR" sz="2400" b="1" smtClean="0">
                <a:latin typeface="Book Antiqua" pitchFamily="18" charset="0"/>
              </a:rPr>
              <a:t>ır.</a:t>
            </a:r>
            <a:r>
              <a:rPr lang="en-GB" sz="2400" b="1" smtClean="0">
                <a:latin typeface="Book Antiqua" pitchFamily="18" charset="0"/>
              </a:rPr>
              <a:t> </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900" b="1"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Kurum Hissesinin mahiyeti, harca</a:t>
            </a:r>
            <a:r>
              <a:rPr lang="tr-TR" sz="2400" b="1" smtClean="0">
                <a:latin typeface="Book Antiqua" pitchFamily="18" charset="0"/>
              </a:rPr>
              <a:t>ma</a:t>
            </a:r>
            <a:r>
              <a:rPr lang="en-GB" sz="2400" b="1" smtClean="0">
                <a:latin typeface="Book Antiqua" pitchFamily="18" charset="0"/>
              </a:rPr>
              <a:t> aşaması</a:t>
            </a:r>
            <a:r>
              <a:rPr lang="tr-TR" sz="2400" b="1" smtClean="0">
                <a:latin typeface="Book Antiqua" pitchFamily="18" charset="0"/>
              </a:rPr>
              <a:t>n</a:t>
            </a:r>
            <a:r>
              <a:rPr lang="en-GB" sz="2400" b="1" smtClean="0">
                <a:latin typeface="Book Antiqua" pitchFamily="18" charset="0"/>
              </a:rPr>
              <a:t>da araştırmanın fi</a:t>
            </a:r>
            <a:r>
              <a:rPr lang="tr-TR" sz="2400" b="1" smtClean="0">
                <a:latin typeface="Book Antiqua" pitchFamily="18" charset="0"/>
              </a:rPr>
              <a:t>i</a:t>
            </a:r>
            <a:r>
              <a:rPr lang="en-GB" sz="2400" b="1" smtClean="0">
                <a:latin typeface="Book Antiqua" pitchFamily="18" charset="0"/>
              </a:rPr>
              <a:t>len yürütüldüğü </a:t>
            </a:r>
            <a:r>
              <a:rPr lang="tr-TR" sz="2400" b="1" smtClean="0">
                <a:latin typeface="Book Antiqua" pitchFamily="18" charset="0"/>
              </a:rPr>
              <a:t>Kuruluş</a:t>
            </a:r>
            <a:r>
              <a:rPr lang="en-GB" sz="2400" b="1" smtClean="0">
                <a:latin typeface="Book Antiqua" pitchFamily="18" charset="0"/>
              </a:rPr>
              <a:t> yetkilisince </a:t>
            </a:r>
            <a:r>
              <a:rPr lang="tr-TR" sz="2400" b="1" smtClean="0">
                <a:solidFill>
                  <a:srgbClr val="0000FF"/>
                </a:solidFill>
                <a:latin typeface="Book Antiqua" pitchFamily="18" charset="0"/>
              </a:rPr>
              <a:t>Ar-Ge faaliyetlerinde </a:t>
            </a:r>
            <a:r>
              <a:rPr lang="en-GB" sz="2400" b="1" smtClean="0">
                <a:solidFill>
                  <a:srgbClr val="0000FF"/>
                </a:solidFill>
                <a:latin typeface="Book Antiqua" pitchFamily="18" charset="0"/>
              </a:rPr>
              <a:t>kullanılmak üzere</a:t>
            </a:r>
            <a:r>
              <a:rPr lang="tr-TR" sz="2400" b="1" smtClean="0">
                <a:solidFill>
                  <a:schemeClr val="accent2"/>
                </a:solidFill>
                <a:latin typeface="Book Antiqua" pitchFamily="18" charset="0"/>
              </a:rPr>
              <a:t> </a:t>
            </a:r>
            <a:r>
              <a:rPr lang="en-GB" sz="2400" b="1" smtClean="0">
                <a:latin typeface="Book Antiqua" pitchFamily="18" charset="0"/>
              </a:rPr>
              <a:t>belirlen</a:t>
            </a:r>
            <a:r>
              <a:rPr lang="tr-TR" sz="2400" b="1" smtClean="0">
                <a:latin typeface="Book Antiqua" pitchFamily="18" charset="0"/>
              </a:rPr>
              <a:t>ir.</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Kurum hissesi Özel kuruluşlarda ve vakıf üniversitelerinde Ar-Ge faaliyetleri dışında, </a:t>
            </a:r>
            <a:r>
              <a:rPr lang="en-GB" sz="2400" b="1" smtClean="0">
                <a:latin typeface="Book Antiqua" pitchFamily="18" charset="0"/>
              </a:rPr>
              <a:t>Y</a:t>
            </a:r>
            <a:r>
              <a:rPr lang="tr-TR" sz="2400" b="1" smtClean="0">
                <a:latin typeface="Book Antiqua" pitchFamily="18" charset="0"/>
              </a:rPr>
              <a:t>eminli Mali Müşavir </a:t>
            </a:r>
            <a:r>
              <a:rPr lang="en-GB" sz="2400" b="1" smtClean="0">
                <a:latin typeface="Book Antiqua" pitchFamily="18" charset="0"/>
              </a:rPr>
              <a:t>ve banka teminat mektubu masrafları </a:t>
            </a:r>
            <a:r>
              <a:rPr lang="tr-TR" sz="2400" b="1" smtClean="0">
                <a:latin typeface="Book Antiqua" pitchFamily="18" charset="0"/>
              </a:rPr>
              <a:t>için de kullanılabilir. </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C01AFBA-C937-4A6E-902E-56FE89F3511C}" type="slidenum">
              <a:rPr lang="tr-TR"/>
              <a:pPr>
                <a:defRPr/>
              </a:pPr>
              <a:t>106</a:t>
            </a:fld>
            <a:endParaRPr lang="tr-TR"/>
          </a:p>
        </p:txBody>
      </p:sp>
      <p:sp>
        <p:nvSpPr>
          <p:cNvPr id="111620"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a:solidFill>
                  <a:schemeClr val="tx2"/>
                </a:solidFill>
              </a:rPr>
              <a:t>Kurum Hissesi</a:t>
            </a:r>
            <a:endParaRPr lang="en-GB" sz="4000" b="1">
              <a:solidFill>
                <a:schemeClr val="tx2"/>
              </a:solidFill>
            </a:endParaRPr>
          </a:p>
        </p:txBody>
      </p:sp>
      <p:grpSp>
        <p:nvGrpSpPr>
          <p:cNvPr id="111621" name="Group 4"/>
          <p:cNvGrpSpPr>
            <a:grpSpLocks/>
          </p:cNvGrpSpPr>
          <p:nvPr/>
        </p:nvGrpSpPr>
        <p:grpSpPr bwMode="auto">
          <a:xfrm>
            <a:off x="827088" y="6165850"/>
            <a:ext cx="7705725" cy="109538"/>
            <a:chOff x="432" y="2832"/>
            <a:chExt cx="4895" cy="69"/>
          </a:xfrm>
        </p:grpSpPr>
        <p:sp>
          <p:nvSpPr>
            <p:cNvPr id="1116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16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8"/>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Kurum Hissesi</a:t>
            </a:r>
            <a:endParaRPr lang="en-GB" b="1" smtClean="0">
              <a:latin typeface="Book Antiqua" pitchFamily="18" charset="0"/>
            </a:endParaRPr>
          </a:p>
        </p:txBody>
      </p:sp>
      <p:sp>
        <p:nvSpPr>
          <p:cNvPr id="112643" name="Rectangle 2"/>
          <p:cNvSpPr>
            <a:spLocks noGrp="1" noChangeArrowheads="1"/>
          </p:cNvSpPr>
          <p:nvPr>
            <p:ph idx="1"/>
          </p:nvPr>
        </p:nvSpPr>
        <p:spPr>
          <a:xfrm>
            <a:off x="1042988" y="928688"/>
            <a:ext cx="7777162" cy="4929187"/>
          </a:xfrm>
        </p:spPr>
        <p:txBody>
          <a:bodyPr lIns="90000" tIns="46800" rIns="90000" bIns="46800"/>
          <a:lstStyle/>
          <a:p>
            <a:pPr marL="609600" indent="-609600"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FF0000"/>
              </a:solidFill>
              <a:latin typeface="Book Antiqua" pitchFamily="18" charset="0"/>
            </a:endParaRPr>
          </a:p>
          <a:p>
            <a:pPr marL="609600" indent="-609600"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Kurum </a:t>
            </a:r>
            <a:r>
              <a:rPr lang="tr-TR" sz="2400" b="1" smtClean="0">
                <a:solidFill>
                  <a:srgbClr val="FF0000"/>
                </a:solidFill>
                <a:latin typeface="Book Antiqua" pitchFamily="18" charset="0"/>
              </a:rPr>
              <a:t>h</a:t>
            </a:r>
            <a:r>
              <a:rPr lang="en-GB" sz="2400" b="1" smtClean="0">
                <a:solidFill>
                  <a:srgbClr val="FF0000"/>
                </a:solidFill>
                <a:latin typeface="Book Antiqua" pitchFamily="18" charset="0"/>
              </a:rPr>
              <a:t>issesi nasıl </a:t>
            </a:r>
            <a:r>
              <a:rPr lang="tr-TR" sz="2400" b="1" smtClean="0">
                <a:solidFill>
                  <a:srgbClr val="FF0000"/>
                </a:solidFill>
                <a:latin typeface="Book Antiqua" pitchFamily="18" charset="0"/>
              </a:rPr>
              <a:t>gönderilir ve </a:t>
            </a:r>
            <a:r>
              <a:rPr lang="en-GB" sz="2400" b="1" smtClean="0">
                <a:solidFill>
                  <a:srgbClr val="FF0000"/>
                </a:solidFill>
                <a:latin typeface="Book Antiqua" pitchFamily="18" charset="0"/>
              </a:rPr>
              <a:t>harcanır?</a:t>
            </a:r>
            <a:endParaRPr lang="tr-TR" sz="2400" b="1" smtClean="0">
              <a:solidFill>
                <a:srgbClr val="FF0000"/>
              </a:solidFill>
              <a:latin typeface="Book Antiqua" pitchFamily="18" charset="0"/>
            </a:endParaRP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200" b="1" smtClean="0">
                <a:latin typeface="Book Antiqua" pitchFamily="18" charset="0"/>
              </a:rPr>
              <a:t>Kurum hissesi, projenin ikinci transfer döneminden itibaren ödenmeye başlanır. Bütçe transfer tablosunda belirlenen dönemlerde diğer ödeneklerle birlikte Kurum Hissesi de proje hesabına transfer edilir. </a:t>
            </a: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200" b="1" smtClean="0">
                <a:latin typeface="Book Antiqua" pitchFamily="18" charset="0"/>
              </a:rPr>
              <a:t>P</a:t>
            </a:r>
            <a:r>
              <a:rPr lang="en-GB" sz="2200" b="1" smtClean="0">
                <a:latin typeface="Book Antiqua" pitchFamily="18" charset="0"/>
              </a:rPr>
              <a:t>rojenin fiilen yürütüldüğü </a:t>
            </a:r>
            <a:r>
              <a:rPr lang="tr-TR" sz="2200" b="1" smtClean="0">
                <a:latin typeface="Book Antiqua" pitchFamily="18" charset="0"/>
              </a:rPr>
              <a:t>kuruluş</a:t>
            </a:r>
            <a:r>
              <a:rPr lang="en-GB" sz="2200" b="1" smtClean="0">
                <a:latin typeface="Book Antiqua" pitchFamily="18" charset="0"/>
              </a:rPr>
              <a:t> yetkilisinin talebi ve proje yürütücüsünün</a:t>
            </a:r>
            <a:r>
              <a:rPr lang="en-GB" sz="2200" b="1" smtClean="0">
                <a:solidFill>
                  <a:srgbClr val="0000FF"/>
                </a:solidFill>
                <a:latin typeface="Book Antiqua" pitchFamily="18" charset="0"/>
              </a:rPr>
              <a:t> </a:t>
            </a:r>
            <a:r>
              <a:rPr lang="tr-TR" sz="2200" b="1" smtClean="0">
                <a:solidFill>
                  <a:srgbClr val="0000FF"/>
                </a:solidFill>
                <a:latin typeface="Book Antiqua" pitchFamily="18" charset="0"/>
              </a:rPr>
              <a:t>talep edilen harcamanın Ar-Ge niteliğine ilişkin </a:t>
            </a:r>
            <a:r>
              <a:rPr lang="en-GB" sz="2200" b="1" smtClean="0">
                <a:solidFill>
                  <a:srgbClr val="0000FF"/>
                </a:solidFill>
                <a:latin typeface="Book Antiqua" pitchFamily="18" charset="0"/>
              </a:rPr>
              <a:t>uygun görüşü</a:t>
            </a:r>
            <a:r>
              <a:rPr lang="en-GB" sz="2200" b="1" smtClean="0">
                <a:latin typeface="Book Antiqua" pitchFamily="18" charset="0"/>
              </a:rPr>
              <a:t> ile </a:t>
            </a:r>
            <a:r>
              <a:rPr lang="tr-TR" sz="2200" b="1" smtClean="0">
                <a:latin typeface="Book Antiqua" pitchFamily="18" charset="0"/>
              </a:rPr>
              <a:t>projenin harcamalara ilişkin tabii olduğu E</a:t>
            </a:r>
            <a:r>
              <a:rPr lang="en-GB" sz="2200" b="1" smtClean="0">
                <a:latin typeface="Book Antiqua" pitchFamily="18" charset="0"/>
              </a:rPr>
              <a:t>sas</a:t>
            </a:r>
            <a:r>
              <a:rPr lang="tr-TR" sz="2200" b="1" smtClean="0">
                <a:latin typeface="Book Antiqua" pitchFamily="18" charset="0"/>
              </a:rPr>
              <a:t> ve Usuller</a:t>
            </a:r>
            <a:r>
              <a:rPr lang="en-GB" sz="2200" b="1" smtClean="0">
                <a:latin typeface="Book Antiqua" pitchFamily="18" charset="0"/>
              </a:rPr>
              <a:t> çerçevesinde harcanır.</a:t>
            </a:r>
            <a:endParaRPr lang="tr-TR"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9865B267-A99E-4D02-9DED-DCDE835350B9}" type="slidenum">
              <a:rPr lang="tr-TR"/>
              <a:pPr>
                <a:defRPr/>
              </a:pPr>
              <a:t>107</a:t>
            </a:fld>
            <a:endParaRPr lang="tr-TR"/>
          </a:p>
        </p:txBody>
      </p:sp>
      <p:grpSp>
        <p:nvGrpSpPr>
          <p:cNvPr id="112645" name="Group 4"/>
          <p:cNvGrpSpPr>
            <a:grpSpLocks/>
          </p:cNvGrpSpPr>
          <p:nvPr/>
        </p:nvGrpSpPr>
        <p:grpSpPr bwMode="auto">
          <a:xfrm>
            <a:off x="755650" y="5949950"/>
            <a:ext cx="7705725" cy="109538"/>
            <a:chOff x="432" y="2832"/>
            <a:chExt cx="4895" cy="69"/>
          </a:xfrm>
        </p:grpSpPr>
        <p:sp>
          <p:nvSpPr>
            <p:cNvPr id="11264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264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8"/>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Kurum Hissesi</a:t>
            </a:r>
            <a:endParaRPr lang="en-GB" b="1" smtClean="0">
              <a:latin typeface="Book Antiqua" pitchFamily="18" charset="0"/>
            </a:endParaRPr>
          </a:p>
        </p:txBody>
      </p:sp>
      <p:sp>
        <p:nvSpPr>
          <p:cNvPr id="113667" name="Rectangle 2"/>
          <p:cNvSpPr>
            <a:spLocks noGrp="1" noChangeArrowheads="1"/>
          </p:cNvSpPr>
          <p:nvPr>
            <p:ph idx="1"/>
          </p:nvPr>
        </p:nvSpPr>
        <p:spPr>
          <a:xfrm>
            <a:off x="1042988" y="928688"/>
            <a:ext cx="7777162" cy="4929187"/>
          </a:xfrm>
        </p:spPr>
        <p:txBody>
          <a:bodyPr lIns="90000" tIns="46800" rIns="90000" bIns="46800"/>
          <a:lstStyle/>
          <a:p>
            <a:pPr marL="609600" indent="-609600"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sonuçlandıktan sonra kalan </a:t>
            </a:r>
            <a:r>
              <a:rPr lang="en-GB" sz="2400" b="1" smtClean="0">
                <a:solidFill>
                  <a:srgbClr val="FF0000"/>
                </a:solidFill>
                <a:latin typeface="Book Antiqua" pitchFamily="18" charset="0"/>
              </a:rPr>
              <a:t>Kurum </a:t>
            </a:r>
            <a:r>
              <a:rPr lang="tr-TR" sz="2400" b="1" smtClean="0">
                <a:solidFill>
                  <a:srgbClr val="FF0000"/>
                </a:solidFill>
                <a:latin typeface="Book Antiqua" pitchFamily="18" charset="0"/>
              </a:rPr>
              <a:t>H</a:t>
            </a:r>
            <a:r>
              <a:rPr lang="en-GB" sz="2400" b="1" smtClean="0">
                <a:solidFill>
                  <a:srgbClr val="FF0000"/>
                </a:solidFill>
                <a:latin typeface="Book Antiqua" pitchFamily="18" charset="0"/>
              </a:rPr>
              <a:t>issesi harcan</a:t>
            </a:r>
            <a:r>
              <a:rPr lang="tr-TR" sz="2400" b="1" smtClean="0">
                <a:solidFill>
                  <a:srgbClr val="FF0000"/>
                </a:solidFill>
                <a:latin typeface="Book Antiqua" pitchFamily="18" charset="0"/>
              </a:rPr>
              <a:t>abilir mi?</a:t>
            </a: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400" b="1" smtClean="0">
                <a:solidFill>
                  <a:srgbClr val="0000FF"/>
                </a:solidFill>
                <a:latin typeface="Book Antiqua" pitchFamily="18" charset="0"/>
              </a:rPr>
              <a:t>Kamu Projelerinde</a:t>
            </a:r>
            <a:r>
              <a:rPr lang="tr-TR" sz="2400" b="1" smtClean="0">
                <a:latin typeface="Book Antiqua" pitchFamily="18" charset="0"/>
              </a:rPr>
              <a:t>, proje sözleşmesinde belirlenen bitiş tarihinden itibaren </a:t>
            </a:r>
            <a:r>
              <a:rPr lang="tr-TR" sz="2400" b="1" smtClean="0">
                <a:solidFill>
                  <a:srgbClr val="0000FF"/>
                </a:solidFill>
                <a:latin typeface="Book Antiqua" pitchFamily="18" charset="0"/>
              </a:rPr>
              <a:t>üç ay </a:t>
            </a:r>
            <a:r>
              <a:rPr lang="tr-TR" sz="2400" b="1" smtClean="0">
                <a:latin typeface="Book Antiqua" pitchFamily="18" charset="0"/>
              </a:rPr>
              <a:t>içerisinde harcanmayan kurum hissesi bu sürenin sonunda TÜBİTAK’a iade edilerek projeye ait özel hesap kapatılır. </a:t>
            </a: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i="1" smtClean="0">
                <a:solidFill>
                  <a:srgbClr val="0000FF"/>
                </a:solidFill>
                <a:latin typeface="Book Antiqua" pitchFamily="18" charset="0"/>
              </a:rPr>
              <a:t>	</a:t>
            </a:r>
            <a:r>
              <a:rPr lang="tr-TR" sz="2800" b="1" i="1" smtClean="0">
                <a:solidFill>
                  <a:srgbClr val="0000FF"/>
                </a:solidFill>
                <a:latin typeface="Book Antiqua" pitchFamily="18" charset="0"/>
              </a:rPr>
              <a:t>(</a:t>
            </a:r>
            <a:r>
              <a:rPr lang="tr-TR" sz="2400" b="1" i="1" smtClean="0">
                <a:solidFill>
                  <a:srgbClr val="0000FF"/>
                </a:solidFill>
                <a:latin typeface="Book Antiqua" pitchFamily="18" charset="0"/>
              </a:rPr>
              <a:t>Not: Bu uygulama 01.01.2011 tarihinden itibaren 	  	    yürürlüğe girecektir.)</a:t>
            </a:r>
            <a:endParaRPr lang="tr-TR" sz="24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marL="609600" indent="-609600"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400" b="1" smtClean="0">
                <a:solidFill>
                  <a:srgbClr val="0000FF"/>
                </a:solidFill>
                <a:latin typeface="Book Antiqua" pitchFamily="18" charset="0"/>
              </a:rPr>
              <a:t>Diğer Projelerde</a:t>
            </a:r>
            <a:r>
              <a:rPr lang="tr-TR" sz="2400" b="1" smtClean="0">
                <a:latin typeface="Book Antiqua" pitchFamily="18" charset="0"/>
              </a:rPr>
              <a:t>, Kurum Hissesi, proje sözleşmesinde belirlenen bitiş tarihinden sonra harcanamaz. Proje sonuçlandıktan sonra projeye ait özel hesapta kalan bakiye harcama yapılmaksızın TÜBİTAK’a iade edilir. </a:t>
            </a:r>
          </a:p>
        </p:txBody>
      </p:sp>
      <p:sp>
        <p:nvSpPr>
          <p:cNvPr id="8" name="5 Slayt Numarası Yer Tutucusu"/>
          <p:cNvSpPr>
            <a:spLocks noGrp="1"/>
          </p:cNvSpPr>
          <p:nvPr>
            <p:ph type="sldNum" sz="quarter" idx="10"/>
          </p:nvPr>
        </p:nvSpPr>
        <p:spPr/>
        <p:txBody>
          <a:bodyPr/>
          <a:lstStyle/>
          <a:p>
            <a:pPr>
              <a:defRPr/>
            </a:pPr>
            <a:fld id="{69C6F43C-FFEB-474C-B31D-8B19229B6367}" type="slidenum">
              <a:rPr lang="tr-TR"/>
              <a:pPr>
                <a:defRPr/>
              </a:pPr>
              <a:t>108</a:t>
            </a:fld>
            <a:endParaRPr lang="tr-TR"/>
          </a:p>
        </p:txBody>
      </p:sp>
      <p:grpSp>
        <p:nvGrpSpPr>
          <p:cNvPr id="113669" name="Group 4"/>
          <p:cNvGrpSpPr>
            <a:grpSpLocks/>
          </p:cNvGrpSpPr>
          <p:nvPr/>
        </p:nvGrpSpPr>
        <p:grpSpPr bwMode="auto">
          <a:xfrm>
            <a:off x="755650" y="5949950"/>
            <a:ext cx="7705725" cy="109538"/>
            <a:chOff x="432" y="2832"/>
            <a:chExt cx="4895" cy="69"/>
          </a:xfrm>
        </p:grpSpPr>
        <p:sp>
          <p:nvSpPr>
            <p:cNvPr id="11367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367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idx="1"/>
          </p:nvPr>
        </p:nvSpPr>
        <p:spPr>
          <a:xfrm>
            <a:off x="1042988" y="836613"/>
            <a:ext cx="7777162" cy="5329237"/>
          </a:xfrm>
        </p:spPr>
        <p:txBody>
          <a:bodyPr lIns="90000" tIns="46800" rIns="90000" bIns="46800"/>
          <a:lstStyle/>
          <a:p>
            <a:pPr algn="ct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lnSpc>
                <a:spcPct val="90000"/>
              </a:lnSpc>
              <a:spcBef>
                <a:spcPts val="2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CC0000"/>
                </a:solidFill>
                <a:latin typeface="Book Antiqua" pitchFamily="18" charset="0"/>
              </a:rPr>
              <a:t>Aynı birimde yürütülen projelere ait kurum hisseleri topluca kullanılabilir mi? Harcama nasıl belgelenir?</a:t>
            </a: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CC0000"/>
              </a:solidFill>
              <a:latin typeface="Book Antiqua" pitchFamily="18" charset="0"/>
            </a:endParaRP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en-GB" sz="2400" b="1" smtClean="0">
                <a:latin typeface="Book Antiqua" pitchFamily="18" charset="0"/>
              </a:rPr>
              <a:t>Evet harcanabilir. </a:t>
            </a:r>
            <a:endParaRPr lang="tr-TR" sz="2400" b="1" smtClean="0">
              <a:latin typeface="Book Antiqua" pitchFamily="18" charset="0"/>
            </a:endParaRP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smtClean="0"/>
              <a:t>	</a:t>
            </a:r>
            <a:r>
              <a:rPr lang="tr-TR" sz="2400" b="1" smtClean="0">
                <a:latin typeface="Book Antiqua" pitchFamily="18" charset="0"/>
              </a:rPr>
              <a:t>Ancak, aynı Kurumda yürütülen projelerin fiilen yürütüldüğü birimlerin farklı olması halinde, kurum hisselerinin birlikte kullanılabilmesi ilgili birim yetkililerinin uygun görüşüne bağlıdır. </a:t>
            </a: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smtClean="0"/>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smtClean="0"/>
              <a:t>	</a:t>
            </a:r>
            <a:r>
              <a:rPr lang="tr-TR" sz="2400" b="1" smtClean="0">
                <a:latin typeface="Book Antiqua" pitchFamily="18" charset="0"/>
              </a:rPr>
              <a:t>Birden fazla projenin kurum hisselerinin bir alım için kullanılması halinde, harcama belgesinin aslı bir projeye, diğer projelere ise asıl belgenin kullanıldığı proje numarası belirtilerek harcama belgesinin kopyası, kanıtlayıcı belge olarak eklenir.</a:t>
            </a: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CB26820-6528-4E0A-99B6-9923E75137A8}" type="slidenum">
              <a:rPr lang="tr-TR"/>
              <a:pPr>
                <a:defRPr/>
              </a:pPr>
              <a:t>109</a:t>
            </a:fld>
            <a:endParaRPr lang="tr-TR"/>
          </a:p>
        </p:txBody>
      </p:sp>
      <p:sp>
        <p:nvSpPr>
          <p:cNvPr id="114692"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a:solidFill>
                  <a:schemeClr val="tx2"/>
                </a:solidFill>
              </a:rPr>
              <a:t>Kurum Hissesi</a:t>
            </a:r>
            <a:endParaRPr lang="en-GB" sz="4000" b="1">
              <a:solidFill>
                <a:schemeClr val="tx2"/>
              </a:solidFill>
            </a:endParaRPr>
          </a:p>
        </p:txBody>
      </p:sp>
      <p:grpSp>
        <p:nvGrpSpPr>
          <p:cNvPr id="114693" name="Group 4"/>
          <p:cNvGrpSpPr>
            <a:grpSpLocks/>
          </p:cNvGrpSpPr>
          <p:nvPr/>
        </p:nvGrpSpPr>
        <p:grpSpPr bwMode="auto">
          <a:xfrm>
            <a:off x="755650" y="6237288"/>
            <a:ext cx="7705725" cy="109537"/>
            <a:chOff x="432" y="2832"/>
            <a:chExt cx="4895" cy="69"/>
          </a:xfrm>
        </p:grpSpPr>
        <p:sp>
          <p:nvSpPr>
            <p:cNvPr id="11469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469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idx="1"/>
          </p:nvPr>
        </p:nvSpPr>
        <p:spPr>
          <a:xfrm>
            <a:off x="827088" y="785813"/>
            <a:ext cx="8102600" cy="5286375"/>
          </a:xfrm>
        </p:spPr>
        <p:txBody>
          <a:bodyPr lIns="90000" tIns="46800" rIns="90000" bIns="46800"/>
          <a:lstStyle/>
          <a:p>
            <a:pPr eaLnBrk="1" hangingPunct="1">
              <a:buFontTx/>
              <a:buNone/>
            </a:pPr>
            <a:r>
              <a:rPr lang="tr-TR" sz="2400" b="1" smtClean="0">
                <a:solidFill>
                  <a:srgbClr val="FF0000"/>
                </a:solidFill>
                <a:latin typeface="Book Antiqua" pitchFamily="18" charset="0"/>
              </a:rPr>
              <a:t>	</a:t>
            </a:r>
          </a:p>
          <a:p>
            <a:pPr eaLnBrk="1" hangingPunct="1">
              <a:buFontTx/>
              <a:buNone/>
            </a:pPr>
            <a:r>
              <a:rPr lang="tr-TR" sz="2400" b="1" smtClean="0">
                <a:solidFill>
                  <a:srgbClr val="FF0000"/>
                </a:solidFill>
                <a:latin typeface="Book Antiqua" pitchFamily="18" charset="0"/>
              </a:rPr>
              <a:t>	Kimler Araştırmacı Olabilir?</a:t>
            </a:r>
          </a:p>
          <a:p>
            <a:pPr eaLnBrk="1" hangingPunct="1">
              <a:buFontTx/>
              <a:buNone/>
            </a:pPr>
            <a:endParaRPr lang="tr-TR" sz="800" b="1" smtClean="0">
              <a:solidFill>
                <a:srgbClr val="FF0000"/>
              </a:solidFill>
              <a:latin typeface="Book Antiqua" pitchFamily="18" charset="0"/>
            </a:endParaRPr>
          </a:p>
          <a:p>
            <a:pPr eaLnBrk="1" hangingPunct="1">
              <a:buFontTx/>
              <a:buNone/>
            </a:pPr>
            <a:endParaRPr lang="tr-TR" sz="800" b="1" smtClean="0">
              <a:solidFill>
                <a:srgbClr val="FF0000"/>
              </a:solidFill>
              <a:latin typeface="Book Antiqua" pitchFamily="18" charset="0"/>
            </a:endParaRPr>
          </a:p>
          <a:p>
            <a:pPr eaLnBrk="1" hangingPunct="1">
              <a:buFontTx/>
              <a:buNone/>
            </a:pPr>
            <a:r>
              <a:rPr lang="tr-TR" sz="2400" b="1" smtClean="0">
                <a:latin typeface="Book Antiqua" pitchFamily="18" charset="0"/>
              </a:rPr>
              <a:t>	</a:t>
            </a:r>
            <a:r>
              <a:rPr lang="tr-TR" sz="2400" b="1" smtClean="0">
                <a:solidFill>
                  <a:srgbClr val="0000FF"/>
                </a:solidFill>
                <a:latin typeface="Book Antiqua" pitchFamily="18" charset="0"/>
              </a:rPr>
              <a:t>Üniversite personeli olmaları durumunda</a:t>
            </a:r>
            <a:r>
              <a:rPr lang="tr-TR" sz="2400" b="1" smtClean="0">
                <a:latin typeface="Book Antiqua" pitchFamily="18" charset="0"/>
              </a:rPr>
              <a:t>, </a:t>
            </a:r>
          </a:p>
          <a:p>
            <a:pPr eaLnBrk="1" hangingPunct="1">
              <a:buFontTx/>
              <a:buNone/>
            </a:pPr>
            <a:r>
              <a:rPr lang="tr-TR" sz="2400" b="1" smtClean="0">
                <a:latin typeface="Book Antiqua" pitchFamily="18" charset="0"/>
              </a:rPr>
              <a:t>	en az doktoralı veya tıpta uzmanlık derecesine sahip olan kişiler, </a:t>
            </a:r>
          </a:p>
          <a:p>
            <a:pPr eaLnBrk="1" hangingPunct="1">
              <a:buFontTx/>
              <a:buNone/>
            </a:pPr>
            <a:r>
              <a:rPr lang="tr-TR" sz="800" b="1" smtClean="0">
                <a:latin typeface="Book Antiqua" pitchFamily="18" charset="0"/>
              </a:rPr>
              <a:t>		</a:t>
            </a:r>
          </a:p>
          <a:p>
            <a:pPr eaLnBrk="1" hangingPunct="1">
              <a:buFontTx/>
              <a:buNone/>
            </a:pPr>
            <a:endParaRPr lang="tr-TR" sz="800" b="1" smtClean="0">
              <a:latin typeface="Book Antiqua" pitchFamily="18" charset="0"/>
            </a:endParaRPr>
          </a:p>
          <a:p>
            <a:pPr eaLnBrk="1" hangingPunct="1">
              <a:buFontTx/>
              <a:buNone/>
            </a:pPr>
            <a:r>
              <a:rPr lang="tr-TR" sz="2400" b="1" smtClean="0">
                <a:solidFill>
                  <a:srgbClr val="0000FF"/>
                </a:solidFill>
                <a:latin typeface="Book Antiqua" pitchFamily="18" charset="0"/>
              </a:rPr>
              <a:t>	Kamu kuruluşları veya özel kuruluşlarda çalışmaları durumunda,</a:t>
            </a:r>
            <a:r>
              <a:rPr lang="tr-TR" sz="2400" b="1" smtClean="0">
                <a:latin typeface="Book Antiqua" pitchFamily="18" charset="0"/>
              </a:rPr>
              <a:t> </a:t>
            </a:r>
          </a:p>
          <a:p>
            <a:pPr eaLnBrk="1" hangingPunct="1">
              <a:buFontTx/>
              <a:buNone/>
            </a:pPr>
            <a:r>
              <a:rPr lang="tr-TR" sz="2400" b="1" smtClean="0">
                <a:latin typeface="Book Antiqua" pitchFamily="18" charset="0"/>
              </a:rPr>
              <a:t>	en az dört yıllık üniversite lisans eğitimi almış olan kişiler,</a:t>
            </a:r>
          </a:p>
          <a:p>
            <a:pPr eaLnBrk="1" hangingPunct="1">
              <a:buFontTx/>
              <a:buNone/>
            </a:pPr>
            <a:endParaRPr lang="tr-TR" sz="2400" b="1" smtClean="0">
              <a:latin typeface="Book Antiqua" pitchFamily="18" charset="0"/>
            </a:endParaRPr>
          </a:p>
          <a:p>
            <a:pPr eaLnBrk="1" hangingPunct="1">
              <a:buFontTx/>
              <a:buNone/>
            </a:pPr>
            <a:r>
              <a:rPr lang="tr-TR" sz="2400" b="1" smtClean="0">
                <a:latin typeface="Book Antiqua" pitchFamily="18" charset="0"/>
              </a:rPr>
              <a:t>	Araştırmacı olarak projede yer alabilirler. </a:t>
            </a:r>
          </a:p>
        </p:txBody>
      </p:sp>
      <p:sp>
        <p:nvSpPr>
          <p:cNvPr id="10" name="9 Slayt Numarası Yer Tutucusu"/>
          <p:cNvSpPr>
            <a:spLocks noGrp="1"/>
          </p:cNvSpPr>
          <p:nvPr>
            <p:ph type="sldNum" sz="quarter" idx="10"/>
          </p:nvPr>
        </p:nvSpPr>
        <p:spPr/>
        <p:txBody>
          <a:bodyPr/>
          <a:lstStyle/>
          <a:p>
            <a:pPr>
              <a:defRPr/>
            </a:pPr>
            <a:fld id="{E253E17A-3B85-4144-9035-8F408E57CE90}" type="slidenum">
              <a:rPr lang="tr-TR"/>
              <a:pPr>
                <a:defRPr/>
              </a:pPr>
              <a:t>11</a:t>
            </a:fld>
            <a:endParaRPr lang="tr-TR"/>
          </a:p>
        </p:txBody>
      </p:sp>
      <p:sp>
        <p:nvSpPr>
          <p:cNvPr id="14340"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4341" name="Group 5"/>
          <p:cNvGrpSpPr>
            <a:grpSpLocks/>
          </p:cNvGrpSpPr>
          <p:nvPr/>
        </p:nvGrpSpPr>
        <p:grpSpPr bwMode="auto">
          <a:xfrm>
            <a:off x="900113" y="6381750"/>
            <a:ext cx="7705725" cy="109538"/>
            <a:chOff x="432" y="2832"/>
            <a:chExt cx="4895" cy="69"/>
          </a:xfrm>
        </p:grpSpPr>
        <p:sp>
          <p:nvSpPr>
            <p:cNvPr id="14342"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343"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755650" y="0"/>
            <a:ext cx="8388350" cy="692150"/>
          </a:xfrm>
        </p:spPr>
        <p:txBody>
          <a:bodyPr/>
          <a:lstStyle/>
          <a:p>
            <a:pPr eaLnBrk="1" hangingPunct="1"/>
            <a:r>
              <a:rPr lang="tr-TR" sz="2800" b="1" smtClean="0">
                <a:latin typeface="Book Antiqua" pitchFamily="18" charset="0"/>
              </a:rPr>
              <a:t>Proje Durum Değişiklikleri</a:t>
            </a:r>
          </a:p>
        </p:txBody>
      </p:sp>
      <p:sp>
        <p:nvSpPr>
          <p:cNvPr id="115715" name="Rectangle 3"/>
          <p:cNvSpPr>
            <a:spLocks noGrp="1" noChangeArrowheads="1"/>
          </p:cNvSpPr>
          <p:nvPr>
            <p:ph idx="1"/>
          </p:nvPr>
        </p:nvSpPr>
        <p:spPr>
          <a:xfrm>
            <a:off x="900113" y="714375"/>
            <a:ext cx="8064500" cy="5429250"/>
          </a:xfrm>
        </p:spPr>
        <p:txBody>
          <a:bodyPr/>
          <a:lstStyle/>
          <a:p>
            <a:pPr marL="514350" lvl="1" indent="-457200" eaLnBrk="1" hangingPunct="1">
              <a:spcBef>
                <a:spcPct val="0"/>
              </a:spcBef>
            </a:pPr>
            <a:endParaRPr lang="tr-TR" sz="2400" b="1" smtClean="0">
              <a:solidFill>
                <a:srgbClr val="FF0000"/>
              </a:solidFill>
              <a:latin typeface="Book Antiqua" pitchFamily="18" charset="0"/>
            </a:endParaRPr>
          </a:p>
          <a:p>
            <a:pPr marL="514350" lvl="1" indent="-457200" eaLnBrk="1" hangingPunct="1">
              <a:spcBef>
                <a:spcPct val="0"/>
              </a:spcBef>
              <a:buFont typeface="Arial" charset="0"/>
              <a:buChar char="•"/>
            </a:pPr>
            <a:r>
              <a:rPr lang="tr-TR" b="1" smtClean="0">
                <a:solidFill>
                  <a:srgbClr val="FF0000"/>
                </a:solidFill>
                <a:latin typeface="Book Antiqua" pitchFamily="18" charset="0"/>
              </a:rPr>
              <a:t>Projeler izleme sürecinde hangi durum değişikliklerine uğrayabilir?</a:t>
            </a:r>
          </a:p>
          <a:p>
            <a:pPr marL="514350" lvl="1" indent="-457200" eaLnBrk="1" hangingPunct="1">
              <a:spcBef>
                <a:spcPct val="0"/>
              </a:spcBef>
            </a:pPr>
            <a:endParaRPr lang="tr-TR" sz="2400" b="1" smtClean="0">
              <a:solidFill>
                <a:srgbClr val="FF0000"/>
              </a:solidFill>
              <a:latin typeface="Book Antiqua" pitchFamily="18" charset="0"/>
            </a:endParaRPr>
          </a:p>
          <a:p>
            <a:pPr marL="514350" lvl="1" indent="-457200" eaLnBrk="1" hangingPunct="1">
              <a:spcBef>
                <a:spcPct val="0"/>
              </a:spcBef>
              <a:buFontTx/>
              <a:buNone/>
            </a:pPr>
            <a:r>
              <a:rPr lang="tr-TR" sz="2400" b="1" smtClean="0">
                <a:solidFill>
                  <a:srgbClr val="FF0000"/>
                </a:solidFill>
                <a:latin typeface="Book Antiqua" pitchFamily="18" charset="0"/>
              </a:rPr>
              <a:t>	</a:t>
            </a:r>
            <a:r>
              <a:rPr lang="tr-TR" b="1" smtClean="0">
                <a:latin typeface="Book Antiqua" pitchFamily="18" charset="0"/>
              </a:rPr>
              <a:t>Projeler sebepleri ve sonuçları itibariyle mevzuatta belirtilen hususlar çerçevesinde aşağıdaki durum değişiklijklerine uğrayabilirler:</a:t>
            </a:r>
          </a:p>
          <a:p>
            <a:pPr marL="514350" lvl="1" indent="-457200" eaLnBrk="1" hangingPunct="1">
              <a:spcBef>
                <a:spcPct val="0"/>
              </a:spcBef>
            </a:pPr>
            <a:endParaRPr lang="tr-TR" sz="2400" b="1" smtClean="0">
              <a:latin typeface="Book Antiqua" pitchFamily="18" charset="0"/>
            </a:endParaRPr>
          </a:p>
          <a:p>
            <a:pPr marL="914400" lvl="2" indent="-457200" eaLnBrk="1" hangingPunct="1">
              <a:spcBef>
                <a:spcPct val="0"/>
              </a:spcBef>
              <a:buFontTx/>
              <a:buAutoNum type="arabicPeriod"/>
            </a:pPr>
            <a:r>
              <a:rPr lang="tr-TR" sz="2800" b="1" smtClean="0">
                <a:latin typeface="Book Antiqua" pitchFamily="18" charset="0"/>
              </a:rPr>
              <a:t>Durdurma (Geçici durum değişikliği)</a:t>
            </a:r>
          </a:p>
          <a:p>
            <a:pPr marL="914400" lvl="2" indent="-457200" eaLnBrk="1" hangingPunct="1">
              <a:spcBef>
                <a:spcPct val="0"/>
              </a:spcBef>
              <a:buFontTx/>
              <a:buAutoNum type="arabicPeriod"/>
            </a:pPr>
            <a:r>
              <a:rPr lang="tr-TR" sz="2800" b="1" smtClean="0">
                <a:latin typeface="Book Antiqua" pitchFamily="18" charset="0"/>
              </a:rPr>
              <a:t>Yürürülükten Kaldırma</a:t>
            </a:r>
          </a:p>
          <a:p>
            <a:pPr marL="914400" lvl="2" indent="-457200" eaLnBrk="1" hangingPunct="1">
              <a:spcBef>
                <a:spcPct val="0"/>
              </a:spcBef>
              <a:buFontTx/>
              <a:buAutoNum type="arabicPeriod"/>
            </a:pPr>
            <a:r>
              <a:rPr lang="tr-TR" sz="2800" b="1" smtClean="0">
                <a:latin typeface="Book Antiqua" pitchFamily="18" charset="0"/>
              </a:rPr>
              <a:t>İptal</a:t>
            </a:r>
          </a:p>
        </p:txBody>
      </p:sp>
      <p:sp>
        <p:nvSpPr>
          <p:cNvPr id="8" name="5 Slayt Numarası Yer Tutucusu"/>
          <p:cNvSpPr>
            <a:spLocks noGrp="1"/>
          </p:cNvSpPr>
          <p:nvPr>
            <p:ph type="sldNum" sz="quarter" idx="10"/>
          </p:nvPr>
        </p:nvSpPr>
        <p:spPr/>
        <p:txBody>
          <a:bodyPr/>
          <a:lstStyle/>
          <a:p>
            <a:pPr>
              <a:defRPr/>
            </a:pPr>
            <a:fld id="{6773B046-2AA7-48FB-9E02-7249EFE1657B}" type="slidenum">
              <a:rPr lang="tr-TR"/>
              <a:pPr>
                <a:defRPr/>
              </a:pPr>
              <a:t>110</a:t>
            </a:fld>
            <a:endParaRPr lang="tr-TR"/>
          </a:p>
        </p:txBody>
      </p:sp>
      <p:grpSp>
        <p:nvGrpSpPr>
          <p:cNvPr id="115717" name="Group 4"/>
          <p:cNvGrpSpPr>
            <a:grpSpLocks/>
          </p:cNvGrpSpPr>
          <p:nvPr/>
        </p:nvGrpSpPr>
        <p:grpSpPr bwMode="auto">
          <a:xfrm>
            <a:off x="857250" y="6143625"/>
            <a:ext cx="7705725" cy="109538"/>
            <a:chOff x="432" y="2832"/>
            <a:chExt cx="4895" cy="69"/>
          </a:xfrm>
        </p:grpSpPr>
        <p:sp>
          <p:nvSpPr>
            <p:cNvPr id="11571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571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755650" y="0"/>
            <a:ext cx="8388350" cy="692150"/>
          </a:xfrm>
        </p:spPr>
        <p:txBody>
          <a:bodyPr/>
          <a:lstStyle/>
          <a:p>
            <a:pPr eaLnBrk="1" hangingPunct="1"/>
            <a:r>
              <a:rPr lang="tr-TR" sz="2800" b="1" smtClean="0">
                <a:latin typeface="Book Antiqua" pitchFamily="18" charset="0"/>
              </a:rPr>
              <a:t>Proje Durum Değişiklikleri</a:t>
            </a:r>
          </a:p>
        </p:txBody>
      </p:sp>
      <p:sp>
        <p:nvSpPr>
          <p:cNvPr id="116739" name="Rectangle 3"/>
          <p:cNvSpPr>
            <a:spLocks noGrp="1" noChangeArrowheads="1"/>
          </p:cNvSpPr>
          <p:nvPr>
            <p:ph idx="1"/>
          </p:nvPr>
        </p:nvSpPr>
        <p:spPr>
          <a:xfrm>
            <a:off x="900113" y="714375"/>
            <a:ext cx="8064500" cy="5429250"/>
          </a:xfrm>
        </p:spPr>
        <p:txBody>
          <a:bodyPr/>
          <a:lstStyle/>
          <a:p>
            <a:pPr marL="0" eaLnBrk="1" hangingPunct="1">
              <a:spcBef>
                <a:spcPct val="0"/>
              </a:spcBef>
            </a:pPr>
            <a:r>
              <a:rPr lang="tr-TR" sz="2200" b="1" smtClean="0">
                <a:solidFill>
                  <a:srgbClr val="FF0000"/>
                </a:solidFill>
                <a:latin typeface="Book Antiqua" pitchFamily="18" charset="0"/>
              </a:rPr>
              <a:t>Durdurma Nasıl Yapılır?</a:t>
            </a:r>
          </a:p>
          <a:p>
            <a:pPr marL="0" eaLnBrk="1" hangingPunct="1">
              <a:spcBef>
                <a:spcPct val="0"/>
              </a:spcBef>
              <a:buFontTx/>
              <a:buNone/>
            </a:pPr>
            <a:endParaRPr lang="tr-TR" sz="800" b="1" smtClean="0">
              <a:solidFill>
                <a:srgbClr val="FF0000"/>
              </a:solidFill>
              <a:latin typeface="Book Antiqua" pitchFamily="18" charset="0"/>
            </a:endParaRPr>
          </a:p>
          <a:p>
            <a:pPr marL="758825" lvl="2" indent="-358775" eaLnBrk="1" hangingPunct="1">
              <a:spcBef>
                <a:spcPct val="0"/>
              </a:spcBef>
              <a:buFont typeface="Book Antiqua" pitchFamily="18" charset="0"/>
              <a:buChar char="−"/>
            </a:pPr>
            <a:r>
              <a:rPr lang="tr-TR" sz="2200" b="1" smtClean="0">
                <a:latin typeface="Book Antiqua" pitchFamily="18" charset="0"/>
              </a:rPr>
              <a:t>Gelişme raporları sözleşmede belirtilen tarihlerde gönderilmeyen ve ikaza rağmen mücbir sebep bildirilmeyen projeler,</a:t>
            </a:r>
          </a:p>
          <a:p>
            <a:pPr marL="758825" lvl="2" indent="-358775" eaLnBrk="1" hangingPunct="1">
              <a:spcBef>
                <a:spcPct val="0"/>
              </a:spcBef>
              <a:buFont typeface="Book Antiqua" pitchFamily="18" charset="0"/>
              <a:buChar char="−"/>
            </a:pPr>
            <a:endParaRPr lang="tr-TR" sz="800" b="1" smtClean="0">
              <a:latin typeface="Book Antiqua" pitchFamily="18" charset="0"/>
            </a:endParaRPr>
          </a:p>
          <a:p>
            <a:pPr marL="758825" lvl="2" indent="-358775" eaLnBrk="1" hangingPunct="1">
              <a:spcBef>
                <a:spcPct val="0"/>
              </a:spcBef>
              <a:buFont typeface="Book Antiqua" pitchFamily="18" charset="0"/>
              <a:buChar char="−"/>
            </a:pPr>
            <a:r>
              <a:rPr lang="tr-TR" sz="2200" b="1" smtClean="0">
                <a:latin typeface="Book Antiqua" pitchFamily="18" charset="0"/>
              </a:rPr>
              <a:t>İzleme sonucunda öngörülen amaç ve çalısma programına uygun biçimde yürütülmediği anlaşılan projeler,</a:t>
            </a:r>
          </a:p>
          <a:p>
            <a:pPr marL="758825" lvl="2" indent="-358775" eaLnBrk="1" hangingPunct="1">
              <a:spcBef>
                <a:spcPct val="0"/>
              </a:spcBef>
              <a:buFont typeface="Book Antiqua" pitchFamily="18" charset="0"/>
              <a:buChar char="−"/>
            </a:pPr>
            <a:endParaRPr lang="tr-TR" sz="800" b="1" smtClean="0">
              <a:latin typeface="Book Antiqua" pitchFamily="18" charset="0"/>
            </a:endParaRPr>
          </a:p>
          <a:p>
            <a:pPr marL="758825" lvl="2" indent="-358775" eaLnBrk="1" hangingPunct="1">
              <a:spcBef>
                <a:spcPct val="0"/>
              </a:spcBef>
              <a:buFont typeface="Book Antiqua" pitchFamily="18" charset="0"/>
              <a:buChar char="−"/>
            </a:pPr>
            <a:r>
              <a:rPr lang="tr-TR" sz="2200" b="1" smtClean="0">
                <a:latin typeface="Book Antiqua" pitchFamily="18" charset="0"/>
              </a:rPr>
              <a:t>Mücbir sebeplerle yürütülmeleri geçici olarak olanaksız hale gelen projeler,</a:t>
            </a:r>
          </a:p>
          <a:p>
            <a:pPr marL="0" eaLnBrk="1" hangingPunct="1">
              <a:spcBef>
                <a:spcPct val="0"/>
              </a:spcBef>
              <a:buFontTx/>
              <a:buNone/>
            </a:pPr>
            <a:endParaRPr lang="tr-TR" sz="800" b="1" smtClean="0">
              <a:latin typeface="Book Antiqua" pitchFamily="18" charset="0"/>
            </a:endParaRPr>
          </a:p>
          <a:p>
            <a:pPr marL="0" eaLnBrk="1" hangingPunct="1">
              <a:spcBef>
                <a:spcPct val="0"/>
              </a:spcBef>
              <a:buFontTx/>
              <a:buNone/>
            </a:pPr>
            <a:endParaRPr lang="tr-TR" sz="800" b="1" smtClean="0">
              <a:latin typeface="Book Antiqua" pitchFamily="18" charset="0"/>
            </a:endParaRPr>
          </a:p>
          <a:p>
            <a:pPr marL="400050" lvl="1" eaLnBrk="1" hangingPunct="1">
              <a:spcBef>
                <a:spcPct val="0"/>
              </a:spcBef>
              <a:buFontTx/>
              <a:buNone/>
            </a:pPr>
            <a:r>
              <a:rPr lang="tr-TR" sz="1800" b="1" smtClean="0">
                <a:latin typeface="Book Antiqua" pitchFamily="18" charset="0"/>
              </a:rPr>
              <a:t>	</a:t>
            </a:r>
            <a:r>
              <a:rPr lang="tr-TR" sz="2200" b="1" smtClean="0">
                <a:latin typeface="Book Antiqua" pitchFamily="18" charset="0"/>
              </a:rPr>
              <a:t>Müsterinin, Proje Yürütücüsü Kurum/Kuruluşun, PYG’nin veya Proje Yürütücüsünün talebi veya söz konusu hususların TÜBİTAK’ça tespiti ve karar verilmesi halinde geçici olarak durdurulabilir. </a:t>
            </a:r>
            <a:r>
              <a:rPr lang="tr-TR" sz="2200" b="1" smtClean="0">
                <a:solidFill>
                  <a:srgbClr val="0000FF"/>
                </a:solidFill>
                <a:latin typeface="Book Antiqua" pitchFamily="18" charset="0"/>
              </a:rPr>
              <a:t>(Kamu projelerinde en fazla altı (6) ay durdurma yapılabilir)</a:t>
            </a:r>
          </a:p>
        </p:txBody>
      </p:sp>
      <p:sp>
        <p:nvSpPr>
          <p:cNvPr id="8" name="5 Slayt Numarası Yer Tutucusu"/>
          <p:cNvSpPr>
            <a:spLocks noGrp="1"/>
          </p:cNvSpPr>
          <p:nvPr>
            <p:ph type="sldNum" sz="quarter" idx="10"/>
          </p:nvPr>
        </p:nvSpPr>
        <p:spPr/>
        <p:txBody>
          <a:bodyPr/>
          <a:lstStyle/>
          <a:p>
            <a:pPr>
              <a:defRPr/>
            </a:pPr>
            <a:fld id="{3465D794-8377-42FA-876E-1EE8AD9E7C3E}" type="slidenum">
              <a:rPr lang="tr-TR"/>
              <a:pPr>
                <a:defRPr/>
              </a:pPr>
              <a:t>111</a:t>
            </a:fld>
            <a:endParaRPr lang="tr-TR"/>
          </a:p>
        </p:txBody>
      </p:sp>
      <p:grpSp>
        <p:nvGrpSpPr>
          <p:cNvPr id="116741" name="Group 4"/>
          <p:cNvGrpSpPr>
            <a:grpSpLocks/>
          </p:cNvGrpSpPr>
          <p:nvPr/>
        </p:nvGrpSpPr>
        <p:grpSpPr bwMode="auto">
          <a:xfrm>
            <a:off x="857250" y="6143625"/>
            <a:ext cx="7705725" cy="109538"/>
            <a:chOff x="432" y="2832"/>
            <a:chExt cx="4895" cy="69"/>
          </a:xfrm>
        </p:grpSpPr>
        <p:sp>
          <p:nvSpPr>
            <p:cNvPr id="11674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674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6"/>
          <p:cNvSpPr>
            <a:spLocks noGrp="1" noChangeArrowheads="1"/>
          </p:cNvSpPr>
          <p:nvPr>
            <p:ph type="title"/>
          </p:nvPr>
        </p:nvSpPr>
        <p:spPr>
          <a:xfrm>
            <a:off x="755650" y="0"/>
            <a:ext cx="8388350" cy="692150"/>
          </a:xfrm>
          <a:noFill/>
        </p:spPr>
        <p:txBody>
          <a:bodyPr/>
          <a:lstStyle/>
          <a:p>
            <a:pPr eaLnBrk="1" hangingPunct="1"/>
            <a:r>
              <a:rPr lang="tr-TR" sz="2800" b="1" smtClean="0">
                <a:latin typeface="Book Antiqua" pitchFamily="18" charset="0"/>
              </a:rPr>
              <a:t>Proje Durum Değişiklikleri</a:t>
            </a:r>
          </a:p>
        </p:txBody>
      </p:sp>
      <p:sp>
        <p:nvSpPr>
          <p:cNvPr id="117763" name="Rectangle 3"/>
          <p:cNvSpPr>
            <a:spLocks noGrp="1" noChangeArrowheads="1"/>
          </p:cNvSpPr>
          <p:nvPr>
            <p:ph idx="1"/>
          </p:nvPr>
        </p:nvSpPr>
        <p:spPr>
          <a:xfrm>
            <a:off x="755650" y="908050"/>
            <a:ext cx="8020050" cy="4878388"/>
          </a:xfrm>
        </p:spPr>
        <p:txBody>
          <a:bodyPr/>
          <a:lstStyle/>
          <a:p>
            <a:pPr eaLnBrk="1" hangingPunct="1">
              <a:lnSpc>
                <a:spcPct val="80000"/>
              </a:lnSpc>
              <a:buFontTx/>
              <a:buNone/>
            </a:pPr>
            <a:endParaRPr lang="tr-TR" sz="800" b="1" smtClean="0">
              <a:solidFill>
                <a:srgbClr val="FF0000"/>
              </a:solidFill>
              <a:latin typeface="Book Antiqua" pitchFamily="18" charset="0"/>
            </a:endParaRPr>
          </a:p>
          <a:p>
            <a:pPr eaLnBrk="1" hangingPunct="1">
              <a:lnSpc>
                <a:spcPct val="80000"/>
              </a:lnSpc>
            </a:pPr>
            <a:r>
              <a:rPr lang="tr-TR" sz="2800" b="1" smtClean="0">
                <a:solidFill>
                  <a:srgbClr val="FF0000"/>
                </a:solidFill>
                <a:latin typeface="Book Antiqua" pitchFamily="18" charset="0"/>
              </a:rPr>
              <a:t>Durdurmada ne yapılır?</a:t>
            </a:r>
          </a:p>
          <a:p>
            <a:pPr eaLnBrk="1" hangingPunct="1">
              <a:lnSpc>
                <a:spcPct val="80000"/>
              </a:lnSpc>
              <a:buFontTx/>
              <a:buNone/>
            </a:pPr>
            <a:r>
              <a:rPr lang="tr-TR" sz="2800" b="1" smtClean="0">
                <a:latin typeface="Book Antiqua" pitchFamily="18" charset="0"/>
              </a:rPr>
              <a:t>	Proje ile ilgili hiçbir işlem yapılmaz ve tüm harcamalar da durdurulur. </a:t>
            </a:r>
          </a:p>
          <a:p>
            <a:pPr eaLnBrk="1" hangingPunct="1">
              <a:lnSpc>
                <a:spcPct val="80000"/>
              </a:lnSpc>
              <a:buFontTx/>
              <a:buNone/>
            </a:pPr>
            <a:r>
              <a:rPr lang="tr-TR" sz="2800" b="1" smtClean="0">
                <a:solidFill>
                  <a:schemeClr val="accent2"/>
                </a:solidFill>
                <a:latin typeface="Book Antiqua" pitchFamily="18" charset="0"/>
              </a:rPr>
              <a:t>	</a:t>
            </a:r>
            <a:r>
              <a:rPr lang="tr-TR" sz="2800" b="1" smtClean="0">
                <a:solidFill>
                  <a:srgbClr val="0000FF"/>
                </a:solidFill>
                <a:latin typeface="Book Antiqua" pitchFamily="18" charset="0"/>
              </a:rPr>
              <a:t>(Buna ilişkin olarak TÜBİTAK tarafından TTS İşlemleri kapatılır.)</a:t>
            </a:r>
          </a:p>
          <a:p>
            <a:pPr eaLnBrk="1" hangingPunct="1">
              <a:lnSpc>
                <a:spcPct val="80000"/>
              </a:lnSpc>
              <a:buFontTx/>
              <a:buNone/>
            </a:pPr>
            <a:endParaRPr lang="tr-TR" sz="2800" b="1" smtClean="0">
              <a:solidFill>
                <a:srgbClr val="FF0000"/>
              </a:solidFill>
              <a:latin typeface="Book Antiqua" pitchFamily="18" charset="0"/>
            </a:endParaRPr>
          </a:p>
          <a:p>
            <a:pPr eaLnBrk="1" hangingPunct="1">
              <a:lnSpc>
                <a:spcPct val="80000"/>
              </a:lnSpc>
            </a:pPr>
            <a:r>
              <a:rPr lang="tr-TR" sz="2800" b="1" smtClean="0">
                <a:solidFill>
                  <a:srgbClr val="FF0000"/>
                </a:solidFill>
                <a:latin typeface="Book Antiqua" pitchFamily="18" charset="0"/>
              </a:rPr>
              <a:t>Durdurma ne zaman kalkar?</a:t>
            </a:r>
          </a:p>
          <a:p>
            <a:pPr eaLnBrk="1" hangingPunct="1">
              <a:lnSpc>
                <a:spcPct val="80000"/>
              </a:lnSpc>
              <a:buFontTx/>
              <a:buNone/>
            </a:pPr>
            <a:r>
              <a:rPr lang="tr-TR" sz="2800" b="1" smtClean="0">
                <a:latin typeface="Book Antiqua" pitchFamily="18" charset="0"/>
              </a:rPr>
              <a:t>	Durdurma gerekçelerinin ortadan kalkması halinde tarafların başvurusu, TÜBİTAK’ın onayı ile proje yeniden başlatılır. Durdurma süresi sözleşme hükümleri uygulanarak proje süresine ilave edilir.</a:t>
            </a:r>
          </a:p>
          <a:p>
            <a:pPr eaLnBrk="1" hangingPunct="1">
              <a:lnSpc>
                <a:spcPct val="80000"/>
              </a:lnSpc>
              <a:buFontTx/>
              <a:buNone/>
            </a:pPr>
            <a:endParaRPr lang="tr-TR" sz="800" b="1" smtClean="0">
              <a:latin typeface="Book Antiqua" pitchFamily="18" charset="0"/>
            </a:endParaRPr>
          </a:p>
          <a:p>
            <a:pPr eaLnBrk="1" hangingPunct="1">
              <a:lnSpc>
                <a:spcPct val="80000"/>
              </a:lnSpc>
              <a:buFontTx/>
              <a:buNone/>
            </a:pP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CE7A16D4-CE01-4F61-BD28-1C39CEDCE929}" type="slidenum">
              <a:rPr lang="tr-TR"/>
              <a:pPr>
                <a:defRPr/>
              </a:pPr>
              <a:t>112</a:t>
            </a:fld>
            <a:endParaRPr lang="tr-TR"/>
          </a:p>
        </p:txBody>
      </p:sp>
      <p:grpSp>
        <p:nvGrpSpPr>
          <p:cNvPr id="117765" name="Group 7"/>
          <p:cNvGrpSpPr>
            <a:grpSpLocks/>
          </p:cNvGrpSpPr>
          <p:nvPr/>
        </p:nvGrpSpPr>
        <p:grpSpPr bwMode="auto">
          <a:xfrm>
            <a:off x="755650" y="5949950"/>
            <a:ext cx="7705725" cy="109538"/>
            <a:chOff x="432" y="2832"/>
            <a:chExt cx="4895" cy="69"/>
          </a:xfrm>
        </p:grpSpPr>
        <p:sp>
          <p:nvSpPr>
            <p:cNvPr id="117766" name="Freeform 8"/>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7767" name="Line 9"/>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8"/>
          <p:cNvSpPr>
            <a:spLocks noGrp="1" noChangeArrowheads="1"/>
          </p:cNvSpPr>
          <p:nvPr>
            <p:ph type="title"/>
          </p:nvPr>
        </p:nvSpPr>
        <p:spPr>
          <a:xfrm>
            <a:off x="755650" y="0"/>
            <a:ext cx="8388350" cy="692150"/>
          </a:xfrm>
          <a:noFill/>
        </p:spPr>
        <p:txBody>
          <a:bodyPr/>
          <a:lstStyle/>
          <a:p>
            <a:pPr eaLnBrk="1" hangingPunct="1"/>
            <a:r>
              <a:rPr lang="tr-TR" sz="2800" b="1" smtClean="0">
                <a:latin typeface="Book Antiqua" pitchFamily="18" charset="0"/>
              </a:rPr>
              <a:t>Proje Durum Değişiklikleri</a:t>
            </a:r>
          </a:p>
        </p:txBody>
      </p:sp>
      <p:sp>
        <p:nvSpPr>
          <p:cNvPr id="118787" name="Rectangle 3"/>
          <p:cNvSpPr>
            <a:spLocks noGrp="1" noChangeArrowheads="1"/>
          </p:cNvSpPr>
          <p:nvPr>
            <p:ph idx="1"/>
          </p:nvPr>
        </p:nvSpPr>
        <p:spPr>
          <a:xfrm>
            <a:off x="900113" y="836613"/>
            <a:ext cx="8064500" cy="5235575"/>
          </a:xfrm>
        </p:spPr>
        <p:txBody>
          <a:bodyPr/>
          <a:lstStyle/>
          <a:p>
            <a:pPr eaLnBrk="1" hangingPunct="1">
              <a:spcBef>
                <a:spcPct val="0"/>
              </a:spcBef>
            </a:pPr>
            <a:r>
              <a:rPr lang="tr-TR" sz="2000" b="1" smtClean="0">
                <a:solidFill>
                  <a:srgbClr val="FF0000"/>
                </a:solidFill>
                <a:latin typeface="Book Antiqua" pitchFamily="18" charset="0"/>
              </a:rPr>
              <a:t>Y</a:t>
            </a:r>
            <a:r>
              <a:rPr lang="en-GB" sz="2000" b="1" smtClean="0">
                <a:solidFill>
                  <a:srgbClr val="FF0000"/>
                </a:solidFill>
                <a:latin typeface="Book Antiqua" pitchFamily="18" charset="0"/>
              </a:rPr>
              <a:t>ürürlükten </a:t>
            </a:r>
            <a:r>
              <a:rPr lang="tr-TR" sz="2000" b="1" smtClean="0">
                <a:solidFill>
                  <a:srgbClr val="FF0000"/>
                </a:solidFill>
                <a:latin typeface="Book Antiqua" pitchFamily="18" charset="0"/>
              </a:rPr>
              <a:t>K</a:t>
            </a:r>
            <a:r>
              <a:rPr lang="en-GB" sz="2000" b="1" smtClean="0">
                <a:solidFill>
                  <a:srgbClr val="FF0000"/>
                </a:solidFill>
                <a:latin typeface="Book Antiqua" pitchFamily="18" charset="0"/>
              </a:rPr>
              <a:t>aldır</a:t>
            </a:r>
            <a:r>
              <a:rPr lang="tr-TR" sz="2000" b="1" smtClean="0">
                <a:solidFill>
                  <a:srgbClr val="FF0000"/>
                </a:solidFill>
                <a:latin typeface="Book Antiqua" pitchFamily="18" charset="0"/>
              </a:rPr>
              <a:t>ma </a:t>
            </a:r>
            <a:r>
              <a:rPr lang="en-GB" sz="2000" b="1" smtClean="0">
                <a:solidFill>
                  <a:srgbClr val="FF0000"/>
                </a:solidFill>
                <a:latin typeface="Book Antiqua" pitchFamily="18" charset="0"/>
              </a:rPr>
              <a:t>Nasıl</a:t>
            </a:r>
            <a:r>
              <a:rPr lang="tr-TR" sz="2000" b="1" smtClean="0">
                <a:solidFill>
                  <a:srgbClr val="FF0000"/>
                </a:solidFill>
                <a:latin typeface="Book Antiqua" pitchFamily="18" charset="0"/>
              </a:rPr>
              <a:t> Olur</a:t>
            </a:r>
            <a:r>
              <a:rPr lang="en-GB" sz="2000" b="1" smtClean="0">
                <a:solidFill>
                  <a:srgbClr val="FF0000"/>
                </a:solidFill>
                <a:latin typeface="Book Antiqua" pitchFamily="18" charset="0"/>
              </a:rPr>
              <a:t>?</a:t>
            </a:r>
          </a:p>
          <a:p>
            <a:pPr eaLnBrk="1" hangingPunct="1">
              <a:spcBef>
                <a:spcPct val="0"/>
              </a:spcBef>
              <a:buFontTx/>
              <a:buNone/>
            </a:pPr>
            <a:r>
              <a:rPr lang="tr-TR" sz="2000" b="1" smtClean="0">
                <a:latin typeface="Book Antiqua" pitchFamily="18" charset="0"/>
              </a:rPr>
              <a:t>	M</a:t>
            </a:r>
            <a:r>
              <a:rPr lang="en-GB" sz="2000" b="1" smtClean="0">
                <a:latin typeface="Book Antiqua" pitchFamily="18" charset="0"/>
              </a:rPr>
              <a:t>ücbir sebeplerle yürütülmeleri olanaksız hale gelen projeler, tarafların basvurusu,</a:t>
            </a:r>
            <a:r>
              <a:rPr lang="tr-TR" sz="2000" b="1" smtClean="0">
                <a:latin typeface="Book Antiqua" pitchFamily="18" charset="0"/>
              </a:rPr>
              <a:t> TÜBİTAK’ın kararı</a:t>
            </a:r>
            <a:r>
              <a:rPr lang="en-GB" sz="2000" b="1" smtClean="0">
                <a:latin typeface="Book Antiqua" pitchFamily="18" charset="0"/>
              </a:rPr>
              <a:t> ile yürürlükten kaldırılır</a:t>
            </a:r>
            <a:r>
              <a:rPr lang="tr-TR" sz="2000" b="1" smtClean="0">
                <a:latin typeface="Book Antiqua" pitchFamily="18" charset="0"/>
              </a:rPr>
              <a:t>.</a:t>
            </a:r>
            <a:endParaRPr lang="en-GB" sz="2000" b="1" smtClean="0">
              <a:latin typeface="Book Antiqua" pitchFamily="18" charset="0"/>
            </a:endParaRPr>
          </a:p>
          <a:p>
            <a:pPr eaLnBrk="1" hangingPunct="1">
              <a:spcBef>
                <a:spcPct val="0"/>
              </a:spcBef>
              <a:buFontTx/>
              <a:buNone/>
            </a:pPr>
            <a:endParaRPr lang="tr-TR" sz="900" b="1" smtClean="0">
              <a:latin typeface="Book Antiqua" pitchFamily="18" charset="0"/>
            </a:endParaRPr>
          </a:p>
          <a:p>
            <a:pPr eaLnBrk="1" hangingPunct="1">
              <a:spcBef>
                <a:spcPct val="0"/>
              </a:spcBef>
            </a:pPr>
            <a:r>
              <a:rPr lang="en-GB" sz="2000" b="1" smtClean="0">
                <a:solidFill>
                  <a:srgbClr val="FF0000"/>
                </a:solidFill>
                <a:latin typeface="Book Antiqua" pitchFamily="18" charset="0"/>
              </a:rPr>
              <a:t>Yürürlükten kal</a:t>
            </a:r>
            <a:r>
              <a:rPr lang="tr-TR" sz="2000" b="1" smtClean="0">
                <a:solidFill>
                  <a:srgbClr val="FF0000"/>
                </a:solidFill>
                <a:latin typeface="Book Antiqua" pitchFamily="18" charset="0"/>
              </a:rPr>
              <a:t>dırılan</a:t>
            </a:r>
            <a:r>
              <a:rPr lang="en-GB" sz="2000" b="1" smtClean="0">
                <a:solidFill>
                  <a:srgbClr val="FF0000"/>
                </a:solidFill>
                <a:latin typeface="Book Antiqua" pitchFamily="18" charset="0"/>
              </a:rPr>
              <a:t> projeye hangi işlemler yapılır?</a:t>
            </a:r>
            <a:endParaRPr lang="tr-TR" sz="2000" b="1" smtClean="0">
              <a:solidFill>
                <a:srgbClr val="FF0000"/>
              </a:solidFill>
              <a:latin typeface="Book Antiqua" pitchFamily="18" charset="0"/>
            </a:endParaRPr>
          </a:p>
          <a:p>
            <a:pPr eaLnBrk="1" hangingPunct="1">
              <a:spcBef>
                <a:spcPct val="0"/>
              </a:spcBef>
              <a:buFontTx/>
              <a:buNone/>
            </a:pPr>
            <a:r>
              <a:rPr lang="tr-TR" sz="2000" b="1" smtClean="0">
                <a:latin typeface="Book Antiqua" pitchFamily="18" charset="0"/>
              </a:rPr>
              <a:t>	Karar TÜBİTAK tarafından Kuruma  bildirilir ve p</a:t>
            </a:r>
            <a:r>
              <a:rPr lang="en-GB" sz="2000" b="1" smtClean="0">
                <a:latin typeface="Book Antiqua" pitchFamily="18" charset="0"/>
              </a:rPr>
              <a:t>roje</a:t>
            </a:r>
            <a:r>
              <a:rPr lang="tr-TR" sz="2000" b="1" smtClean="0">
                <a:latin typeface="Book Antiqua" pitchFamily="18" charset="0"/>
              </a:rPr>
              <a:t>ye ait özel hesap varsa bu</a:t>
            </a:r>
            <a:r>
              <a:rPr lang="en-GB" sz="2000" b="1" smtClean="0">
                <a:latin typeface="Book Antiqua" pitchFamily="18" charset="0"/>
              </a:rPr>
              <a:t> hesabı</a:t>
            </a:r>
            <a:r>
              <a:rPr lang="tr-TR" sz="2000" b="1" smtClean="0">
                <a:latin typeface="Book Antiqua" pitchFamily="18" charset="0"/>
              </a:rPr>
              <a:t>nın kapatılarak, hesapta </a:t>
            </a:r>
            <a:r>
              <a:rPr lang="en-GB" sz="2000" b="1" smtClean="0">
                <a:latin typeface="Book Antiqua" pitchFamily="18" charset="0"/>
              </a:rPr>
              <a:t>kalan miktar</a:t>
            </a:r>
            <a:r>
              <a:rPr lang="tr-TR" sz="2000" b="1" smtClean="0">
                <a:latin typeface="Book Antiqua" pitchFamily="18" charset="0"/>
              </a:rPr>
              <a:t>ın</a:t>
            </a:r>
            <a:r>
              <a:rPr lang="en-GB" sz="2000" b="1" smtClean="0">
                <a:latin typeface="Book Antiqua" pitchFamily="18" charset="0"/>
              </a:rPr>
              <a:t> </a:t>
            </a:r>
            <a:r>
              <a:rPr lang="tr-TR" sz="2000" b="1" smtClean="0">
                <a:latin typeface="Book Antiqua" pitchFamily="18" charset="0"/>
              </a:rPr>
              <a:t>oluşan faizleri ile birlikte </a:t>
            </a:r>
            <a:r>
              <a:rPr lang="en-GB" sz="2000" b="1" smtClean="0">
                <a:latin typeface="Book Antiqua" pitchFamily="18" charset="0"/>
              </a:rPr>
              <a:t>TÜBİTAK’a iade</a:t>
            </a:r>
            <a:r>
              <a:rPr lang="tr-TR" sz="2000" b="1" smtClean="0">
                <a:latin typeface="Book Antiqua" pitchFamily="18" charset="0"/>
              </a:rPr>
              <a:t>si</a:t>
            </a:r>
            <a:r>
              <a:rPr lang="en-GB" sz="2000" b="1" smtClean="0">
                <a:latin typeface="Book Antiqua" pitchFamily="18" charset="0"/>
              </a:rPr>
              <a:t> </a:t>
            </a:r>
            <a:r>
              <a:rPr lang="tr-TR" sz="2000" b="1" smtClean="0">
                <a:latin typeface="Book Antiqua" pitchFamily="18" charset="0"/>
              </a:rPr>
              <a:t>istenir</a:t>
            </a:r>
            <a:r>
              <a:rPr lang="en-GB" sz="2000" b="1" smtClean="0">
                <a:latin typeface="Book Antiqua" pitchFamily="18" charset="0"/>
              </a:rPr>
              <a:t>.</a:t>
            </a:r>
            <a:r>
              <a:rPr lang="tr-TR" sz="2000" b="1" smtClean="0">
                <a:latin typeface="Book Antiqua" pitchFamily="18" charset="0"/>
              </a:rPr>
              <a:t>  Ayrıca proje hesabının tüm hareketlerini içeren kapanış ekstresi ile TTS’den alınacak proje harcama raporu TÜBİTAK’a iletilir.</a:t>
            </a:r>
          </a:p>
          <a:p>
            <a:pPr eaLnBrk="1" hangingPunct="1">
              <a:spcBef>
                <a:spcPct val="0"/>
              </a:spcBef>
              <a:buFontTx/>
              <a:buNone/>
            </a:pPr>
            <a:endParaRPr lang="tr-TR" sz="900" b="1" smtClean="0">
              <a:solidFill>
                <a:srgbClr val="FF0000"/>
              </a:solidFill>
              <a:latin typeface="Book Antiqua" pitchFamily="18" charset="0"/>
            </a:endParaRPr>
          </a:p>
          <a:p>
            <a:pPr eaLnBrk="1" hangingPunct="1">
              <a:spcBef>
                <a:spcPct val="0"/>
              </a:spcBef>
            </a:pPr>
            <a:r>
              <a:rPr lang="tr-TR" sz="2000" b="1" smtClean="0">
                <a:solidFill>
                  <a:srgbClr val="FF0000"/>
                </a:solidFill>
                <a:latin typeface="Book Antiqua" pitchFamily="18" charset="0"/>
              </a:rPr>
              <a:t>Yürürlükten kaldırmanın</a:t>
            </a:r>
            <a:r>
              <a:rPr lang="en-GB" sz="2000" b="1" smtClean="0">
                <a:solidFill>
                  <a:srgbClr val="FF0000"/>
                </a:solidFill>
                <a:latin typeface="Book Antiqua" pitchFamily="18" charset="0"/>
              </a:rPr>
              <a:t> müeyyidesi nedir?</a:t>
            </a:r>
            <a:endParaRPr lang="tr-TR" sz="800" b="1" smtClean="0">
              <a:latin typeface="Book Antiqua" pitchFamily="18" charset="0"/>
            </a:endParaRPr>
          </a:p>
          <a:p>
            <a:pPr eaLnBrk="1" hangingPunct="1">
              <a:buFontTx/>
              <a:buNone/>
            </a:pPr>
            <a:r>
              <a:rPr lang="tr-TR" sz="2000" b="1" smtClean="0">
                <a:latin typeface="Book Antiqua" pitchFamily="18" charset="0"/>
              </a:rPr>
              <a:t>	Projeye satın alınan dayanıklı taşınırlar ve kalan tüketim malzemesinin TÜBİTAK’a iadesi istenebileceği gibi, projenin yürütüldüğü kurumun yetkilisi tarafından proje yürütücüsünden teslim alınarak, benzer araştırmalar yapan diğer araştırmacıların hizmetine verilmesi de istenebilir. </a:t>
            </a:r>
            <a:endParaRPr lang="tr-TR" sz="200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49B86EE-91F0-4D11-9512-C68325AEFB4E}" type="slidenum">
              <a:rPr lang="tr-TR"/>
              <a:pPr>
                <a:defRPr/>
              </a:pPr>
              <a:t>113</a:t>
            </a:fld>
            <a:endParaRPr lang="tr-TR"/>
          </a:p>
        </p:txBody>
      </p:sp>
      <p:grpSp>
        <p:nvGrpSpPr>
          <p:cNvPr id="118789" name="Group 4"/>
          <p:cNvGrpSpPr>
            <a:grpSpLocks/>
          </p:cNvGrpSpPr>
          <p:nvPr/>
        </p:nvGrpSpPr>
        <p:grpSpPr bwMode="auto">
          <a:xfrm>
            <a:off x="785813" y="6143625"/>
            <a:ext cx="7705725" cy="109538"/>
            <a:chOff x="432" y="2832"/>
            <a:chExt cx="4895" cy="69"/>
          </a:xfrm>
        </p:grpSpPr>
        <p:sp>
          <p:nvSpPr>
            <p:cNvPr id="11879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879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3"/>
          <p:cNvSpPr>
            <a:spLocks noGrp="1" noChangeArrowheads="1"/>
          </p:cNvSpPr>
          <p:nvPr>
            <p:ph idx="1"/>
          </p:nvPr>
        </p:nvSpPr>
        <p:spPr>
          <a:xfrm>
            <a:off x="900113" y="765175"/>
            <a:ext cx="8015287" cy="5235575"/>
          </a:xfrm>
        </p:spPr>
        <p:txBody>
          <a:bodyPr lIns="90000" tIns="46800" rIns="90000" bIns="46800"/>
          <a:lstStyle/>
          <a:p>
            <a:pPr marL="468313" indent="-468313" defTabSz="449263" eaLnBrk="1" hangingPunct="1">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solidFill>
                  <a:srgbClr val="FF0000"/>
                </a:solidFill>
                <a:latin typeface="Book Antiqua" pitchFamily="18" charset="0"/>
              </a:rPr>
              <a:t>İptal </a:t>
            </a:r>
            <a:r>
              <a:rPr lang="tr-TR" sz="2200" b="1" smtClean="0">
                <a:solidFill>
                  <a:srgbClr val="FF0000"/>
                </a:solidFill>
                <a:latin typeface="Book Antiqua" pitchFamily="18" charset="0"/>
              </a:rPr>
              <a:t>Nasıl E</a:t>
            </a:r>
            <a:r>
              <a:rPr lang="en-GB" sz="2200" b="1" smtClean="0">
                <a:solidFill>
                  <a:srgbClr val="FF0000"/>
                </a:solidFill>
                <a:latin typeface="Book Antiqua" pitchFamily="18" charset="0"/>
              </a:rPr>
              <a:t>dilir?</a:t>
            </a:r>
            <a:endParaRPr lang="tr-TR" sz="22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latin typeface="Book Antiqua" pitchFamily="18" charset="0"/>
              </a:rPr>
              <a:t>	</a:t>
            </a:r>
            <a:r>
              <a:rPr lang="tr-TR" sz="2200" b="1" smtClean="0">
                <a:latin typeface="Book Antiqua" pitchFamily="18" charset="0"/>
              </a:rPr>
              <a:t>M</a:t>
            </a:r>
            <a:r>
              <a:rPr lang="en-GB" sz="2200" b="1" smtClean="0">
                <a:latin typeface="Book Antiqua" pitchFamily="18" charset="0"/>
              </a:rPr>
              <a:t>üşteri ve/veya proje yürütücüsü</a:t>
            </a:r>
            <a:r>
              <a:rPr lang="tr-TR" sz="2200" b="1" smtClean="0">
                <a:latin typeface="Book Antiqua" pitchFamily="18" charset="0"/>
              </a:rPr>
              <a:t> K</a:t>
            </a:r>
            <a:r>
              <a:rPr lang="en-GB" sz="2200" b="1" smtClean="0">
                <a:latin typeface="Book Antiqua" pitchFamily="18" charset="0"/>
              </a:rPr>
              <a:t>urum/kuruluşların kusurları veya ihmalleri</a:t>
            </a:r>
            <a:r>
              <a:rPr lang="tr-TR" sz="2200" b="1" smtClean="0">
                <a:latin typeface="Book Antiqua" pitchFamily="18" charset="0"/>
              </a:rPr>
              <a:t> </a:t>
            </a:r>
            <a:r>
              <a:rPr lang="en-GB" sz="2200" b="1" smtClean="0">
                <a:latin typeface="Book Antiqua" pitchFamily="18" charset="0"/>
              </a:rPr>
              <a:t>nedeniyle olumsuzluk saptanan ya da</a:t>
            </a:r>
            <a:r>
              <a:rPr lang="tr-TR" sz="2200" b="1" smtClean="0">
                <a:latin typeface="Book Antiqua" pitchFamily="18" charset="0"/>
              </a:rPr>
              <a:t> </a:t>
            </a:r>
            <a:r>
              <a:rPr lang="en-GB" sz="2200" b="1" smtClean="0">
                <a:latin typeface="Book Antiqua" pitchFamily="18" charset="0"/>
              </a:rPr>
              <a:t>yürütülemeyeceği anlaşılan projeler, Bilim Kurulu kararıyla iptal edilir. </a:t>
            </a:r>
            <a:endParaRPr lang="tr-TR" sz="2200" b="1" smtClean="0">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FF0000"/>
              </a:solidFill>
              <a:latin typeface="Book Antiqua" pitchFamily="18" charset="0"/>
            </a:endParaRPr>
          </a:p>
          <a:p>
            <a:pPr marL="468313" indent="-468313" defTabSz="449263" eaLnBrk="1" hangingPunct="1">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İptal edilen</a:t>
            </a:r>
            <a:r>
              <a:rPr lang="en-GB" sz="2200" b="1" smtClean="0">
                <a:solidFill>
                  <a:srgbClr val="FF0000"/>
                </a:solidFill>
                <a:latin typeface="Book Antiqua" pitchFamily="18" charset="0"/>
              </a:rPr>
              <a:t> projeye hangi işlemler yapılır?</a:t>
            </a:r>
            <a:endParaRPr lang="tr-TR" sz="22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	</a:t>
            </a:r>
            <a:r>
              <a:rPr lang="tr-TR" sz="2200" b="1" smtClean="0">
                <a:latin typeface="Book Antiqua" pitchFamily="18" charset="0"/>
              </a:rPr>
              <a:t>Karar TÜBİTAK tarafından Kuruma  bildirilir ve p</a:t>
            </a:r>
            <a:r>
              <a:rPr lang="en-GB" sz="2200" b="1" smtClean="0">
                <a:latin typeface="Book Antiqua" pitchFamily="18" charset="0"/>
              </a:rPr>
              <a:t>roje</a:t>
            </a:r>
            <a:r>
              <a:rPr lang="tr-TR" sz="2200" b="1" smtClean="0">
                <a:latin typeface="Book Antiqua" pitchFamily="18" charset="0"/>
              </a:rPr>
              <a:t>ye ait özel</a:t>
            </a:r>
            <a:r>
              <a:rPr lang="en-GB" sz="2200" b="1" smtClean="0">
                <a:latin typeface="Book Antiqua" pitchFamily="18" charset="0"/>
              </a:rPr>
              <a:t> </a:t>
            </a:r>
            <a:r>
              <a:rPr lang="tr-TR" sz="2200" b="1" smtClean="0">
                <a:latin typeface="Book Antiqua" pitchFamily="18" charset="0"/>
              </a:rPr>
              <a:t>varsa </a:t>
            </a:r>
            <a:r>
              <a:rPr lang="en-GB" sz="2200" b="1" smtClean="0">
                <a:latin typeface="Book Antiqua" pitchFamily="18" charset="0"/>
              </a:rPr>
              <a:t>hesabı</a:t>
            </a:r>
            <a:r>
              <a:rPr lang="tr-TR" sz="2200" b="1" smtClean="0">
                <a:latin typeface="Book Antiqua" pitchFamily="18" charset="0"/>
              </a:rPr>
              <a:t>nın kapatılarak, hesapta </a:t>
            </a:r>
            <a:r>
              <a:rPr lang="en-GB" sz="2200" b="1" smtClean="0">
                <a:latin typeface="Book Antiqua" pitchFamily="18" charset="0"/>
              </a:rPr>
              <a:t>kalan miktar</a:t>
            </a:r>
            <a:r>
              <a:rPr lang="tr-TR" sz="2200" b="1" smtClean="0">
                <a:latin typeface="Book Antiqua" pitchFamily="18" charset="0"/>
              </a:rPr>
              <a:t>ın</a:t>
            </a:r>
            <a:r>
              <a:rPr lang="en-GB" sz="2200" b="1" smtClean="0">
                <a:latin typeface="Book Antiqua" pitchFamily="18" charset="0"/>
              </a:rPr>
              <a:t> </a:t>
            </a:r>
            <a:r>
              <a:rPr lang="tr-TR" sz="2200" b="1" smtClean="0">
                <a:latin typeface="Book Antiqua" pitchFamily="18" charset="0"/>
              </a:rPr>
              <a:t>oluşan faizleri ile birlikte </a:t>
            </a:r>
            <a:r>
              <a:rPr lang="en-GB" sz="2200" b="1" smtClean="0">
                <a:latin typeface="Book Antiqua" pitchFamily="18" charset="0"/>
              </a:rPr>
              <a:t>TÜBİTAK’a iade</a:t>
            </a:r>
            <a:r>
              <a:rPr lang="tr-TR" sz="2200" b="1" smtClean="0">
                <a:latin typeface="Book Antiqua" pitchFamily="18" charset="0"/>
              </a:rPr>
              <a:t>si</a:t>
            </a:r>
            <a:r>
              <a:rPr lang="en-GB" sz="2200" b="1" smtClean="0">
                <a:latin typeface="Book Antiqua" pitchFamily="18" charset="0"/>
              </a:rPr>
              <a:t> </a:t>
            </a:r>
            <a:r>
              <a:rPr lang="tr-TR" sz="2200" b="1" smtClean="0">
                <a:latin typeface="Book Antiqua" pitchFamily="18" charset="0"/>
              </a:rPr>
              <a:t>istenir</a:t>
            </a:r>
            <a:r>
              <a:rPr lang="en-GB" sz="2200" b="1" smtClean="0">
                <a:latin typeface="Book Antiqua" pitchFamily="18" charset="0"/>
              </a:rPr>
              <a:t>.</a:t>
            </a:r>
            <a:r>
              <a:rPr lang="tr-TR" sz="2200" b="1" smtClean="0">
                <a:latin typeface="Book Antiqua" pitchFamily="18" charset="0"/>
              </a:rPr>
              <a:t>  Ayrıca proje hesabının tüm hareketlerini içeren kapanış ekstresi ile TTS’den alınacak proje harcama raporu TÜBİTAK’a iletilir.</a:t>
            </a:r>
            <a:endParaRPr lang="tr-TR" sz="2200" b="1" smtClean="0">
              <a:solidFill>
                <a:srgbClr val="0000FF"/>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792118E2-76F1-431F-B889-971AE62C5B16}" type="slidenum">
              <a:rPr lang="tr-TR"/>
              <a:pPr>
                <a:defRPr/>
              </a:pPr>
              <a:t>114</a:t>
            </a:fld>
            <a:endParaRPr lang="tr-TR"/>
          </a:p>
        </p:txBody>
      </p:sp>
      <p:sp>
        <p:nvSpPr>
          <p:cNvPr id="119812"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2800" b="1">
                <a:solidFill>
                  <a:schemeClr val="tx2"/>
                </a:solidFill>
              </a:rPr>
              <a:t>Proje Durum Değişiklikleri</a:t>
            </a:r>
          </a:p>
        </p:txBody>
      </p:sp>
      <p:grpSp>
        <p:nvGrpSpPr>
          <p:cNvPr id="119813" name="Group 6"/>
          <p:cNvGrpSpPr>
            <a:grpSpLocks/>
          </p:cNvGrpSpPr>
          <p:nvPr/>
        </p:nvGrpSpPr>
        <p:grpSpPr bwMode="auto">
          <a:xfrm>
            <a:off x="785813" y="6143625"/>
            <a:ext cx="7705725" cy="109538"/>
            <a:chOff x="432" y="2832"/>
            <a:chExt cx="4895" cy="69"/>
          </a:xfrm>
        </p:grpSpPr>
        <p:sp>
          <p:nvSpPr>
            <p:cNvPr id="119814" name="Freeform 7"/>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9815" name="Line 8"/>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3"/>
          <p:cNvSpPr>
            <a:spLocks noGrp="1" noChangeArrowheads="1"/>
          </p:cNvSpPr>
          <p:nvPr>
            <p:ph idx="1"/>
          </p:nvPr>
        </p:nvSpPr>
        <p:spPr>
          <a:xfrm>
            <a:off x="900113" y="765175"/>
            <a:ext cx="8015287" cy="5235575"/>
          </a:xfrm>
        </p:spPr>
        <p:txBody>
          <a:bodyPr lIns="90000" tIns="46800" rIns="90000" bIns="46800"/>
          <a:lstStyle/>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468313" indent="-468313" defTabSz="449263" eaLnBrk="1" hangingPunct="1">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smtClean="0">
                <a:solidFill>
                  <a:srgbClr val="FF0000"/>
                </a:solidFill>
                <a:latin typeface="Book Antiqua" pitchFamily="18" charset="0"/>
              </a:rPr>
              <a:t>İptalin müeyyidesi nedir?</a:t>
            </a:r>
            <a:endParaRPr lang="tr-TR" sz="20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t>
            </a:r>
            <a:r>
              <a:rPr lang="en-GB" sz="2000" b="1" smtClean="0">
                <a:latin typeface="Book Antiqua" pitchFamily="18" charset="0"/>
              </a:rPr>
              <a:t>İptal edilen projelerde görev alan proje yürütücüsü kurum/kurulu</a:t>
            </a:r>
            <a:r>
              <a:rPr lang="tr-TR" sz="2000" b="1" smtClean="0">
                <a:latin typeface="Book Antiqua" pitchFamily="18" charset="0"/>
              </a:rPr>
              <a:t>ş</a:t>
            </a:r>
            <a:r>
              <a:rPr lang="en-GB" sz="2000" b="1" smtClean="0">
                <a:latin typeface="Book Antiqua" pitchFamily="18" charset="0"/>
              </a:rPr>
              <a:t>lara </a:t>
            </a:r>
            <a:r>
              <a:rPr lang="tr-TR" sz="2000" b="1" smtClean="0">
                <a:latin typeface="Book Antiqua" pitchFamily="18" charset="0"/>
              </a:rPr>
              <a:t>veya proje yürütücülerine </a:t>
            </a:r>
            <a:r>
              <a:rPr lang="en-GB" sz="2000" b="1" smtClean="0">
                <a:latin typeface="Book Antiqua" pitchFamily="18" charset="0"/>
              </a:rPr>
              <a:t>yeni</a:t>
            </a:r>
            <a:r>
              <a:rPr lang="tr-TR" sz="2000" b="1" smtClean="0">
                <a:latin typeface="Book Antiqua" pitchFamily="18" charset="0"/>
              </a:rPr>
              <a:t> </a:t>
            </a:r>
            <a:r>
              <a:rPr lang="en-GB" sz="2000" b="1" smtClean="0">
                <a:latin typeface="Book Antiqua" pitchFamily="18" charset="0"/>
              </a:rPr>
              <a:t>destek verilip verilmeyeceği TÜBİTAK tarafından değerlendirilir. Ancak yeni destek veril</a:t>
            </a:r>
            <a:r>
              <a:rPr lang="tr-TR" sz="2000" b="1" smtClean="0">
                <a:latin typeface="Book Antiqua" pitchFamily="18" charset="0"/>
              </a:rPr>
              <a:t>e</a:t>
            </a:r>
            <a:r>
              <a:rPr lang="en-GB" sz="2000" b="1" smtClean="0">
                <a:latin typeface="Book Antiqua" pitchFamily="18" charset="0"/>
              </a:rPr>
              <a:t>meyecek süre </a:t>
            </a:r>
            <a:r>
              <a:rPr lang="tr-TR" sz="2000" b="1" smtClean="0">
                <a:latin typeface="Book Antiqua" pitchFamily="18" charset="0"/>
              </a:rPr>
              <a:t>beş</a:t>
            </a:r>
            <a:r>
              <a:rPr lang="en-GB" sz="2000" b="1" smtClean="0">
                <a:latin typeface="Book Antiqua" pitchFamily="18" charset="0"/>
              </a:rPr>
              <a:t> (</a:t>
            </a:r>
            <a:r>
              <a:rPr lang="tr-TR" sz="2000" b="1" smtClean="0">
                <a:latin typeface="Book Antiqua" pitchFamily="18" charset="0"/>
              </a:rPr>
              <a:t>5</a:t>
            </a:r>
            <a:r>
              <a:rPr lang="en-GB" sz="2000" b="1" smtClean="0">
                <a:latin typeface="Book Antiqua" pitchFamily="18" charset="0"/>
              </a:rPr>
              <a:t>) yılı</a:t>
            </a:r>
            <a:r>
              <a:rPr lang="tr-TR" sz="2000" b="1" smtClean="0">
                <a:latin typeface="Book Antiqua" pitchFamily="18" charset="0"/>
              </a:rPr>
              <a:t> </a:t>
            </a:r>
            <a:r>
              <a:rPr lang="en-GB" sz="2000" b="1" smtClean="0">
                <a:latin typeface="Book Antiqua" pitchFamily="18" charset="0"/>
              </a:rPr>
              <a:t>geçemez.</a:t>
            </a:r>
            <a:endParaRPr lang="tr-TR" sz="2000" b="1" smtClean="0">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Projeye satın alınan dayanıklı taşınırlar ve kalan tüketim malzemesinin TÜBİTAK’a iadesi istenebileceği gibi, projenin yürütüldüğü kurumun yetkilisi tarafından proje yürütücüsünden teslim alınarak, benzer araştırmalar yapan diğer araştırmacıların hizmetine verilmesi de istenebilir. </a:t>
            </a: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Yapılan diğer ödemenin yapıldığı tarihten itibaren 6183 sayılı Amme Alacaklarının Tahsili ile ilgili Kanun uyarınca hesaplanacak faizi ile birlikte TÜBİTAK’a geri ödenir. İade edilmeyen harcamalar  6183 sayılı Kanun hükümlerince tahsil edilir</a:t>
            </a:r>
            <a:r>
              <a:rPr lang="tr-TR" sz="2000" smtClean="0"/>
              <a:t>.</a:t>
            </a: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3B8C5DE-653F-4B64-8534-BCDDD1147952}" type="slidenum">
              <a:rPr lang="tr-TR"/>
              <a:pPr>
                <a:defRPr/>
              </a:pPr>
              <a:t>115</a:t>
            </a:fld>
            <a:endParaRPr lang="tr-TR"/>
          </a:p>
        </p:txBody>
      </p:sp>
      <p:sp>
        <p:nvSpPr>
          <p:cNvPr id="120836"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2800" b="1">
                <a:solidFill>
                  <a:schemeClr val="tx2"/>
                </a:solidFill>
              </a:rPr>
              <a:t>Proje Durum Değişiklikleri</a:t>
            </a:r>
          </a:p>
        </p:txBody>
      </p:sp>
      <p:grpSp>
        <p:nvGrpSpPr>
          <p:cNvPr id="120837" name="Group 6"/>
          <p:cNvGrpSpPr>
            <a:grpSpLocks/>
          </p:cNvGrpSpPr>
          <p:nvPr/>
        </p:nvGrpSpPr>
        <p:grpSpPr bwMode="auto">
          <a:xfrm>
            <a:off x="785813" y="6143625"/>
            <a:ext cx="7705725" cy="109538"/>
            <a:chOff x="432" y="2832"/>
            <a:chExt cx="4895" cy="69"/>
          </a:xfrm>
        </p:grpSpPr>
        <p:sp>
          <p:nvSpPr>
            <p:cNvPr id="120838" name="Freeform 7"/>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0839" name="Line 8"/>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idx="1"/>
          </p:nvPr>
        </p:nvSpPr>
        <p:spPr>
          <a:xfrm>
            <a:off x="1042988" y="836613"/>
            <a:ext cx="7777162" cy="4824412"/>
          </a:xfrm>
        </p:spPr>
        <p:txBody>
          <a:bodyPr lIns="90000" tIns="46800" rIns="90000" bIns="46800"/>
          <a:lstStyle/>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İzleme hangi yöntemlerle yapılır?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Projeler, TÜBİTAK’ca belirlenen formata uygun olarak hazırlanan </a:t>
            </a:r>
            <a:r>
              <a:rPr lang="tr-TR" sz="2400" b="1" u="sng" smtClean="0">
                <a:latin typeface="Book Antiqua" pitchFamily="18" charset="0"/>
              </a:rPr>
              <a:t>gelişme raporları</a:t>
            </a:r>
            <a:r>
              <a:rPr lang="tr-TR" sz="2400" b="1" smtClean="0">
                <a:latin typeface="Book Antiqua" pitchFamily="18" charset="0"/>
              </a:rPr>
              <a:t> yoluyla izlenir.</a:t>
            </a: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TÜBİTAK gerekli gördüğü hallerde, projelerin gelişimini bilimsel, teknik, idari ve mali açılardan izlemek ve denetlemek üzere, müşteri görüşü de alınarak belirleyeceği kişi ve/veya kişileri </a:t>
            </a:r>
            <a:r>
              <a:rPr lang="tr-TR" sz="2400" b="1" u="sng" smtClean="0">
                <a:latin typeface="Book Antiqua" pitchFamily="18" charset="0"/>
              </a:rPr>
              <a:t>proje izleyicisi</a:t>
            </a:r>
            <a:r>
              <a:rPr lang="tr-TR" sz="2400" b="1" smtClean="0">
                <a:latin typeface="Book Antiqua" pitchFamily="18" charset="0"/>
              </a:rPr>
              <a:t> olarak görevlendirebilir.</a:t>
            </a: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TÜBİTAK, proje yürütücüsü kurum/kuruluşları, proje yürütücüsünü gelişmeler ile ilgili olarak bilgi almaya </a:t>
            </a:r>
            <a:r>
              <a:rPr lang="tr-TR" sz="2400" b="1" u="sng" smtClean="0">
                <a:latin typeface="Book Antiqua" pitchFamily="18" charset="0"/>
              </a:rPr>
              <a:t>davet</a:t>
            </a:r>
            <a:r>
              <a:rPr lang="tr-TR" sz="2400" b="1" smtClean="0">
                <a:latin typeface="Book Antiqua" pitchFamily="18" charset="0"/>
              </a:rPr>
              <a:t> edebilir.</a:t>
            </a:r>
            <a:endParaRPr lang="tr-TR" sz="2400" b="1" smtClean="0">
              <a:solidFill>
                <a:srgbClr val="FF0000"/>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E11A680-B05F-4941-8893-AED55255272A}" type="slidenum">
              <a:rPr lang="tr-TR"/>
              <a:pPr>
                <a:defRPr/>
              </a:pPr>
              <a:t>116</a:t>
            </a:fld>
            <a:endParaRPr lang="tr-TR"/>
          </a:p>
        </p:txBody>
      </p:sp>
      <p:sp>
        <p:nvSpPr>
          <p:cNvPr id="12186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İzleme</a:t>
            </a:r>
            <a:endParaRPr lang="en-GB" sz="2800" b="1">
              <a:solidFill>
                <a:schemeClr val="tx1"/>
              </a:solidFill>
            </a:endParaRPr>
          </a:p>
        </p:txBody>
      </p:sp>
      <p:grpSp>
        <p:nvGrpSpPr>
          <p:cNvPr id="121861" name="Group 4"/>
          <p:cNvGrpSpPr>
            <a:grpSpLocks/>
          </p:cNvGrpSpPr>
          <p:nvPr/>
        </p:nvGrpSpPr>
        <p:grpSpPr bwMode="auto">
          <a:xfrm>
            <a:off x="755650" y="5949950"/>
            <a:ext cx="7705725" cy="109538"/>
            <a:chOff x="432" y="2832"/>
            <a:chExt cx="4895" cy="69"/>
          </a:xfrm>
        </p:grpSpPr>
        <p:sp>
          <p:nvSpPr>
            <p:cNvPr id="1218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18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idx="1"/>
          </p:nvPr>
        </p:nvSpPr>
        <p:spPr>
          <a:xfrm>
            <a:off x="1042988" y="836613"/>
            <a:ext cx="8101012" cy="5040312"/>
          </a:xfrm>
        </p:spPr>
        <p:txBody>
          <a:bodyPr lIns="90000" tIns="46800" rIns="90000" bIns="46800"/>
          <a:lstStyle/>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Gelişme raporları</a:t>
            </a:r>
            <a:r>
              <a:rPr lang="tr-TR" sz="2400" b="1" smtClean="0">
                <a:solidFill>
                  <a:srgbClr val="FF0000"/>
                </a:solidFill>
                <a:latin typeface="Book Antiqua" pitchFamily="18" charset="0"/>
              </a:rPr>
              <a:t> ne</a:t>
            </a:r>
            <a:r>
              <a:rPr lang="en-GB" sz="2400" b="1" smtClean="0">
                <a:solidFill>
                  <a:srgbClr val="FF0000"/>
                </a:solidFill>
                <a:latin typeface="Book Antiqua" pitchFamily="18" charset="0"/>
              </a:rPr>
              <a:t> zaman ve nasıl verilecek?</a:t>
            </a:r>
            <a:endParaRPr lang="tr-TR" sz="2400" b="1" smtClean="0">
              <a:solidFill>
                <a:srgbClr val="FF0000"/>
              </a:solidFill>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000" b="1" smtClean="0">
              <a:latin typeface="Book Antiqua" pitchFamily="18" charset="0"/>
            </a:endParaRP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a:t>
            </a:r>
            <a:r>
              <a:rPr lang="en-GB" sz="2200" b="1" smtClean="0">
                <a:latin typeface="Book Antiqua" pitchFamily="18" charset="0"/>
              </a:rPr>
              <a:t>Sözleşmede belirtilen tarihlerde ve TÜBİTAK’ın belirlediği formatta yürütücü hazırlanarak</a:t>
            </a:r>
            <a:r>
              <a:rPr lang="tr-TR" sz="2200" b="1" smtClean="0">
                <a:latin typeface="Book Antiqua" pitchFamily="18" charset="0"/>
              </a:rPr>
              <a:t>,</a:t>
            </a:r>
            <a:r>
              <a:rPr lang="en-GB" sz="2200" b="1" smtClean="0">
                <a:latin typeface="Book Antiqua" pitchFamily="18" charset="0"/>
              </a:rPr>
              <a:t> </a:t>
            </a:r>
            <a:r>
              <a:rPr lang="tr-TR" sz="2200" b="1" smtClean="0">
                <a:latin typeface="Book Antiqua" pitchFamily="18" charset="0"/>
              </a:rPr>
              <a:t>sözleşmede belirtilen tarihlerde </a:t>
            </a:r>
            <a:r>
              <a:rPr lang="en-GB" sz="2200" b="1" smtClean="0">
                <a:latin typeface="Book Antiqua" pitchFamily="18" charset="0"/>
              </a:rPr>
              <a:t>TÜBİTAK’a ileti</a:t>
            </a:r>
            <a:r>
              <a:rPr lang="tr-TR" sz="2200" b="1" smtClean="0">
                <a:latin typeface="Book Antiqua" pitchFamily="18" charset="0"/>
              </a:rPr>
              <a:t>r. </a:t>
            </a: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solidFill>
                <a:srgbClr val="0000FF"/>
              </a:solidFill>
              <a:latin typeface="Book Antiqua" pitchFamily="18" charset="0"/>
            </a:endParaRP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0000FF"/>
                </a:solidFill>
                <a:latin typeface="Book Antiqua" pitchFamily="18" charset="0"/>
              </a:rPr>
              <a:t>	Kamu Projelerinde, </a:t>
            </a:r>
            <a:r>
              <a:rPr lang="tr-TR" sz="2200" b="1" smtClean="0">
                <a:latin typeface="Book Antiqua" pitchFamily="18" charset="0"/>
              </a:rPr>
              <a:t>sözleşmede belirtilen tarihten en az 10 gün önce PKK/PYG tarafından Müşteriye iletilir.</a:t>
            </a:r>
            <a:r>
              <a:rPr lang="tr-TR" sz="2400" b="1" smtClean="0">
                <a:latin typeface="Book Antiqua" pitchFamily="18" charset="0"/>
              </a:rPr>
              <a:t> </a:t>
            </a:r>
            <a:r>
              <a:rPr lang="tr-TR" sz="2200" b="1" smtClean="0">
                <a:latin typeface="Book Antiqua" pitchFamily="18" charset="0"/>
              </a:rPr>
              <a:t>Müşteri gelişme raporunu, rapora ilişkin görüşüyle birlikte TÜBİTAK’a iletir.</a:t>
            </a:r>
            <a:endParaRPr lang="en-GB" sz="2200" b="1" smtClean="0">
              <a:latin typeface="Book Antiqua" pitchFamily="18" charset="0"/>
            </a:endParaRP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000" b="1" smtClean="0">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Gelişme raporları</a:t>
            </a:r>
            <a:r>
              <a:rPr lang="tr-TR" sz="2400" b="1" smtClean="0">
                <a:solidFill>
                  <a:srgbClr val="FF0000"/>
                </a:solidFill>
                <a:latin typeface="Book Antiqua" pitchFamily="18" charset="0"/>
              </a:rPr>
              <a:t> z</a:t>
            </a:r>
            <a:r>
              <a:rPr lang="en-GB" sz="2400" b="1" smtClean="0">
                <a:solidFill>
                  <a:srgbClr val="FF0000"/>
                </a:solidFill>
                <a:latin typeface="Book Antiqua" pitchFamily="18" charset="0"/>
              </a:rPr>
              <a:t>amanında iletilmez ise ne olacak?</a:t>
            </a:r>
            <a:endParaRPr lang="tr-TR" sz="2400" b="1" smtClean="0">
              <a:solidFill>
                <a:srgbClr val="FF0000"/>
              </a:solidFill>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000" b="1" smtClean="0">
              <a:latin typeface="Book Antiqua" pitchFamily="18" charset="0"/>
            </a:endParaRP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a:t>
            </a:r>
            <a:r>
              <a:rPr lang="tr-TR" sz="2200" b="1" smtClean="0">
                <a:latin typeface="Book Antiqua" pitchFamily="18" charset="0"/>
              </a:rPr>
              <a:t>Gelişme raporları sözleşmede belirtilen tarihlerde TÜBİTAK’a gönderilmediği ve/veya gelişme raporu içeriğinin eksik/yetersiz olması durumda projeye ilişkin hiçbir transfer ve ödeme yapılmaz. Ayrıca bu durumda sözleşmenin cezaya ilişkin hükümleri uygulanabilir.</a:t>
            </a:r>
            <a:endParaRPr lang="en-GB"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45BA417-AA9E-4093-8CC7-02B44298AA03}" type="slidenum">
              <a:rPr lang="tr-TR"/>
              <a:pPr>
                <a:defRPr/>
              </a:pPr>
              <a:t>117</a:t>
            </a:fld>
            <a:endParaRPr lang="tr-TR"/>
          </a:p>
        </p:txBody>
      </p:sp>
      <p:sp>
        <p:nvSpPr>
          <p:cNvPr id="12288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İzleme</a:t>
            </a:r>
            <a:endParaRPr lang="en-GB" sz="2800" b="1">
              <a:solidFill>
                <a:schemeClr val="tx1"/>
              </a:solidFill>
            </a:endParaRPr>
          </a:p>
        </p:txBody>
      </p:sp>
      <p:grpSp>
        <p:nvGrpSpPr>
          <p:cNvPr id="122885" name="Group 4"/>
          <p:cNvGrpSpPr>
            <a:grpSpLocks/>
          </p:cNvGrpSpPr>
          <p:nvPr/>
        </p:nvGrpSpPr>
        <p:grpSpPr bwMode="auto">
          <a:xfrm>
            <a:off x="755650" y="6021388"/>
            <a:ext cx="7705725" cy="109537"/>
            <a:chOff x="432" y="2832"/>
            <a:chExt cx="4895" cy="69"/>
          </a:xfrm>
        </p:grpSpPr>
        <p:sp>
          <p:nvSpPr>
            <p:cNvPr id="12288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288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23907" name="Rectangle 3"/>
          <p:cNvSpPr>
            <a:spLocks noGrp="1" noChangeArrowheads="1"/>
          </p:cNvSpPr>
          <p:nvPr>
            <p:ph idx="1"/>
          </p:nvPr>
        </p:nvSpPr>
        <p:spPr>
          <a:xfrm>
            <a:off x="900113" y="981075"/>
            <a:ext cx="7993062" cy="4824413"/>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 Kurum/Kuruluş (PYK) değişikliği nasıl olur? </a:t>
            </a:r>
            <a:r>
              <a:rPr lang="tr-TR" sz="2400" b="1" smtClean="0">
                <a:solidFill>
                  <a:srgbClr val="0000FF"/>
                </a:solidFill>
                <a:latin typeface="Book Antiqua" pitchFamily="18" charset="0"/>
              </a:rPr>
              <a:t>(Kamu Ar-Ge Projeleri)</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izleme sürecinde, PYK’nın projeden </a:t>
            </a:r>
            <a:r>
              <a:rPr lang="tr-TR" sz="2400" b="1" u="sng" smtClean="0">
                <a:latin typeface="Book Antiqua" pitchFamily="18" charset="0"/>
              </a:rPr>
              <a:t>ayrılmayı talep ettiği veya müşteri tarafından değiştirilmesinin önerildiği hallerde</a:t>
            </a:r>
            <a:r>
              <a:rPr lang="tr-TR" sz="2400" b="1" smtClean="0">
                <a:latin typeface="Book Antiqua" pitchFamily="18" charset="0"/>
              </a:rPr>
              <a:t>; projenin iptali, yürürlükten kaldırılması veya yeni bir PYK’nın görevlendirilmesi hususu, müşterinin uygun görüşü üzerine TÜBİTAK tarafından karara bağlanır.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izleme sürecinde PYK’nın değişmesi </a:t>
            </a:r>
            <a:r>
              <a:rPr lang="tr-TR" sz="2400" b="1" u="sng" smtClean="0">
                <a:latin typeface="Book Antiqua" pitchFamily="18" charset="0"/>
              </a:rPr>
              <a:t>TÜBİTAK tarafından istendiği</a:t>
            </a:r>
            <a:r>
              <a:rPr lang="tr-TR" sz="2400" smtClean="0">
                <a:latin typeface="Book Antiqua" pitchFamily="18" charset="0"/>
              </a:rPr>
              <a:t> </a:t>
            </a:r>
            <a:r>
              <a:rPr lang="tr-TR" sz="2400" b="1" u="sng" smtClean="0">
                <a:latin typeface="Book Antiqua" pitchFamily="18" charset="0"/>
              </a:rPr>
              <a:t>takdirde</a:t>
            </a:r>
            <a:r>
              <a:rPr lang="tr-TR" sz="2400" b="1" smtClean="0">
                <a:latin typeface="Book Antiqua" pitchFamily="18" charset="0"/>
              </a:rPr>
              <a:t>, konu müşterinin uygun görüşü üzerine TÜBİTAK tarafından karara bağlanır.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6CBB814-2317-4009-BC92-797720DB6BC7}" type="slidenum">
              <a:rPr lang="tr-TR"/>
              <a:pPr>
                <a:defRPr/>
              </a:pPr>
              <a:t>118</a:t>
            </a:fld>
            <a:endParaRPr lang="tr-TR"/>
          </a:p>
        </p:txBody>
      </p:sp>
      <p:grpSp>
        <p:nvGrpSpPr>
          <p:cNvPr id="123909" name="Group 4"/>
          <p:cNvGrpSpPr>
            <a:grpSpLocks/>
          </p:cNvGrpSpPr>
          <p:nvPr/>
        </p:nvGrpSpPr>
        <p:grpSpPr bwMode="auto">
          <a:xfrm>
            <a:off x="755650" y="5949950"/>
            <a:ext cx="7705725" cy="109538"/>
            <a:chOff x="432" y="2832"/>
            <a:chExt cx="4895" cy="69"/>
          </a:xfrm>
        </p:grpSpPr>
        <p:sp>
          <p:nvSpPr>
            <p:cNvPr id="12391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391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24931" name="Rectangle 3"/>
          <p:cNvSpPr>
            <a:spLocks noGrp="1" noChangeArrowheads="1"/>
          </p:cNvSpPr>
          <p:nvPr>
            <p:ph idx="1"/>
          </p:nvPr>
        </p:nvSpPr>
        <p:spPr>
          <a:xfrm>
            <a:off x="827088" y="908050"/>
            <a:ext cx="8051800" cy="5021263"/>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Proje Yürütücüsü değişikliği nasıl olur?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	</a:t>
            </a:r>
            <a:r>
              <a:rPr lang="tr-TR" sz="2200" b="1" smtClean="0">
                <a:solidFill>
                  <a:srgbClr val="0000FF"/>
                </a:solidFill>
                <a:latin typeface="Book Antiqua" pitchFamily="18" charset="0"/>
              </a:rPr>
              <a:t>(Kamu Ar-Ge Projelerinde)</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Proje izleme sürecinde </a:t>
            </a:r>
            <a:r>
              <a:rPr lang="tr-TR" sz="2200" b="1" u="sng" smtClean="0">
                <a:latin typeface="Book Antiqua" pitchFamily="18" charset="0"/>
              </a:rPr>
              <a:t>proje yürütücüsü kurum veya kuruluşun gerekli görmesi halinde</a:t>
            </a:r>
            <a:r>
              <a:rPr lang="tr-TR" sz="2200" b="1" smtClean="0">
                <a:latin typeface="Book Antiqua" pitchFamily="18" charset="0"/>
              </a:rPr>
              <a:t>, proje yürütücüsünü TÜBİTAK’ın uygun görüşünü alarak değiştirebilir.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Bu değişiklik beş (5) işgünü içinde Müşteri, PYG ve TÜBİTAK’a bildirilir. Değişikliğin zamanında bildirilmemesinden kaynaklanacak her türlü zarar ve ziyandan ilgili Proje Yürütücüsü Kurum/Kuruluş sorumludur.</a:t>
            </a:r>
            <a:endParaRPr lang="tr-TR" sz="2200" b="1" u="sng"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Proje yürütücüsü değişikliğinin </a:t>
            </a:r>
            <a:r>
              <a:rPr lang="tr-TR" sz="2200" b="1" u="sng" smtClean="0">
                <a:latin typeface="Book Antiqua" pitchFamily="18" charset="0"/>
              </a:rPr>
              <a:t>müşteri veya TÜBİTAK tarafından istenmesi halinde</a:t>
            </a:r>
            <a:r>
              <a:rPr lang="tr-TR" sz="2200" b="1" smtClean="0">
                <a:latin typeface="Book Antiqua" pitchFamily="18" charset="0"/>
              </a:rPr>
              <a:t>, yürütücünün bağlı olduğu kurum veya kuruluşun görüşü ve müşterinin bu konudaki uygun görüşü alınarak konu TÜBİTAK tarafından karara bağlanır.</a:t>
            </a:r>
            <a:endParaRPr lang="en-GB"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3EE3900-F6E7-4C3F-9E6E-C96736E74786}" type="slidenum">
              <a:rPr lang="tr-TR"/>
              <a:pPr>
                <a:defRPr/>
              </a:pPr>
              <a:t>119</a:t>
            </a:fld>
            <a:endParaRPr lang="tr-TR"/>
          </a:p>
        </p:txBody>
      </p:sp>
      <p:grpSp>
        <p:nvGrpSpPr>
          <p:cNvPr id="124933" name="Group 4"/>
          <p:cNvGrpSpPr>
            <a:grpSpLocks/>
          </p:cNvGrpSpPr>
          <p:nvPr/>
        </p:nvGrpSpPr>
        <p:grpSpPr bwMode="auto">
          <a:xfrm>
            <a:off x="755650" y="6248400"/>
            <a:ext cx="7705725" cy="109538"/>
            <a:chOff x="432" y="2832"/>
            <a:chExt cx="4895" cy="69"/>
          </a:xfrm>
        </p:grpSpPr>
        <p:sp>
          <p:nvSpPr>
            <p:cNvPr id="12493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493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1"/>
          </p:nvPr>
        </p:nvSpPr>
        <p:spPr>
          <a:xfrm>
            <a:off x="827088" y="785813"/>
            <a:ext cx="8137525" cy="5072062"/>
          </a:xfrm>
        </p:spPr>
        <p:txBody>
          <a:bodyPr lIns="90000" tIns="46800" rIns="90000" bIns="46800"/>
          <a:lstStyle/>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	</a:t>
            </a:r>
            <a:r>
              <a:rPr lang="tr-TR" sz="2600" b="1" smtClean="0">
                <a:solidFill>
                  <a:srgbClr val="FF0000"/>
                </a:solidFill>
                <a:latin typeface="Book Antiqua" pitchFamily="18" charset="0"/>
              </a:rPr>
              <a:t>Yardımcı Personel</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600" b="1" smtClean="0">
                <a:solidFill>
                  <a:srgbClr val="FF0000"/>
                </a:solidFill>
                <a:latin typeface="Book Antiqua" pitchFamily="18" charset="0"/>
              </a:rPr>
              <a:t>	</a:t>
            </a:r>
            <a:r>
              <a:rPr lang="tr-TR" sz="2600" b="1" smtClean="0">
                <a:latin typeface="Book Antiqua" pitchFamily="18" charset="0"/>
              </a:rPr>
              <a:t>Proje yürütücüsünün veya araştırmacıların gözetimi altında projenin yürütülmesinde tam veya kısmi zamanlı, sürekli veya geçici olarak görev alan, </a:t>
            </a:r>
            <a:r>
              <a:rPr lang="tr-TR" sz="2600" b="1" u="sng" smtClean="0">
                <a:latin typeface="Book Antiqua" pitchFamily="18" charset="0"/>
              </a:rPr>
              <a:t>işvereni Kurum olan </a:t>
            </a:r>
            <a:r>
              <a:rPr lang="tr-TR" sz="2600" b="1" smtClean="0">
                <a:latin typeface="Book Antiqua" pitchFamily="18" charset="0"/>
              </a:rPr>
              <a:t>ve kesin raporda adı geçmeyen uzman, teknik eleman, teknisyen, laborant ve benzeri personel</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600" b="1" smtClean="0">
                <a:solidFill>
                  <a:srgbClr val="FF0000"/>
                </a:solidFill>
                <a:latin typeface="Book Antiqua" pitchFamily="18" charset="0"/>
              </a:rPr>
              <a:t>	Danışman</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600" b="1" smtClean="0">
                <a:solidFill>
                  <a:srgbClr val="FF0000"/>
                </a:solidFill>
                <a:latin typeface="Book Antiqua" pitchFamily="18" charset="0"/>
              </a:rPr>
              <a:t>	</a:t>
            </a:r>
            <a:r>
              <a:rPr lang="tr-TR" sz="2600" b="1" smtClean="0">
                <a:latin typeface="Book Antiqua" pitchFamily="18" charset="0"/>
              </a:rPr>
              <a:t>Projenin özel uzmanlık gerektiren konulardan birinde kısa süreli ve geçici olarak hizmetinden yararlanılan, sonuç raporunda adı geçmeyen </a:t>
            </a:r>
            <a:r>
              <a:rPr lang="tr-TR" sz="2600" b="1" u="sng" smtClean="0">
                <a:solidFill>
                  <a:srgbClr val="0000FF"/>
                </a:solidFill>
                <a:latin typeface="Book Antiqua" pitchFamily="18" charset="0"/>
              </a:rPr>
              <a:t>araştırmacı</a:t>
            </a:r>
            <a:r>
              <a:rPr lang="tr-TR" sz="2600" b="1" smtClean="0">
                <a:latin typeface="Book Antiqua" pitchFamily="18" charset="0"/>
              </a:rPr>
              <a:t> tanımına uygun Uzman  kişileri,</a:t>
            </a:r>
            <a:endParaRPr lang="en-GB" sz="26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4C059D3A-DE56-42A4-A085-3F98D6AD93E5}" type="slidenum">
              <a:rPr lang="tr-TR"/>
              <a:pPr>
                <a:defRPr/>
              </a:pPr>
              <a:t>12</a:t>
            </a:fld>
            <a:endParaRPr lang="tr-TR"/>
          </a:p>
        </p:txBody>
      </p:sp>
      <p:sp>
        <p:nvSpPr>
          <p:cNvPr id="15364"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5365" name="Group 7"/>
          <p:cNvGrpSpPr>
            <a:grpSpLocks/>
          </p:cNvGrpSpPr>
          <p:nvPr/>
        </p:nvGrpSpPr>
        <p:grpSpPr bwMode="auto">
          <a:xfrm>
            <a:off x="785813" y="6000750"/>
            <a:ext cx="7705725" cy="109538"/>
            <a:chOff x="432" y="2832"/>
            <a:chExt cx="4895" cy="69"/>
          </a:xfrm>
        </p:grpSpPr>
        <p:sp>
          <p:nvSpPr>
            <p:cNvPr id="15366" name="Freeform 8"/>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367" name="Line 9"/>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idx="1"/>
          </p:nvPr>
        </p:nvSpPr>
        <p:spPr>
          <a:xfrm>
            <a:off x="928688" y="928688"/>
            <a:ext cx="7759700" cy="4714875"/>
          </a:xfrm>
        </p:spPr>
        <p:txBody>
          <a:bodyPr lIns="90000" tIns="46800" rIns="90000" bIns="46800"/>
          <a:lstStyle/>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CC0000"/>
                </a:solidFill>
                <a:latin typeface="Book Antiqua" pitchFamily="18" charset="0"/>
              </a:rPr>
              <a:t>Projede yürütücü değişikliği nasıl olur?</a:t>
            </a:r>
            <a:r>
              <a:rPr lang="tr-TR" sz="2400" b="1" smtClean="0">
                <a:solidFill>
                  <a:srgbClr val="CC0000"/>
                </a:solidFill>
                <a:latin typeface="Book Antiqua" pitchFamily="18" charset="0"/>
              </a:rPr>
              <a:t>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CC0000"/>
                </a:solidFill>
                <a:latin typeface="Book Antiqua" pitchFamily="18" charset="0"/>
              </a:rPr>
              <a:t>	</a:t>
            </a:r>
            <a:r>
              <a:rPr lang="tr-TR" sz="2400" b="1" smtClean="0">
                <a:solidFill>
                  <a:srgbClr val="0000FF"/>
                </a:solidFill>
                <a:latin typeface="Book Antiqua" pitchFamily="18" charset="0"/>
              </a:rPr>
              <a:t>(Diğer Projelerde)</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a:t>
            </a:r>
            <a:r>
              <a:rPr lang="tr-TR" sz="2400" b="1" smtClean="0">
                <a:latin typeface="Book Antiqua" pitchFamily="18" charset="0"/>
              </a:rPr>
              <a:t>P</a:t>
            </a:r>
            <a:r>
              <a:rPr lang="en-GB" sz="2400" b="1" smtClean="0">
                <a:latin typeface="Book Antiqua" pitchFamily="18" charset="0"/>
              </a:rPr>
              <a:t>roje yürütücüsünün değiştirilmesi gerektiği veya kendisinin ayrılmayı talep ettiği hallerde, projenin durumu ilgili Araştırma Grubu tarafından değerlendirilerek, projenin iptali, yürürlükten kaldırılması veya yeni bir proje yürütücüsünün görevlendirilmesi hususunda oluşturulacak öneri, TÜBİTAK Başkanlığı tarafından karara bağlanır.</a:t>
            </a:r>
            <a:endParaRPr lang="tr-TR" sz="2400" b="1" smtClean="0">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Alınan bu karar taraflara bildirilir.</a:t>
            </a:r>
            <a:r>
              <a:rPr lang="en-GB" sz="2400" b="1" smtClean="0">
                <a:latin typeface="Book Antiqua" pitchFamily="18" charset="0"/>
              </a:rPr>
              <a:t> </a:t>
            </a:r>
          </a:p>
        </p:txBody>
      </p:sp>
      <p:sp>
        <p:nvSpPr>
          <p:cNvPr id="10" name="9 Slayt Numarası Yer Tutucusu"/>
          <p:cNvSpPr>
            <a:spLocks noGrp="1"/>
          </p:cNvSpPr>
          <p:nvPr>
            <p:ph type="sldNum" sz="quarter" idx="10"/>
          </p:nvPr>
        </p:nvSpPr>
        <p:spPr/>
        <p:txBody>
          <a:bodyPr/>
          <a:lstStyle/>
          <a:p>
            <a:pPr>
              <a:defRPr/>
            </a:pPr>
            <a:fld id="{96AA0A37-0C92-4895-B670-A6E0D5C90557}" type="slidenum">
              <a:rPr lang="tr-TR"/>
              <a:pPr>
                <a:defRPr/>
              </a:pPr>
              <a:t>120</a:t>
            </a:fld>
            <a:endParaRPr lang="tr-TR"/>
          </a:p>
        </p:txBody>
      </p:sp>
      <p:grpSp>
        <p:nvGrpSpPr>
          <p:cNvPr id="125956" name="Group 4"/>
          <p:cNvGrpSpPr>
            <a:grpSpLocks/>
          </p:cNvGrpSpPr>
          <p:nvPr/>
        </p:nvGrpSpPr>
        <p:grpSpPr bwMode="auto">
          <a:xfrm>
            <a:off x="755650" y="5949950"/>
            <a:ext cx="7705725" cy="109538"/>
            <a:chOff x="432" y="2832"/>
            <a:chExt cx="4895" cy="69"/>
          </a:xfrm>
        </p:grpSpPr>
        <p:sp>
          <p:nvSpPr>
            <p:cNvPr id="1259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59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 name="Rectangle 1"/>
          <p:cNvSpPr txBox="1">
            <a:spLocks noChangeArrowheads="1"/>
          </p:cNvSpPr>
          <p:nvPr/>
        </p:nvSpPr>
        <p:spPr bwMode="auto">
          <a:xfrm>
            <a:off x="785813" y="0"/>
            <a:ext cx="7902575" cy="7143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b="1" kern="0">
                <a:solidFill>
                  <a:schemeClr val="tx2"/>
                </a:solidFill>
                <a:ea typeface="+mj-ea"/>
                <a:cs typeface="+mj-cs"/>
              </a:rPr>
              <a:t>Diğer Hususlar</a:t>
            </a:r>
            <a:endParaRPr lang="en-GB" sz="3200" b="1" kern="0" dirty="0">
              <a:solidFill>
                <a:schemeClr val="tx2"/>
              </a:solidFill>
              <a:ea typeface="+mj-ea"/>
              <a:cs typeface="+mj-cs"/>
            </a:endParaRPr>
          </a:p>
        </p:txBody>
      </p:sp>
    </p:spTree>
  </p:cSld>
  <p:clrMapOvr>
    <a:masterClrMapping/>
  </p:clrMapOvr>
  <p:transition spd="med"/>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idx="1"/>
          </p:nvPr>
        </p:nvSpPr>
        <p:spPr>
          <a:xfrm>
            <a:off x="857250" y="785813"/>
            <a:ext cx="7831138" cy="5072062"/>
          </a:xfrm>
        </p:spPr>
        <p:txBody>
          <a:bodyPr lIns="90000" tIns="46800" rIns="90000" bIns="46800"/>
          <a:lstStyle/>
          <a:p>
            <a:pPr eaLnBrk="1" hangingPunct="1">
              <a:lnSpc>
                <a:spcPct val="8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solidFill>
                  <a:srgbClr val="CC0000"/>
                </a:solidFill>
                <a:latin typeface="Book Antiqua" pitchFamily="18" charset="0"/>
              </a:rPr>
              <a:t>Projede yürütücü</a:t>
            </a:r>
            <a:r>
              <a:rPr lang="tr-TR" sz="2200" b="1" smtClean="0">
                <a:solidFill>
                  <a:srgbClr val="CC0000"/>
                </a:solidFill>
                <a:latin typeface="Book Antiqua" pitchFamily="18" charset="0"/>
              </a:rPr>
              <a:t>nün</a:t>
            </a:r>
            <a:r>
              <a:rPr lang="en-GB" sz="2200" b="1" smtClean="0">
                <a:solidFill>
                  <a:srgbClr val="CC0000"/>
                </a:solidFill>
                <a:latin typeface="Book Antiqua" pitchFamily="18" charset="0"/>
              </a:rPr>
              <a:t> Kurum değiştir</a:t>
            </a:r>
            <a:r>
              <a:rPr lang="tr-TR" sz="2200" b="1" smtClean="0">
                <a:solidFill>
                  <a:srgbClr val="CC0000"/>
                </a:solidFill>
                <a:latin typeface="Book Antiqua" pitchFamily="18" charset="0"/>
              </a:rPr>
              <a:t>mesi halinde </a:t>
            </a:r>
            <a:r>
              <a:rPr lang="en-GB" sz="2200" b="1" smtClean="0">
                <a:solidFill>
                  <a:srgbClr val="CC0000"/>
                </a:solidFill>
                <a:latin typeface="Book Antiqua" pitchFamily="18" charset="0"/>
              </a:rPr>
              <a:t>ne olur?</a:t>
            </a:r>
            <a:r>
              <a:rPr lang="tr-TR" sz="2200" b="1" smtClean="0">
                <a:solidFill>
                  <a:srgbClr val="CC0000"/>
                </a:solidFill>
                <a:latin typeface="Book Antiqua" pitchFamily="18" charset="0"/>
              </a:rPr>
              <a:t> </a:t>
            </a:r>
            <a:r>
              <a:rPr lang="tr-TR" sz="2200" b="1" smtClean="0">
                <a:solidFill>
                  <a:srgbClr val="0000FF"/>
                </a:solidFill>
                <a:latin typeface="Book Antiqua" pitchFamily="18" charset="0"/>
              </a:rPr>
              <a:t>(Kamu Projeleri hariç Diğer Projelerde)</a:t>
            </a:r>
            <a:endParaRPr lang="en-GB" sz="2200" b="1" smtClean="0">
              <a:solidFill>
                <a:srgbClr val="0000FF"/>
              </a:solidFill>
              <a:latin typeface="Book Antiqua" pitchFamily="18" charset="0"/>
            </a:endParaRPr>
          </a:p>
          <a:p>
            <a:pPr eaLnBrk="1" hangingPunct="1">
              <a:lnSpc>
                <a:spcPct val="80000"/>
              </a:lnSpc>
              <a:spcBef>
                <a:spcPts val="225"/>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solidFill>
                <a:srgbClr val="CC0000"/>
              </a:solidFill>
              <a:latin typeface="Book Antiqua" pitchFamily="18" charset="0"/>
            </a:endParaRPr>
          </a:p>
          <a:p>
            <a:pPr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latin typeface="Book Antiqua" pitchFamily="18" charset="0"/>
              </a:rPr>
              <a:t>	Proje yürütücüsünün kurum değiştirmesi halinde; yürütücü, kurum değişikliğini, projenin yeni kurumda yürütülebileceğine dair kurum yetkilisinden aldığı;</a:t>
            </a:r>
          </a:p>
          <a:p>
            <a:pPr eaLnBrk="1" hangingPunct="1">
              <a:lnSpc>
                <a:spcPct val="80000"/>
              </a:lnSpc>
              <a:spcBef>
                <a:spcPts val="225"/>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latin typeface="Book Antiqua" pitchFamily="18" charset="0"/>
            </a:endParaRPr>
          </a:p>
          <a:p>
            <a:pPr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latin typeface="Book Antiqua" pitchFamily="18" charset="0"/>
              </a:rPr>
              <a:t>	</a:t>
            </a:r>
            <a:r>
              <a:rPr lang="en-GB" sz="2200" b="1" smtClean="0">
                <a:solidFill>
                  <a:srgbClr val="0000FF"/>
                </a:solidFill>
                <a:latin typeface="Book Antiqua" pitchFamily="18" charset="0"/>
              </a:rPr>
              <a:t>“</a:t>
            </a:r>
            <a:r>
              <a:rPr lang="tr-TR" sz="2200" b="1" smtClean="0">
                <a:solidFill>
                  <a:srgbClr val="0000FF"/>
                </a:solidFill>
                <a:latin typeface="Book Antiqua" pitchFamily="18" charset="0"/>
              </a:rPr>
              <a:t>P</a:t>
            </a:r>
            <a:r>
              <a:rPr lang="en-GB" sz="2200" b="1" smtClean="0">
                <a:solidFill>
                  <a:srgbClr val="0000FF"/>
                </a:solidFill>
                <a:latin typeface="Book Antiqua" pitchFamily="18" charset="0"/>
              </a:rPr>
              <a:t>rojenin kurumunda yürütülmesine izin verdiğine; Kurum sıfatı ile projeye gerekli desteği vereceğine; proje sözleşmesi hüküm ve şartlarını bildiğine ve bu hüküm ve şartlara uymayı kabul ve taahhüt ettiğine" </a:t>
            </a:r>
            <a:endParaRPr lang="tr-TR" sz="2200" b="1" smtClean="0">
              <a:solidFill>
                <a:srgbClr val="0000FF"/>
              </a:solidFill>
              <a:latin typeface="Book Antiqua" pitchFamily="18" charset="0"/>
            </a:endParaRPr>
          </a:p>
          <a:p>
            <a:pPr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a:t>
            </a:r>
            <a:r>
              <a:rPr lang="en-GB" sz="2200" b="1" smtClean="0">
                <a:latin typeface="Book Antiqua" pitchFamily="18" charset="0"/>
              </a:rPr>
              <a:t>dair yazı ile birlikte TÜBİTAK’a bildirir. Bu durumda, proje kapsamında daha önce alınmış olan teçhizat ve sarf malzemeleri proje süresince yürütücüsünün gözetimi ve sorumluluğunda olduğu için </a:t>
            </a:r>
            <a:r>
              <a:rPr lang="en-GB" sz="2200" b="1" u="sng" smtClean="0">
                <a:latin typeface="Book Antiqua" pitchFamily="18" charset="0"/>
              </a:rPr>
              <a:t>gerekirse</a:t>
            </a:r>
            <a:r>
              <a:rPr lang="tr-TR" sz="2200" b="1" u="sng" smtClean="0">
                <a:latin typeface="Book Antiqua" pitchFamily="18" charset="0"/>
              </a:rPr>
              <a:t> proje sonuçlandığında iade etmek üzere,</a:t>
            </a:r>
            <a:r>
              <a:rPr lang="en-GB" sz="2200" b="1" u="sng" smtClean="0">
                <a:latin typeface="Book Antiqua" pitchFamily="18" charset="0"/>
              </a:rPr>
              <a:t> </a:t>
            </a:r>
            <a:r>
              <a:rPr lang="en-GB" sz="2200" b="1" smtClean="0">
                <a:latin typeface="Book Antiqua" pitchFamily="18" charset="0"/>
              </a:rPr>
              <a:t>projenin yürütüleceği kuruma götürülebilir. Bu husustaki uygulama yürütücünün gerekçeli başvurusu üzerine TÜBİTAK tarafından karara bağlanır.</a:t>
            </a:r>
          </a:p>
        </p:txBody>
      </p:sp>
      <p:sp>
        <p:nvSpPr>
          <p:cNvPr id="10" name="9 Slayt Numarası Yer Tutucusu"/>
          <p:cNvSpPr>
            <a:spLocks noGrp="1"/>
          </p:cNvSpPr>
          <p:nvPr>
            <p:ph type="sldNum" sz="quarter" idx="10"/>
          </p:nvPr>
        </p:nvSpPr>
        <p:spPr/>
        <p:txBody>
          <a:bodyPr/>
          <a:lstStyle/>
          <a:p>
            <a:pPr>
              <a:defRPr/>
            </a:pPr>
            <a:fld id="{D41CEC58-3D60-4B60-8A88-6E57F4128A5A}" type="slidenum">
              <a:rPr lang="tr-TR"/>
              <a:pPr>
                <a:defRPr/>
              </a:pPr>
              <a:t>121</a:t>
            </a:fld>
            <a:endParaRPr lang="tr-TR" dirty="0"/>
          </a:p>
        </p:txBody>
      </p:sp>
      <p:grpSp>
        <p:nvGrpSpPr>
          <p:cNvPr id="126980" name="Group 4"/>
          <p:cNvGrpSpPr>
            <a:grpSpLocks/>
          </p:cNvGrpSpPr>
          <p:nvPr/>
        </p:nvGrpSpPr>
        <p:grpSpPr bwMode="auto">
          <a:xfrm>
            <a:off x="755650" y="6165850"/>
            <a:ext cx="7705725" cy="109538"/>
            <a:chOff x="432" y="2832"/>
            <a:chExt cx="4895" cy="69"/>
          </a:xfrm>
        </p:grpSpPr>
        <p:sp>
          <p:nvSpPr>
            <p:cNvPr id="1269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69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 name="Rectangle 1"/>
          <p:cNvSpPr txBox="1">
            <a:spLocks noChangeArrowheads="1"/>
          </p:cNvSpPr>
          <p:nvPr/>
        </p:nvSpPr>
        <p:spPr bwMode="auto">
          <a:xfrm>
            <a:off x="785813" y="0"/>
            <a:ext cx="7902575" cy="7143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b="1" kern="0">
                <a:solidFill>
                  <a:schemeClr val="tx2"/>
                </a:solidFill>
                <a:ea typeface="+mj-ea"/>
                <a:cs typeface="+mj-cs"/>
              </a:rPr>
              <a:t>Diğer Hususlar</a:t>
            </a:r>
            <a:endParaRPr lang="en-GB" sz="3200" b="1" kern="0" dirty="0">
              <a:solidFill>
                <a:schemeClr val="tx2"/>
              </a:solidFill>
              <a:ea typeface="+mj-ea"/>
              <a:cs typeface="+mj-cs"/>
            </a:endParaRPr>
          </a:p>
        </p:txBody>
      </p:sp>
    </p:spTree>
  </p:cSld>
  <p:clrMapOvr>
    <a:masterClrMapping/>
  </p:clrMapOvr>
  <p:transition spd="med"/>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idx="1"/>
          </p:nvPr>
        </p:nvSpPr>
        <p:spPr>
          <a:xfrm>
            <a:off x="1143000" y="1143000"/>
            <a:ext cx="7545388" cy="4214813"/>
          </a:xfrm>
        </p:spPr>
        <p:txBody>
          <a:bodyPr lIns="90000" tIns="46800" rIns="90000" bIns="46800"/>
          <a:lstStyle/>
          <a:p>
            <a:pPr eaLnBrk="1" hangingPunct="1">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solidFill>
                  <a:srgbClr val="CC0000"/>
                </a:solidFill>
                <a:latin typeface="Book Antiqua" pitchFamily="18" charset="0"/>
              </a:rPr>
              <a:t>Projede yürütücü Kurum değiştirirse</a:t>
            </a:r>
            <a:r>
              <a:rPr lang="tr-TR" sz="2800" b="1" smtClean="0">
                <a:solidFill>
                  <a:srgbClr val="CC0000"/>
                </a:solidFill>
                <a:latin typeface="Book Antiqua" pitchFamily="18" charset="0"/>
              </a:rPr>
              <a:t> </a:t>
            </a:r>
            <a:r>
              <a:rPr lang="en-GB" sz="2800" b="1" smtClean="0">
                <a:solidFill>
                  <a:srgbClr val="CC0000"/>
                </a:solidFill>
                <a:latin typeface="Book Antiqua" pitchFamily="18" charset="0"/>
              </a:rPr>
              <a:t>Kurum hissesi ne olur?</a:t>
            </a: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b="1" smtClean="0">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Proje yürütücüsünün kurum değiştirmesi halinde; proje için TÜBİTAK’ın belirlediği esas çerçevesinde ödenecek olan Kurum hissesi, projenin yürütüldüğü döneme bağlı olarak ilgili Kuruma ödenir.</a:t>
            </a:r>
          </a:p>
        </p:txBody>
      </p:sp>
      <p:sp>
        <p:nvSpPr>
          <p:cNvPr id="10" name="9 Slayt Numarası Yer Tutucusu"/>
          <p:cNvSpPr>
            <a:spLocks noGrp="1"/>
          </p:cNvSpPr>
          <p:nvPr>
            <p:ph type="sldNum" sz="quarter" idx="10"/>
          </p:nvPr>
        </p:nvSpPr>
        <p:spPr/>
        <p:txBody>
          <a:bodyPr/>
          <a:lstStyle/>
          <a:p>
            <a:pPr>
              <a:defRPr/>
            </a:pPr>
            <a:fld id="{6CE4A5A4-73A4-4E06-AD70-DA820FA14093}" type="slidenum">
              <a:rPr lang="tr-TR"/>
              <a:pPr>
                <a:defRPr/>
              </a:pPr>
              <a:t>122</a:t>
            </a:fld>
            <a:endParaRPr lang="tr-TR"/>
          </a:p>
        </p:txBody>
      </p:sp>
      <p:grpSp>
        <p:nvGrpSpPr>
          <p:cNvPr id="128004" name="Group 4"/>
          <p:cNvGrpSpPr>
            <a:grpSpLocks/>
          </p:cNvGrpSpPr>
          <p:nvPr/>
        </p:nvGrpSpPr>
        <p:grpSpPr bwMode="auto">
          <a:xfrm>
            <a:off x="755650" y="5949950"/>
            <a:ext cx="7705725" cy="109538"/>
            <a:chOff x="432" y="2832"/>
            <a:chExt cx="4895" cy="69"/>
          </a:xfrm>
        </p:grpSpPr>
        <p:sp>
          <p:nvSpPr>
            <p:cNvPr id="12800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800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 name="Rectangle 1"/>
          <p:cNvSpPr txBox="1">
            <a:spLocks noChangeArrowheads="1"/>
          </p:cNvSpPr>
          <p:nvPr/>
        </p:nvSpPr>
        <p:spPr bwMode="auto">
          <a:xfrm>
            <a:off x="785813" y="0"/>
            <a:ext cx="7902575" cy="7143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b="1" kern="0">
                <a:solidFill>
                  <a:schemeClr val="tx2"/>
                </a:solidFill>
                <a:ea typeface="+mj-ea"/>
                <a:cs typeface="+mj-cs"/>
              </a:rPr>
              <a:t>Diğer Hususlar</a:t>
            </a:r>
            <a:endParaRPr lang="en-GB" sz="3200" b="1" kern="0" dirty="0">
              <a:solidFill>
                <a:schemeClr val="tx2"/>
              </a:solidFill>
              <a:ea typeface="+mj-ea"/>
              <a:cs typeface="+mj-cs"/>
            </a:endParaRPr>
          </a:p>
        </p:txBody>
      </p:sp>
    </p:spTree>
  </p:cSld>
  <p:clrMapOvr>
    <a:masterClrMapping/>
  </p:clrMapOvr>
  <p:transition spd="med"/>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29027" name="Rectangle 3"/>
          <p:cNvSpPr>
            <a:spLocks noGrp="1" noChangeArrowheads="1"/>
          </p:cNvSpPr>
          <p:nvPr>
            <p:ph idx="1"/>
          </p:nvPr>
        </p:nvSpPr>
        <p:spPr>
          <a:xfrm>
            <a:off x="900113" y="836613"/>
            <a:ext cx="8051800" cy="4897437"/>
          </a:xfrm>
        </p:spPr>
        <p:txBody>
          <a:bodyPr lIns="90000" tIns="46800" rIns="90000" bIns="46800"/>
          <a:lstStyle/>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Yöneticisi değişikliği nasıl olur?</a:t>
            </a:r>
            <a:endParaRPr lang="tr-TR" sz="2400" b="1" u="sng" smtClean="0">
              <a:solidFill>
                <a:srgbClr val="FF0000"/>
              </a:solidFill>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izleme sürecinde </a:t>
            </a:r>
            <a:r>
              <a:rPr lang="tr-TR" sz="2400" b="1" u="sng" smtClean="0">
                <a:latin typeface="Book Antiqua" pitchFamily="18" charset="0"/>
              </a:rPr>
              <a:t>PYG, gerekli görmesi halinde</a:t>
            </a:r>
            <a:r>
              <a:rPr lang="tr-TR" sz="2400" b="1" smtClean="0">
                <a:latin typeface="Book Antiqua" pitchFamily="18" charset="0"/>
              </a:rPr>
              <a:t> proje yöneticisini değiştirebilir.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Yönetici değişikliğinin taraflardan biri tarafından istenmesi halinde bu talep PYG tarafından değerlendirilerek karara bağlanır.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Her iki durumda da oluşan değişiklik kararı beş (5) iş günü içinde ilgili taraflara PYG tarafından bildirilir. Değişikliğin zamanında bildirilmemesinden kaynaklanacak her türlü zarar ve ziyandan PYG sorumludur.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172A801-1277-4192-B3F1-2B129F428C38}" type="slidenum">
              <a:rPr lang="tr-TR"/>
              <a:pPr>
                <a:defRPr/>
              </a:pPr>
              <a:t>123</a:t>
            </a:fld>
            <a:endParaRPr lang="tr-TR"/>
          </a:p>
        </p:txBody>
      </p:sp>
      <p:grpSp>
        <p:nvGrpSpPr>
          <p:cNvPr id="129029" name="Group 4"/>
          <p:cNvGrpSpPr>
            <a:grpSpLocks/>
          </p:cNvGrpSpPr>
          <p:nvPr/>
        </p:nvGrpSpPr>
        <p:grpSpPr bwMode="auto">
          <a:xfrm>
            <a:off x="755650" y="5949950"/>
            <a:ext cx="7705725" cy="109538"/>
            <a:chOff x="432" y="2832"/>
            <a:chExt cx="4895" cy="69"/>
          </a:xfrm>
        </p:grpSpPr>
        <p:sp>
          <p:nvSpPr>
            <p:cNvPr id="12903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903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30051" name="Rectangle 3"/>
          <p:cNvSpPr>
            <a:spLocks noGrp="1" noChangeArrowheads="1"/>
          </p:cNvSpPr>
          <p:nvPr>
            <p:ph idx="1"/>
          </p:nvPr>
        </p:nvSpPr>
        <p:spPr>
          <a:xfrm>
            <a:off x="900113" y="1052513"/>
            <a:ext cx="8051800" cy="4376737"/>
          </a:xfrm>
        </p:spPr>
        <p:txBody>
          <a:bodyPr lIns="90000" tIns="46800" rIns="90000" bIns="46800"/>
          <a:lstStyle/>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	Araştırmacı, Yardımcı Personel ve Bursiyer değişikliği nasıl olur? </a:t>
            </a:r>
            <a:r>
              <a:rPr lang="tr-TR" sz="2400" b="1" smtClean="0">
                <a:solidFill>
                  <a:srgbClr val="0000FF"/>
                </a:solidFill>
                <a:latin typeface="Book Antiqua" pitchFamily="18" charset="0"/>
              </a:rPr>
              <a:t>(Kamu  Ar-Ge Projelerinde)</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izleme sürecinde araştırmacılar, yardımcı personel ve bursiyer değişikliği, proje yürütücüsü tarafından gerçekleştirilir.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Yapılan bu değişikliklere ilişkin bilgilere gelişme raporlarında yer verilir.</a:t>
            </a:r>
          </a:p>
        </p:txBody>
      </p:sp>
      <p:sp>
        <p:nvSpPr>
          <p:cNvPr id="8" name="5 Slayt Numarası Yer Tutucusu"/>
          <p:cNvSpPr>
            <a:spLocks noGrp="1"/>
          </p:cNvSpPr>
          <p:nvPr>
            <p:ph type="sldNum" sz="quarter" idx="10"/>
          </p:nvPr>
        </p:nvSpPr>
        <p:spPr/>
        <p:txBody>
          <a:bodyPr/>
          <a:lstStyle/>
          <a:p>
            <a:pPr>
              <a:defRPr/>
            </a:pPr>
            <a:fld id="{0F7FA127-8ADA-4F43-AB71-BC5D5C6F6F20}" type="slidenum">
              <a:rPr lang="tr-TR"/>
              <a:pPr>
                <a:defRPr/>
              </a:pPr>
              <a:t>124</a:t>
            </a:fld>
            <a:endParaRPr lang="tr-TR"/>
          </a:p>
        </p:txBody>
      </p:sp>
      <p:grpSp>
        <p:nvGrpSpPr>
          <p:cNvPr id="130053" name="Group 4"/>
          <p:cNvGrpSpPr>
            <a:grpSpLocks/>
          </p:cNvGrpSpPr>
          <p:nvPr/>
        </p:nvGrpSpPr>
        <p:grpSpPr bwMode="auto">
          <a:xfrm>
            <a:off x="755650" y="5949950"/>
            <a:ext cx="7705725" cy="109538"/>
            <a:chOff x="432" y="2832"/>
            <a:chExt cx="4895" cy="69"/>
          </a:xfrm>
        </p:grpSpPr>
        <p:sp>
          <p:nvSpPr>
            <p:cNvPr id="13005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005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1"/>
          <p:cNvSpPr>
            <a:spLocks noGrp="1" noChangeArrowheads="1"/>
          </p:cNvSpPr>
          <p:nvPr>
            <p:ph type="title"/>
          </p:nvPr>
        </p:nvSpPr>
        <p:spPr>
          <a:xfrm>
            <a:off x="785813" y="0"/>
            <a:ext cx="7902575" cy="714375"/>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smtClean="0">
                <a:latin typeface="Book Antiqua" pitchFamily="18" charset="0"/>
              </a:rPr>
              <a:t>Diğer Hususlar</a:t>
            </a:r>
          </a:p>
        </p:txBody>
      </p:sp>
      <p:sp>
        <p:nvSpPr>
          <p:cNvPr id="131075" name="Rectangle 2"/>
          <p:cNvSpPr>
            <a:spLocks noGrp="1" noChangeArrowheads="1"/>
          </p:cNvSpPr>
          <p:nvPr>
            <p:ph idx="1"/>
          </p:nvPr>
        </p:nvSpPr>
        <p:spPr>
          <a:xfrm>
            <a:off x="1071563" y="1143000"/>
            <a:ext cx="7616825" cy="4357688"/>
          </a:xfrm>
        </p:spPr>
        <p:txBody>
          <a:bodyPr lIns="90000" tIns="46800" rIns="90000" bIns="46800"/>
          <a:lstStyle/>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solidFill>
                  <a:srgbClr val="CC0000"/>
                </a:solidFill>
                <a:latin typeface="Book Antiqua" pitchFamily="18" charset="0"/>
              </a:rPr>
              <a:t>Projede araştır</a:t>
            </a:r>
            <a:r>
              <a:rPr lang="tr-TR" sz="2800" b="1" smtClean="0">
                <a:solidFill>
                  <a:srgbClr val="CC0000"/>
                </a:solidFill>
                <a:latin typeface="Book Antiqua" pitchFamily="18" charset="0"/>
              </a:rPr>
              <a:t>ma</a:t>
            </a:r>
            <a:r>
              <a:rPr lang="en-GB" sz="2800" b="1" smtClean="0">
                <a:solidFill>
                  <a:srgbClr val="CC0000"/>
                </a:solidFill>
                <a:latin typeface="Book Antiqua" pitchFamily="18" charset="0"/>
              </a:rPr>
              <a:t>cı değişikliği nasıl olur?</a:t>
            </a:r>
            <a:endParaRPr lang="tr-TR" sz="2800" b="1" smtClean="0">
              <a:solidFill>
                <a:srgbClr val="CC0000"/>
              </a:solidFill>
              <a:latin typeface="Book Antiqua" pitchFamily="18" charset="0"/>
            </a:endParaRPr>
          </a:p>
          <a:p>
            <a:pPr eaLnBrk="1" hangingPunct="1">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CC0000"/>
                </a:solidFill>
                <a:latin typeface="Book Antiqua" pitchFamily="18" charset="0"/>
              </a:rPr>
              <a:t>	</a:t>
            </a:r>
            <a:r>
              <a:rPr lang="tr-TR" sz="2800" b="1" smtClean="0">
                <a:solidFill>
                  <a:srgbClr val="0000FF"/>
                </a:solidFill>
                <a:latin typeface="Book Antiqua" pitchFamily="18" charset="0"/>
              </a:rPr>
              <a:t>(Diğer Projelerde)</a:t>
            </a:r>
          </a:p>
          <a:p>
            <a:pPr eaLnBrk="1" hangingPunct="1">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b="1" smtClean="0">
              <a:latin typeface="Book Antiqua" pitchFamily="18" charset="0"/>
            </a:endParaRPr>
          </a:p>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Proje önerisinin kabulünden sonra, projede çalışan araştırmacı</a:t>
            </a:r>
            <a:r>
              <a:rPr lang="tr-TR" sz="2800" b="1" smtClean="0">
                <a:latin typeface="Book Antiqua" pitchFamily="18" charset="0"/>
              </a:rPr>
              <a:t> </a:t>
            </a:r>
            <a:r>
              <a:rPr lang="en-GB" sz="2800" b="1" smtClean="0">
                <a:latin typeface="Book Antiqua" pitchFamily="18" charset="0"/>
              </a:rPr>
              <a:t>ile ilgili yapılması öngörülen değişiklikler, atama ve görevden alma dahil olmak üzere, proje yürütücüsünün gerekçeli önerisi ve </a:t>
            </a:r>
            <a:r>
              <a:rPr lang="tr-TR" sz="2800" b="1" smtClean="0">
                <a:latin typeface="Book Antiqua" pitchFamily="18" charset="0"/>
              </a:rPr>
              <a:t>ilgili Grubun</a:t>
            </a:r>
            <a:r>
              <a:rPr lang="en-GB" sz="2800" b="1" smtClean="0">
                <a:latin typeface="Book Antiqua" pitchFamily="18" charset="0"/>
              </a:rPr>
              <a:t> onayı ile yapılır. </a:t>
            </a:r>
          </a:p>
        </p:txBody>
      </p:sp>
      <p:sp>
        <p:nvSpPr>
          <p:cNvPr id="10" name="9 Slayt Numarası Yer Tutucusu"/>
          <p:cNvSpPr>
            <a:spLocks noGrp="1"/>
          </p:cNvSpPr>
          <p:nvPr>
            <p:ph type="sldNum" sz="quarter" idx="10"/>
          </p:nvPr>
        </p:nvSpPr>
        <p:spPr/>
        <p:txBody>
          <a:bodyPr/>
          <a:lstStyle/>
          <a:p>
            <a:pPr>
              <a:defRPr/>
            </a:pPr>
            <a:fld id="{0C503FA8-06C8-4068-9CED-C4F36067AFA9}" type="slidenum">
              <a:rPr lang="tr-TR"/>
              <a:pPr>
                <a:defRPr/>
              </a:pPr>
              <a:t>125</a:t>
            </a:fld>
            <a:endParaRPr lang="tr-TR"/>
          </a:p>
        </p:txBody>
      </p:sp>
      <p:grpSp>
        <p:nvGrpSpPr>
          <p:cNvPr id="131077" name="Group 4"/>
          <p:cNvGrpSpPr>
            <a:grpSpLocks/>
          </p:cNvGrpSpPr>
          <p:nvPr/>
        </p:nvGrpSpPr>
        <p:grpSpPr bwMode="auto">
          <a:xfrm>
            <a:off x="755650" y="5949950"/>
            <a:ext cx="7705725" cy="109538"/>
            <a:chOff x="432" y="2832"/>
            <a:chExt cx="4895" cy="69"/>
          </a:xfrm>
        </p:grpSpPr>
        <p:sp>
          <p:nvSpPr>
            <p:cNvPr id="13107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107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32099" name="Rectangle 3"/>
          <p:cNvSpPr>
            <a:spLocks noGrp="1" noChangeArrowheads="1"/>
          </p:cNvSpPr>
          <p:nvPr>
            <p:ph idx="1"/>
          </p:nvPr>
        </p:nvSpPr>
        <p:spPr>
          <a:xfrm>
            <a:off x="900113" y="785813"/>
            <a:ext cx="8051800" cy="5451475"/>
          </a:xfrm>
        </p:spPr>
        <p:txBody>
          <a:bodyPr lIns="90000" tIns="46800" rIns="90000" bIns="46800"/>
          <a:lstStyle/>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süresi uzatılabilir mi? Nasıl?</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süresinin uzatımına ilişkin talepler, Proje Yürütücüsü Kurum/Kuruluşun, PYG’nin veya Proje Yürütücüsünün gerekçeli talebi, Müşterinin bu yöndeki uygun görüşü üzerine TÜBİTAK tarafından karara bağlanır.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400" b="1" smtClean="0">
                <a:solidFill>
                  <a:srgbClr val="0000FF"/>
                </a:solidFill>
                <a:latin typeface="Book Antiqua" pitchFamily="18" charset="0"/>
              </a:rPr>
              <a:t>Kamu Projelerinde </a:t>
            </a:r>
            <a:r>
              <a:rPr lang="tr-TR" sz="2400" b="1" smtClean="0">
                <a:latin typeface="Book Antiqua" pitchFamily="18" charset="0"/>
              </a:rPr>
              <a:t>ek süre, proje süresinin %25’ini geçemez.</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400" b="1" smtClean="0">
                <a:solidFill>
                  <a:srgbClr val="0000FF"/>
                </a:solidFill>
                <a:latin typeface="Book Antiqua" pitchFamily="18" charset="0"/>
              </a:rPr>
              <a:t>Diğer Projelerde</a:t>
            </a:r>
            <a:r>
              <a:rPr lang="tr-TR" sz="2400" b="1" smtClean="0">
                <a:latin typeface="Book Antiqua" pitchFamily="18" charset="0"/>
              </a:rPr>
              <a:t>, ek süre, proje süresinin %50’sini geçemez.</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Bu sınırların üzerinde ek süre taleplerinde Bilim Kurulu onayı alınır.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Söz konusu değişiklik TÜBİTAK tarafından taraflara bildirilir.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smtClean="0"/>
              <a:t>	</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F9BA22B0-1861-4524-B78D-864FD773309C}" type="slidenum">
              <a:rPr lang="tr-TR"/>
              <a:pPr>
                <a:defRPr/>
              </a:pPr>
              <a:t>126</a:t>
            </a:fld>
            <a:endParaRPr lang="tr-TR"/>
          </a:p>
        </p:txBody>
      </p:sp>
      <p:grpSp>
        <p:nvGrpSpPr>
          <p:cNvPr id="132101" name="Group 4"/>
          <p:cNvGrpSpPr>
            <a:grpSpLocks/>
          </p:cNvGrpSpPr>
          <p:nvPr/>
        </p:nvGrpSpPr>
        <p:grpSpPr bwMode="auto">
          <a:xfrm>
            <a:off x="866775" y="6319838"/>
            <a:ext cx="7705725" cy="109537"/>
            <a:chOff x="432" y="2832"/>
            <a:chExt cx="4895" cy="69"/>
          </a:xfrm>
        </p:grpSpPr>
        <p:sp>
          <p:nvSpPr>
            <p:cNvPr id="13210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210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idx="1"/>
          </p:nvPr>
        </p:nvSpPr>
        <p:spPr>
          <a:xfrm>
            <a:off x="900113" y="836613"/>
            <a:ext cx="7920037" cy="4824412"/>
          </a:xfrm>
        </p:spPr>
        <p:txBody>
          <a:bodyPr lIns="90000" tIns="46800" rIns="90000" bIns="46800"/>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smtClean="0"/>
              <a:t>	</a:t>
            </a:r>
            <a:r>
              <a:rPr lang="tr-TR" sz="2400" b="1" smtClean="0">
                <a:solidFill>
                  <a:srgbClr val="FF0000"/>
                </a:solidFill>
                <a:latin typeface="Book Antiqua" pitchFamily="18" charset="0"/>
              </a:rPr>
              <a:t>Proje Sonuç Raporu nasıl ve ne zaman verilir?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Yürütücüsü Kurum/Kuruluş, PYG veya Proje Yürütücüsü tarafından, TÜBİTAK’ca belirlenmiş formata uygun hazırlanan sonuç raporu TÜBİTAK’a sunulur. </a:t>
            </a:r>
            <a:r>
              <a:rPr lang="tr-TR" sz="2400" b="1" smtClean="0">
                <a:solidFill>
                  <a:srgbClr val="0000FF"/>
                </a:solidFill>
                <a:latin typeface="Book Antiqua" pitchFamily="18" charset="0"/>
              </a:rPr>
              <a:t>,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0000FF"/>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0000FF"/>
                </a:solidFill>
                <a:latin typeface="Book Antiqua" pitchFamily="18" charset="0"/>
              </a:rPr>
              <a:t>	Kamu projelerinde,  sonuç raporu Müşterinin değerlendirme raporu ve proje sonucunda yapacağı uygulamalara ilişkin bir </a:t>
            </a:r>
            <a:r>
              <a:rPr lang="tr-TR" sz="2400" b="1" u="sng" smtClean="0">
                <a:solidFill>
                  <a:srgbClr val="0000FF"/>
                </a:solidFill>
                <a:latin typeface="Book Antiqua" pitchFamily="18" charset="0"/>
              </a:rPr>
              <a:t>uygulama özeti </a:t>
            </a:r>
            <a:r>
              <a:rPr lang="tr-TR" sz="2400" b="1" smtClean="0">
                <a:solidFill>
                  <a:srgbClr val="0000FF"/>
                </a:solidFill>
                <a:latin typeface="Book Antiqua" pitchFamily="18" charset="0"/>
              </a:rPr>
              <a:t>ile birlikte Müşteri tarafından TÜBİTAKA iletilir.</a:t>
            </a:r>
            <a:endParaRPr lang="tr-TR" sz="24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Sonuç raporu, sözleşmede belirtilen proje bitiş tarihini (ek süre dahil) izleyen en çok iki (2) ay içinde TÜBİTAK’a verilmek zorundadır.</a:t>
            </a:r>
          </a:p>
        </p:txBody>
      </p:sp>
      <p:sp>
        <p:nvSpPr>
          <p:cNvPr id="8" name="5 Slayt Numarası Yer Tutucusu"/>
          <p:cNvSpPr>
            <a:spLocks noGrp="1"/>
          </p:cNvSpPr>
          <p:nvPr>
            <p:ph type="sldNum" sz="quarter" idx="10"/>
          </p:nvPr>
        </p:nvSpPr>
        <p:spPr/>
        <p:txBody>
          <a:bodyPr/>
          <a:lstStyle/>
          <a:p>
            <a:pPr>
              <a:defRPr/>
            </a:pPr>
            <a:fld id="{505F2BAD-1984-46CE-AD32-7C6EEB594523}" type="slidenum">
              <a:rPr lang="tr-TR"/>
              <a:pPr>
                <a:defRPr/>
              </a:pPr>
              <a:t>127</a:t>
            </a:fld>
            <a:endParaRPr lang="tr-TR"/>
          </a:p>
        </p:txBody>
      </p:sp>
      <p:sp>
        <p:nvSpPr>
          <p:cNvPr id="13312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3125" name="Group 4"/>
          <p:cNvGrpSpPr>
            <a:grpSpLocks/>
          </p:cNvGrpSpPr>
          <p:nvPr/>
        </p:nvGrpSpPr>
        <p:grpSpPr bwMode="auto">
          <a:xfrm>
            <a:off x="755650" y="6092825"/>
            <a:ext cx="7705725" cy="109538"/>
            <a:chOff x="432" y="2832"/>
            <a:chExt cx="4895" cy="69"/>
          </a:xfrm>
        </p:grpSpPr>
        <p:sp>
          <p:nvSpPr>
            <p:cNvPr id="13312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312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idx="1"/>
          </p:nvPr>
        </p:nvSpPr>
        <p:spPr>
          <a:xfrm>
            <a:off x="1042988" y="836613"/>
            <a:ext cx="7777162" cy="5164137"/>
          </a:xfrm>
        </p:spPr>
        <p:txBody>
          <a:bodyPr lIns="90000" tIns="46800" rIns="90000" bIns="46800"/>
          <a:lstStyle/>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smtClean="0"/>
              <a:t>	</a:t>
            </a:r>
            <a:r>
              <a:rPr lang="tr-TR" sz="2800" b="1" smtClean="0">
                <a:solidFill>
                  <a:srgbClr val="FF0000"/>
                </a:solidFill>
                <a:latin typeface="Book Antiqua" pitchFamily="18" charset="0"/>
              </a:rPr>
              <a:t>Sonuç</a:t>
            </a:r>
            <a:r>
              <a:rPr lang="en-GB" sz="2800" b="1" smtClean="0">
                <a:solidFill>
                  <a:srgbClr val="FF0000"/>
                </a:solidFill>
                <a:latin typeface="Book Antiqua" pitchFamily="18" charset="0"/>
              </a:rPr>
              <a:t> raporları</a:t>
            </a:r>
            <a:r>
              <a:rPr lang="tr-TR" sz="2800" b="1" smtClean="0">
                <a:solidFill>
                  <a:srgbClr val="FF0000"/>
                </a:solidFill>
                <a:latin typeface="Book Antiqua" pitchFamily="18" charset="0"/>
              </a:rPr>
              <a:t> z</a:t>
            </a:r>
            <a:r>
              <a:rPr lang="en-GB" sz="2800" b="1" smtClean="0">
                <a:solidFill>
                  <a:srgbClr val="FF0000"/>
                </a:solidFill>
                <a:latin typeface="Book Antiqua" pitchFamily="18" charset="0"/>
              </a:rPr>
              <a:t>amanında iletilmez ise ne olacak?</a:t>
            </a:r>
            <a:r>
              <a:rPr lang="tr-TR" sz="2800" b="1" smtClean="0">
                <a:solidFill>
                  <a:srgbClr val="FF0000"/>
                </a:solidFill>
                <a:latin typeface="Book Antiqua" pitchFamily="18" charset="0"/>
              </a:rPr>
              <a:t> </a:t>
            </a:r>
            <a:endParaRPr lang="tr-TR" sz="2800" b="1" smtClean="0">
              <a:solidFill>
                <a:srgbClr val="0000FF"/>
              </a:solidFill>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b="1" smtClean="0">
              <a:solidFill>
                <a:srgbClr val="FF0000"/>
              </a:solidFill>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a:t>
            </a:r>
            <a:r>
              <a:rPr lang="tr-TR" sz="2800" b="1" smtClean="0">
                <a:latin typeface="Book Antiqua" pitchFamily="18" charset="0"/>
              </a:rPr>
              <a:t>Sonuç raporu geçerli bir mazeret belirtilmeksizin sözleşmede belirtilen bitiş tarihini (ek süre dahil) 3 (üç)  ay geçtikten sonra gönderilmeleri halinde, rapor kabul edilse dahi, raporun kapsadığı döneme ait PTİ ödemeleri yapılmaz. </a:t>
            </a:r>
            <a:r>
              <a:rPr lang="tr-TR" sz="2800" b="1" smtClean="0">
                <a:solidFill>
                  <a:srgbClr val="0000FF"/>
                </a:solidFill>
                <a:latin typeface="Book Antiqua" pitchFamily="18" charset="0"/>
              </a:rPr>
              <a:t>(Kamu projeleri hariç, diğer projelerde)</a:t>
            </a:r>
            <a:endParaRPr lang="en-GB" sz="2800" b="1" smtClean="0">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1ED7BBE-09D0-44B3-A347-7F724C22FF9C}" type="slidenum">
              <a:rPr lang="tr-TR"/>
              <a:pPr>
                <a:defRPr/>
              </a:pPr>
              <a:t>128</a:t>
            </a:fld>
            <a:endParaRPr lang="tr-TR"/>
          </a:p>
        </p:txBody>
      </p:sp>
      <p:sp>
        <p:nvSpPr>
          <p:cNvPr id="13414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4149" name="Group 4"/>
          <p:cNvGrpSpPr>
            <a:grpSpLocks/>
          </p:cNvGrpSpPr>
          <p:nvPr/>
        </p:nvGrpSpPr>
        <p:grpSpPr bwMode="auto">
          <a:xfrm>
            <a:off x="714375" y="6072188"/>
            <a:ext cx="7705725" cy="109537"/>
            <a:chOff x="432" y="2832"/>
            <a:chExt cx="4895" cy="69"/>
          </a:xfrm>
        </p:grpSpPr>
        <p:sp>
          <p:nvSpPr>
            <p:cNvPr id="13415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415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idx="1"/>
          </p:nvPr>
        </p:nvSpPr>
        <p:spPr>
          <a:xfrm>
            <a:off x="971550" y="1000125"/>
            <a:ext cx="7777163" cy="4786313"/>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Sonuç Raporu nasıl değerlendirilir?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Sonuç raporu, TÜBİTAK tarafından değerlendirilir. Gerekli görüldüğü hallerde, sonuç raporunun içerik ve/veya şekil yönünden revize edilmesi istenir.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Değerlendirme sonucunda projenin kabul veya reddine karar verilir. Kabul edilen projeye ilişkin karar, </a:t>
            </a:r>
            <a:r>
              <a:rPr lang="tr-TR" sz="2800" b="1" smtClean="0">
                <a:solidFill>
                  <a:srgbClr val="0000FF"/>
                </a:solidFill>
                <a:latin typeface="Book Antiqua" pitchFamily="18" charset="0"/>
              </a:rPr>
              <a:t>proje sonuçları uygulama planı (PSUP) doğrultusunda işlem yapılması için müşteriye, bilgi için Proje Yürütücüsü Kurum/Kuruluşlara </a:t>
            </a:r>
            <a:r>
              <a:rPr lang="tr-TR" sz="2800" b="1" smtClean="0">
                <a:latin typeface="Book Antiqua" pitchFamily="18" charset="0"/>
              </a:rPr>
              <a:t>taraflara bildirilir.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86D4C35-732F-4CFC-81BD-AECEE85F80F6}" type="slidenum">
              <a:rPr lang="tr-TR"/>
              <a:pPr>
                <a:defRPr/>
              </a:pPr>
              <a:t>129</a:t>
            </a:fld>
            <a:endParaRPr lang="tr-TR"/>
          </a:p>
        </p:txBody>
      </p:sp>
      <p:sp>
        <p:nvSpPr>
          <p:cNvPr id="135172"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5173" name="Group 4"/>
          <p:cNvGrpSpPr>
            <a:grpSpLocks/>
          </p:cNvGrpSpPr>
          <p:nvPr/>
        </p:nvGrpSpPr>
        <p:grpSpPr bwMode="auto">
          <a:xfrm>
            <a:off x="755650" y="5949950"/>
            <a:ext cx="7705725" cy="109538"/>
            <a:chOff x="432" y="2832"/>
            <a:chExt cx="4895" cy="69"/>
          </a:xfrm>
        </p:grpSpPr>
        <p:sp>
          <p:nvSpPr>
            <p:cNvPr id="13517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517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idx="1"/>
          </p:nvPr>
        </p:nvSpPr>
        <p:spPr>
          <a:xfrm>
            <a:off x="827088" y="857250"/>
            <a:ext cx="7848600" cy="5214938"/>
          </a:xfrm>
        </p:spPr>
        <p:txBody>
          <a:bodyPr lIns="90000" tIns="46800" rIns="90000" bIns="46800"/>
          <a:lstStyle/>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 Yürütme Grubu (PYG) </a:t>
            </a:r>
            <a:r>
              <a:rPr lang="tr-TR" sz="2800" b="1" smtClean="0">
                <a:solidFill>
                  <a:srgbClr val="0000FF"/>
                </a:solidFill>
                <a:latin typeface="Book Antiqua" pitchFamily="18" charset="0"/>
              </a:rPr>
              <a:t>(Kamu Ar-Ge)</a:t>
            </a:r>
            <a:endParaRPr lang="tr-TR" sz="2800" b="1" smtClean="0">
              <a:solidFill>
                <a:srgbClr val="FF0000"/>
              </a:solidFill>
              <a:latin typeface="Book Antiqua" pitchFamily="18" charset="0"/>
            </a:endParaRP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latin typeface="Book Antiqua" pitchFamily="18" charset="0"/>
            </a:endParaRP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Projenin birden çok Proje Yürütücüsü Kurum/Kuruluş ile birlikte gerçekleştirilecek olması durumunda; </a:t>
            </a: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1158875" lvl="2" indent="-358775"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Tüm Proje Yürütücüsü  Kurum/Kuruluşların temsil edildiği, </a:t>
            </a:r>
          </a:p>
          <a:p>
            <a:pPr marL="1158875" lvl="2" indent="-358775"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Projenin bütününü ilgilendiren konularda karar ve görüşün oluşturulduğu,</a:t>
            </a:r>
          </a:p>
          <a:p>
            <a:pPr marL="1158875" lvl="2" indent="-358775"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Projeye ilişkin raporların verilmesinden, hazırlanmasından ve sunulmasından, </a:t>
            </a:r>
          </a:p>
          <a:p>
            <a:pPr marL="758825" lvl="1" indent="-358775"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Sorumlu olan ve sadece Proje Yürütücülerinden oluşan grubu,</a:t>
            </a: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B77366B-9F5B-4739-B87D-7E70D8AB246E}" type="slidenum">
              <a:rPr lang="tr-TR"/>
              <a:pPr>
                <a:defRPr/>
              </a:pPr>
              <a:t>13</a:t>
            </a:fld>
            <a:endParaRPr lang="tr-TR"/>
          </a:p>
        </p:txBody>
      </p:sp>
      <p:sp>
        <p:nvSpPr>
          <p:cNvPr id="16388"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6389" name="Group 5"/>
          <p:cNvGrpSpPr>
            <a:grpSpLocks/>
          </p:cNvGrpSpPr>
          <p:nvPr/>
        </p:nvGrpSpPr>
        <p:grpSpPr bwMode="auto">
          <a:xfrm>
            <a:off x="900113" y="5949950"/>
            <a:ext cx="7705725" cy="109538"/>
            <a:chOff x="432" y="2832"/>
            <a:chExt cx="4895" cy="69"/>
          </a:xfrm>
        </p:grpSpPr>
        <p:sp>
          <p:nvSpPr>
            <p:cNvPr id="16390"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6391"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idx="1"/>
          </p:nvPr>
        </p:nvSpPr>
        <p:spPr>
          <a:xfrm>
            <a:off x="1042988" y="1071563"/>
            <a:ext cx="7777162" cy="4357687"/>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Sonuç Raporu kabul edilmez ise ne olur?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Sonuç raporu reddedilen proje, Bilim Kurulu kararıyla iptal edilir ve bu karar, taraflara bildirilir.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Bu durumda iptal edilen projenin tabi olduğu yönetmelik hükümleri uygulanır.</a:t>
            </a:r>
          </a:p>
        </p:txBody>
      </p:sp>
      <p:sp>
        <p:nvSpPr>
          <p:cNvPr id="8" name="5 Slayt Numarası Yer Tutucusu"/>
          <p:cNvSpPr>
            <a:spLocks noGrp="1"/>
          </p:cNvSpPr>
          <p:nvPr>
            <p:ph type="sldNum" sz="quarter" idx="10"/>
          </p:nvPr>
        </p:nvSpPr>
        <p:spPr/>
        <p:txBody>
          <a:bodyPr/>
          <a:lstStyle/>
          <a:p>
            <a:pPr>
              <a:defRPr/>
            </a:pPr>
            <a:fld id="{A2B5B314-4D75-4DDA-BAB6-A9B467789B13}" type="slidenum">
              <a:rPr lang="tr-TR"/>
              <a:pPr>
                <a:defRPr/>
              </a:pPr>
              <a:t>130</a:t>
            </a:fld>
            <a:endParaRPr lang="tr-TR"/>
          </a:p>
        </p:txBody>
      </p:sp>
      <p:sp>
        <p:nvSpPr>
          <p:cNvPr id="136196"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6197" name="Group 4"/>
          <p:cNvGrpSpPr>
            <a:grpSpLocks/>
          </p:cNvGrpSpPr>
          <p:nvPr/>
        </p:nvGrpSpPr>
        <p:grpSpPr bwMode="auto">
          <a:xfrm>
            <a:off x="755650" y="5949950"/>
            <a:ext cx="7705725" cy="109538"/>
            <a:chOff x="432" y="2832"/>
            <a:chExt cx="4895" cy="69"/>
          </a:xfrm>
        </p:grpSpPr>
        <p:sp>
          <p:nvSpPr>
            <p:cNvPr id="13619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619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idx="1"/>
          </p:nvPr>
        </p:nvSpPr>
        <p:spPr>
          <a:xfrm>
            <a:off x="1042988" y="857250"/>
            <a:ext cx="7777162" cy="4929188"/>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Sonuç Raporu kabul edilirse ne olur?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Proje sonuçlanır ve karar TÜBİTAK tarafından taraflara bildirilir.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Sonuçlanan </a:t>
            </a:r>
            <a:r>
              <a:rPr lang="en-GB" sz="2800" b="1" smtClean="0">
                <a:solidFill>
                  <a:srgbClr val="FF0000"/>
                </a:solidFill>
                <a:latin typeface="Book Antiqua" pitchFamily="18" charset="0"/>
              </a:rPr>
              <a:t>projeye hangi işlemler yapılır?</a:t>
            </a:r>
            <a:endParaRPr lang="tr-TR" sz="2800" b="1" smtClean="0">
              <a:solidFill>
                <a:srgbClr val="FF0000"/>
              </a:solidFill>
              <a:latin typeface="Book Antiqua" pitchFamily="18" charset="0"/>
            </a:endParaRPr>
          </a:p>
          <a:p>
            <a:pPr eaLnBrk="1" hangingPunct="1">
              <a:lnSpc>
                <a:spcPct val="90000"/>
              </a:lnSpc>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	</a:t>
            </a:r>
            <a:r>
              <a:rPr lang="tr-TR" sz="2800" b="1" smtClean="0">
                <a:latin typeface="Book Antiqua" pitchFamily="18" charset="0"/>
              </a:rPr>
              <a:t>Projenin sonuçlandığı Kuruma  bildirilerek, p</a:t>
            </a:r>
            <a:r>
              <a:rPr lang="en-GB" sz="2800" b="1" smtClean="0">
                <a:latin typeface="Book Antiqua" pitchFamily="18" charset="0"/>
              </a:rPr>
              <a:t>roje hesabı</a:t>
            </a:r>
            <a:r>
              <a:rPr lang="tr-TR" sz="2800" b="1" smtClean="0">
                <a:latin typeface="Book Antiqua" pitchFamily="18" charset="0"/>
              </a:rPr>
              <a:t>nın kapatılması, hesapta </a:t>
            </a:r>
            <a:r>
              <a:rPr lang="en-GB" sz="2800" b="1" smtClean="0">
                <a:latin typeface="Book Antiqua" pitchFamily="18" charset="0"/>
              </a:rPr>
              <a:t>kalan miktar</a:t>
            </a:r>
            <a:r>
              <a:rPr lang="tr-TR" sz="2800" b="1" smtClean="0">
                <a:latin typeface="Book Antiqua" pitchFamily="18" charset="0"/>
              </a:rPr>
              <a:t>ın oluşan faizleri ile birlikte </a:t>
            </a:r>
            <a:r>
              <a:rPr lang="en-GB" sz="2800" b="1" smtClean="0">
                <a:latin typeface="Book Antiqua" pitchFamily="18" charset="0"/>
              </a:rPr>
              <a:t>TÜBİTAK’a iade</a:t>
            </a:r>
            <a:r>
              <a:rPr lang="tr-TR" sz="2800" b="1" smtClean="0">
                <a:latin typeface="Book Antiqua" pitchFamily="18" charset="0"/>
              </a:rPr>
              <a:t>si</a:t>
            </a:r>
            <a:r>
              <a:rPr lang="en-GB" sz="2800" b="1" smtClean="0">
                <a:latin typeface="Book Antiqua" pitchFamily="18" charset="0"/>
              </a:rPr>
              <a:t> </a:t>
            </a:r>
            <a:r>
              <a:rPr lang="tr-TR" sz="2800" b="1" smtClean="0">
                <a:latin typeface="Book Antiqua" pitchFamily="18" charset="0"/>
              </a:rPr>
              <a:t>istenir</a:t>
            </a:r>
            <a:r>
              <a:rPr lang="en-GB" sz="2800" b="1" smtClean="0">
                <a:latin typeface="Book Antiqua" pitchFamily="18" charset="0"/>
              </a:rPr>
              <a:t>.</a:t>
            </a:r>
            <a:r>
              <a:rPr lang="tr-TR" sz="2800" b="1" smtClean="0">
                <a:latin typeface="Book Antiqua" pitchFamily="18" charset="0"/>
              </a:rPr>
              <a:t>  Ayrıca proje özel hesabı varsa hesabının tüm hareketlerini içeren kapanış ekstresi ile TTS’den alınacak proje bütçe raporu TÜBİTAK’a iletilir.</a:t>
            </a:r>
          </a:p>
        </p:txBody>
      </p:sp>
      <p:sp>
        <p:nvSpPr>
          <p:cNvPr id="8" name="5 Slayt Numarası Yer Tutucusu"/>
          <p:cNvSpPr>
            <a:spLocks noGrp="1"/>
          </p:cNvSpPr>
          <p:nvPr>
            <p:ph type="sldNum" sz="quarter" idx="10"/>
          </p:nvPr>
        </p:nvSpPr>
        <p:spPr/>
        <p:txBody>
          <a:bodyPr/>
          <a:lstStyle/>
          <a:p>
            <a:pPr>
              <a:defRPr/>
            </a:pPr>
            <a:fld id="{12EC5ABD-ACD8-409E-B30D-C4333BBF5550}" type="slidenum">
              <a:rPr lang="tr-TR"/>
              <a:pPr>
                <a:defRPr/>
              </a:pPr>
              <a:t>131</a:t>
            </a:fld>
            <a:endParaRPr lang="tr-TR"/>
          </a:p>
        </p:txBody>
      </p:sp>
      <p:sp>
        <p:nvSpPr>
          <p:cNvPr id="13722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7221" name="Group 4"/>
          <p:cNvGrpSpPr>
            <a:grpSpLocks/>
          </p:cNvGrpSpPr>
          <p:nvPr/>
        </p:nvGrpSpPr>
        <p:grpSpPr bwMode="auto">
          <a:xfrm>
            <a:off x="755650" y="5949950"/>
            <a:ext cx="7705725" cy="109538"/>
            <a:chOff x="432" y="2832"/>
            <a:chExt cx="4895" cy="69"/>
          </a:xfrm>
        </p:grpSpPr>
        <p:sp>
          <p:nvSpPr>
            <p:cNvPr id="1372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72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idx="1"/>
          </p:nvPr>
        </p:nvSpPr>
        <p:spPr>
          <a:xfrm>
            <a:off x="785813" y="785813"/>
            <a:ext cx="8137525" cy="5214937"/>
          </a:xfrm>
        </p:spPr>
        <p:txBody>
          <a:bodyPr lIns="90000" tIns="46800" rIns="90000" bIns="46800"/>
          <a:lstStyle/>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Projenin Kesin Sonuçlandırılması Nasıl Olur?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000" b="1" smtClean="0">
                <a:solidFill>
                  <a:srgbClr val="0000FF"/>
                </a:solidFill>
                <a:latin typeface="Book Antiqua" pitchFamily="18" charset="0"/>
              </a:rPr>
              <a:t>	</a:t>
            </a:r>
            <a:r>
              <a:rPr lang="tr-TR" sz="2400" b="1" smtClean="0">
                <a:solidFill>
                  <a:srgbClr val="0000FF"/>
                </a:solidFill>
                <a:latin typeface="Book Antiqua" pitchFamily="18" charset="0"/>
              </a:rPr>
              <a:t>(Kamu  Ar-Ge Projelerinde)</a:t>
            </a:r>
            <a:endParaRPr lang="tr-TR" sz="1100" b="1" smtClean="0">
              <a:solidFill>
                <a:srgbClr val="0000FF"/>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100" b="1" smtClean="0">
              <a:solidFill>
                <a:srgbClr val="FF0000"/>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PSUP’un uygulandığına ilişkin MK tarafından sunulan bilgi ve belgeler, izleyici görüşü alınarak Esasların ilgili hükümleri doğrultusunda TÜBİTAK tarafından değerlendirilir.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Değerlendirme sonucunda PSUP’ta yer alan MK taahhütlerinin yerine getirildiğinin TÜBİTAK tarafından </a:t>
            </a:r>
            <a:r>
              <a:rPr lang="tr-TR" sz="2400" b="1" u="sng" smtClean="0">
                <a:solidFill>
                  <a:srgbClr val="0000FF"/>
                </a:solidFill>
                <a:latin typeface="Book Antiqua" pitchFamily="18" charset="0"/>
              </a:rPr>
              <a:t>tespit ve kabul edilmesi durumunda</a:t>
            </a:r>
            <a:r>
              <a:rPr lang="tr-TR" sz="2400" b="1" smtClean="0">
                <a:latin typeface="Book Antiqua" pitchFamily="18" charset="0"/>
              </a:rPr>
              <a:t> proje kesin sonuçlandırılır ve bu karar MK ile PYK’ye bildirilir.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smtClean="0">
                <a:latin typeface="Book Antiqua" pitchFamily="18" charset="0"/>
              </a:rPr>
              <a:t>	</a:t>
            </a: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BF5ACB4-AA7C-40A1-A583-DC3050D87834}" type="slidenum">
              <a:rPr lang="tr-TR"/>
              <a:pPr>
                <a:defRPr/>
              </a:pPr>
              <a:t>132</a:t>
            </a:fld>
            <a:endParaRPr lang="tr-TR"/>
          </a:p>
        </p:txBody>
      </p:sp>
      <p:sp>
        <p:nvSpPr>
          <p:cNvPr id="13824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8245" name="Group 4"/>
          <p:cNvGrpSpPr>
            <a:grpSpLocks/>
          </p:cNvGrpSpPr>
          <p:nvPr/>
        </p:nvGrpSpPr>
        <p:grpSpPr bwMode="auto">
          <a:xfrm>
            <a:off x="755650" y="6105525"/>
            <a:ext cx="7705725" cy="109538"/>
            <a:chOff x="432" y="2832"/>
            <a:chExt cx="4895" cy="69"/>
          </a:xfrm>
        </p:grpSpPr>
        <p:sp>
          <p:nvSpPr>
            <p:cNvPr id="13824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824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idx="1"/>
          </p:nvPr>
        </p:nvSpPr>
        <p:spPr>
          <a:xfrm>
            <a:off x="827088" y="1484313"/>
            <a:ext cx="7777162" cy="3600450"/>
          </a:xfrm>
        </p:spPr>
        <p:txBody>
          <a:bodyPr lIns="90000" tIns="46800" rIns="90000" bIns="46800"/>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3600" smtClean="0"/>
              <a:t>	</a:t>
            </a:r>
            <a:r>
              <a:rPr lang="tr-TR" sz="2800" b="1" smtClean="0">
                <a:latin typeface="Book Antiqua" pitchFamily="18" charset="0"/>
              </a:rPr>
              <a:t>Yapılan harcamalar </a:t>
            </a:r>
            <a:r>
              <a:rPr lang="tr-TR" sz="2800" b="1" u="sng" smtClean="0">
                <a:solidFill>
                  <a:srgbClr val="0000FF"/>
                </a:solidFill>
                <a:latin typeface="Book Antiqua" pitchFamily="18" charset="0"/>
              </a:rPr>
              <a:t>projelerin tabi olduğu mevzuat kapsamında</a:t>
            </a:r>
            <a:r>
              <a:rPr lang="tr-TR" sz="2800" b="1" smtClean="0">
                <a:latin typeface="Book Antiqua" pitchFamily="18" charset="0"/>
              </a:rPr>
              <a:t> Sayıştay tarafından denetlenir.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Ayrıca yapılan harcamalar TÜBİTAK ve kurum iç denetçileri tarafından da denetlenebilir.</a:t>
            </a:r>
          </a:p>
        </p:txBody>
      </p:sp>
      <p:sp>
        <p:nvSpPr>
          <p:cNvPr id="8" name="5 Slayt Numarası Yer Tutucusu"/>
          <p:cNvSpPr>
            <a:spLocks noGrp="1"/>
          </p:cNvSpPr>
          <p:nvPr>
            <p:ph type="sldNum" sz="quarter" idx="10"/>
          </p:nvPr>
        </p:nvSpPr>
        <p:spPr/>
        <p:txBody>
          <a:bodyPr/>
          <a:lstStyle/>
          <a:p>
            <a:pPr>
              <a:defRPr/>
            </a:pPr>
            <a:fld id="{51A0D5D8-49BD-423F-8F17-AB3200025C7C}" type="slidenum">
              <a:rPr lang="tr-TR"/>
              <a:pPr>
                <a:defRPr/>
              </a:pPr>
              <a:t>133</a:t>
            </a:fld>
            <a:endParaRPr lang="tr-TR"/>
          </a:p>
        </p:txBody>
      </p:sp>
      <p:sp>
        <p:nvSpPr>
          <p:cNvPr id="13926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600" b="1">
                <a:solidFill>
                  <a:schemeClr val="tx1"/>
                </a:solidFill>
              </a:rPr>
              <a:t>Denetim</a:t>
            </a:r>
            <a:endParaRPr lang="en-GB" sz="3600" b="1">
              <a:solidFill>
                <a:schemeClr val="tx1"/>
              </a:solidFill>
            </a:endParaRPr>
          </a:p>
        </p:txBody>
      </p:sp>
      <p:grpSp>
        <p:nvGrpSpPr>
          <p:cNvPr id="139269" name="Group 4"/>
          <p:cNvGrpSpPr>
            <a:grpSpLocks/>
          </p:cNvGrpSpPr>
          <p:nvPr/>
        </p:nvGrpSpPr>
        <p:grpSpPr bwMode="auto">
          <a:xfrm>
            <a:off x="755650" y="5949950"/>
            <a:ext cx="7705725" cy="109538"/>
            <a:chOff x="432" y="2832"/>
            <a:chExt cx="4895" cy="69"/>
          </a:xfrm>
        </p:grpSpPr>
        <p:sp>
          <p:nvSpPr>
            <p:cNvPr id="13927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927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1"/>
          <p:cNvSpPr>
            <a:spLocks noGrp="1" noChangeArrowheads="1"/>
          </p:cNvSpPr>
          <p:nvPr>
            <p:ph type="title"/>
          </p:nvPr>
        </p:nvSpPr>
        <p:spPr>
          <a:xfrm>
            <a:off x="785813" y="0"/>
            <a:ext cx="8358187" cy="642938"/>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Tarafların </a:t>
            </a:r>
            <a:r>
              <a:rPr lang="en-GB" sz="2800" b="1" smtClean="0">
                <a:latin typeface="Book Antiqua" pitchFamily="18" charset="0"/>
              </a:rPr>
              <a:t>Sorumluluklar</a:t>
            </a:r>
            <a:r>
              <a:rPr lang="tr-TR" sz="2800" b="1" smtClean="0">
                <a:latin typeface="Book Antiqua" pitchFamily="18" charset="0"/>
              </a:rPr>
              <a:t>ı</a:t>
            </a:r>
            <a:endParaRPr lang="en-GB" sz="2800" b="1" smtClean="0">
              <a:latin typeface="Book Antiqua" pitchFamily="18" charset="0"/>
            </a:endParaRPr>
          </a:p>
        </p:txBody>
      </p:sp>
      <p:sp>
        <p:nvSpPr>
          <p:cNvPr id="140291" name="Rectangle 2"/>
          <p:cNvSpPr>
            <a:spLocks noGrp="1" noChangeArrowheads="1"/>
          </p:cNvSpPr>
          <p:nvPr>
            <p:ph idx="1"/>
          </p:nvPr>
        </p:nvSpPr>
        <p:spPr>
          <a:xfrm>
            <a:off x="1000125" y="928688"/>
            <a:ext cx="7688263" cy="4929187"/>
          </a:xfrm>
        </p:spPr>
        <p:txBody>
          <a:bodyPr lIns="90000" tIns="46800" rIns="90000" bIns="46800"/>
          <a:lstStyle/>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CC0000"/>
                </a:solidFill>
                <a:latin typeface="Book Antiqua" pitchFamily="18" charset="0"/>
              </a:rPr>
              <a:t>Harcama ve ödemelerdeki</a:t>
            </a:r>
            <a:r>
              <a:rPr lang="en-GB" sz="2800" b="1" smtClean="0">
                <a:solidFill>
                  <a:srgbClr val="CC0000"/>
                </a:solidFill>
                <a:latin typeface="Book Antiqua" pitchFamily="18" charset="0"/>
              </a:rPr>
              <a:t> sorumluluklar nedir?</a:t>
            </a:r>
            <a:endParaRPr lang="tr-TR" sz="2800" b="1" smtClean="0">
              <a:solidFill>
                <a:srgbClr val="CC0000"/>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400" b="1" smtClean="0">
              <a:solidFill>
                <a:srgbClr val="CC0000"/>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a:t>
            </a:r>
            <a:r>
              <a:rPr lang="tr-TR" sz="2800" b="1" smtClean="0">
                <a:latin typeface="Book Antiqua" pitchFamily="18" charset="0"/>
              </a:rPr>
              <a:t>Harcama yetkilisi, gerçekleştirme görevlisi, muhasebe yetkilisi ve bunların dışında kalan ihale komisyonu, muayene ve kabul komisyonu gibi komisyonlarda görevli diğer personel ilgili TÜBİTAK mevzuatı, </a:t>
            </a:r>
            <a:r>
              <a:rPr lang="tr-TR" sz="2800" b="1" u="sng" smtClean="0">
                <a:latin typeface="Book Antiqua" pitchFamily="18" charset="0"/>
              </a:rPr>
              <a:t>hüküm bulunmayan hallerde ise </a:t>
            </a:r>
            <a:r>
              <a:rPr lang="tr-TR" sz="2800" b="1" smtClean="0">
                <a:latin typeface="Book Antiqua" pitchFamily="18" charset="0"/>
              </a:rPr>
              <a:t>5018 sayılı Kanun ve ilgili diğer mali mevzuat çerçevesinde sorumludur.</a:t>
            </a:r>
            <a:endParaRPr lang="en-GB" sz="2800" b="1" smtClean="0">
              <a:latin typeface="Book Antiqua" pitchFamily="18" charset="0"/>
            </a:endParaRPr>
          </a:p>
        </p:txBody>
      </p:sp>
      <p:sp>
        <p:nvSpPr>
          <p:cNvPr id="8" name="7 Slayt Numarası Yer Tutucusu"/>
          <p:cNvSpPr>
            <a:spLocks noGrp="1"/>
          </p:cNvSpPr>
          <p:nvPr>
            <p:ph type="sldNum" sz="quarter" idx="10"/>
          </p:nvPr>
        </p:nvSpPr>
        <p:spPr/>
        <p:txBody>
          <a:bodyPr/>
          <a:lstStyle/>
          <a:p>
            <a:pPr>
              <a:defRPr/>
            </a:pPr>
            <a:fld id="{44A1D4D4-8F2D-4503-9766-05DBE235A8A8}" type="slidenum">
              <a:rPr lang="tr-TR"/>
              <a:pPr>
                <a:defRPr/>
              </a:pPr>
              <a:t>134</a:t>
            </a:fld>
            <a:endParaRPr lang="tr-TR"/>
          </a:p>
        </p:txBody>
      </p:sp>
      <p:grpSp>
        <p:nvGrpSpPr>
          <p:cNvPr id="140293" name="Group 4"/>
          <p:cNvGrpSpPr>
            <a:grpSpLocks/>
          </p:cNvGrpSpPr>
          <p:nvPr/>
        </p:nvGrpSpPr>
        <p:grpSpPr bwMode="auto">
          <a:xfrm>
            <a:off x="755650" y="5949950"/>
            <a:ext cx="7705725" cy="109538"/>
            <a:chOff x="432" y="2832"/>
            <a:chExt cx="4895" cy="69"/>
          </a:xfrm>
        </p:grpSpPr>
        <p:sp>
          <p:nvSpPr>
            <p:cNvPr id="14029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029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idx="1"/>
          </p:nvPr>
        </p:nvSpPr>
        <p:spPr>
          <a:xfrm>
            <a:off x="912813" y="1052513"/>
            <a:ext cx="8016875" cy="45370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 Kurum/Kuruluş sorumlulukları nelerdir? </a:t>
            </a:r>
            <a:r>
              <a:rPr lang="tr-TR" sz="2400" b="1" smtClean="0">
                <a:solidFill>
                  <a:srgbClr val="0000FF"/>
                </a:solidFill>
                <a:latin typeface="Book Antiqua" pitchFamily="18" charset="0"/>
              </a:rPr>
              <a:t>(Kamu  Ar-Ge Projelerinde)</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FF0000"/>
              </a:solidFill>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Projenin iş programında öngörülen süre, amaç, kapsam, bütçe ve diğer hususlara uygun olarak yürütülmesi, geliştirilmesi ve sonuçlandırılmasından,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Projede görevli personelin, öngörülen zaman ile katkıyı projeye vermesini sağlamaktan,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personelindeki değişikliklerin ilgililere bildirilmemesinden kaynaklanacak her türlü zarar ve ziyandan,</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9065B093-65DC-4C02-99AE-9C1858DAA810}" type="slidenum">
              <a:rPr lang="tr-TR"/>
              <a:pPr>
                <a:defRPr/>
              </a:pPr>
              <a:t>135</a:t>
            </a:fld>
            <a:endParaRPr lang="tr-TR"/>
          </a:p>
        </p:txBody>
      </p:sp>
      <p:sp>
        <p:nvSpPr>
          <p:cNvPr id="141316"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1317" name="Group 4"/>
          <p:cNvGrpSpPr>
            <a:grpSpLocks/>
          </p:cNvGrpSpPr>
          <p:nvPr/>
        </p:nvGrpSpPr>
        <p:grpSpPr bwMode="auto">
          <a:xfrm>
            <a:off x="755650" y="5949950"/>
            <a:ext cx="7705725" cy="109538"/>
            <a:chOff x="432" y="2832"/>
            <a:chExt cx="4895" cy="69"/>
          </a:xfrm>
        </p:grpSpPr>
        <p:sp>
          <p:nvSpPr>
            <p:cNvPr id="14131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131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idx="1"/>
          </p:nvPr>
        </p:nvSpPr>
        <p:spPr>
          <a:xfrm>
            <a:off x="912813" y="836613"/>
            <a:ext cx="8231187" cy="6337300"/>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 Kurum/Kuruluş sorumlulukları nelerdir? </a:t>
            </a:r>
            <a:r>
              <a:rPr lang="tr-TR" sz="2400" b="1" smtClean="0">
                <a:solidFill>
                  <a:srgbClr val="0000FF"/>
                </a:solidFill>
                <a:latin typeface="Book Antiqua" pitchFamily="18" charset="0"/>
              </a:rPr>
              <a:t>(Kamu  Ar-Ge Projelerinde) </a:t>
            </a:r>
            <a:r>
              <a:rPr lang="tr-TR" sz="2400" b="1" smtClean="0">
                <a:solidFill>
                  <a:srgbClr val="FF0000"/>
                </a:solidFill>
                <a:latin typeface="Book Antiqua" pitchFamily="18" charset="0"/>
              </a:rPr>
              <a:t>(Devam…)</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Projede görevli personelin iş sağlığı ve güvenliğinin sağlanması için ilgili mevzuatta belirlenmiş her türlü tedbiri almak ve alınmasını sağlamaktan,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Projenin, bilimsel, teknik, idari, hukuki ve mali bakımlardan, proje destekleme sözleşmesi ve TÜBİTAK mevzuatına uygun bir şekilde yürütülmesinden ve proje personeli ile varsa bursiyerlerin bu işlemler sırasındaki her türlü kusur ve ihmalinden, </a:t>
            </a:r>
          </a:p>
        </p:txBody>
      </p:sp>
      <p:sp>
        <p:nvSpPr>
          <p:cNvPr id="8" name="5 Slayt Numarası Yer Tutucusu"/>
          <p:cNvSpPr>
            <a:spLocks noGrp="1"/>
          </p:cNvSpPr>
          <p:nvPr>
            <p:ph type="sldNum" sz="quarter" idx="10"/>
          </p:nvPr>
        </p:nvSpPr>
        <p:spPr/>
        <p:txBody>
          <a:bodyPr/>
          <a:lstStyle/>
          <a:p>
            <a:pPr>
              <a:defRPr/>
            </a:pPr>
            <a:fld id="{4E7D10BF-22EB-48E8-BF55-39C6FA40DBFC}" type="slidenum">
              <a:rPr lang="tr-TR"/>
              <a:pPr>
                <a:defRPr/>
              </a:pPr>
              <a:t>136</a:t>
            </a:fld>
            <a:endParaRPr lang="tr-TR"/>
          </a:p>
        </p:txBody>
      </p:sp>
      <p:sp>
        <p:nvSpPr>
          <p:cNvPr id="14234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2341" name="Group 4"/>
          <p:cNvGrpSpPr>
            <a:grpSpLocks/>
          </p:cNvGrpSpPr>
          <p:nvPr/>
        </p:nvGrpSpPr>
        <p:grpSpPr bwMode="auto">
          <a:xfrm>
            <a:off x="755650" y="5949950"/>
            <a:ext cx="7705725" cy="109538"/>
            <a:chOff x="432" y="2832"/>
            <a:chExt cx="4895" cy="69"/>
          </a:xfrm>
        </p:grpSpPr>
        <p:sp>
          <p:nvSpPr>
            <p:cNvPr id="14234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234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idx="1"/>
          </p:nvPr>
        </p:nvSpPr>
        <p:spPr>
          <a:xfrm>
            <a:off x="912813" y="836613"/>
            <a:ext cx="8016875" cy="5164137"/>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 Kurum/Kuruluş sorumlulukları nelerdir? </a:t>
            </a:r>
            <a:r>
              <a:rPr lang="tr-TR" sz="2400" b="1" smtClean="0">
                <a:solidFill>
                  <a:srgbClr val="0000FF"/>
                </a:solidFill>
                <a:latin typeface="Book Antiqua" pitchFamily="18" charset="0"/>
              </a:rPr>
              <a:t>(Kamu  Ar-Ge Projelerinde) </a:t>
            </a:r>
            <a:r>
              <a:rPr lang="tr-TR" sz="2400" b="1" smtClean="0">
                <a:solidFill>
                  <a:srgbClr val="FF0000"/>
                </a:solidFill>
                <a:latin typeface="Book Antiqua" pitchFamily="18" charset="0"/>
              </a:rPr>
              <a:t>(Devam…)</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Muayene ve denemelerde tasarım hataları sebebiyle meydana gelebilecek kaza ve her türlü hasarlardan,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Gizlilik ve Etik kurallara uymaktan,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Kurum iç denetimi sonucunda bu Esas ve Usullere aykırılık teşkil eden bir hususun tespiti halinde denetim sonucunu TÜBİTAK’a iletmekten veTürk Ceza Kanunu açısından suç teşkil eden fiillerin tespiti halinde ilgililer hakkında genel hükümlere göre işlem yapmaktan,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sorumludur.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E41AFC0-C3B1-47DA-BBCD-029017EF6EAA}" type="slidenum">
              <a:rPr lang="tr-TR"/>
              <a:pPr>
                <a:defRPr/>
              </a:pPr>
              <a:t>137</a:t>
            </a:fld>
            <a:endParaRPr lang="tr-TR"/>
          </a:p>
        </p:txBody>
      </p:sp>
      <p:sp>
        <p:nvSpPr>
          <p:cNvPr id="14336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3365" name="Group 4"/>
          <p:cNvGrpSpPr>
            <a:grpSpLocks/>
          </p:cNvGrpSpPr>
          <p:nvPr/>
        </p:nvGrpSpPr>
        <p:grpSpPr bwMode="auto">
          <a:xfrm>
            <a:off x="785813" y="6143625"/>
            <a:ext cx="7705725" cy="109538"/>
            <a:chOff x="432" y="2832"/>
            <a:chExt cx="4895" cy="69"/>
          </a:xfrm>
        </p:grpSpPr>
        <p:sp>
          <p:nvSpPr>
            <p:cNvPr id="14336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336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idx="1"/>
          </p:nvPr>
        </p:nvSpPr>
        <p:spPr>
          <a:xfrm>
            <a:off x="912813" y="1071563"/>
            <a:ext cx="7945437" cy="479742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Yürütücüsünün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0000FF"/>
                </a:solidFill>
                <a:latin typeface="Book Antiqua" pitchFamily="18" charset="0"/>
              </a:rPr>
              <a:t>	(Kamu  Ar-Ge Projelerinde)</a:t>
            </a:r>
            <a:endParaRPr lang="tr-TR" sz="8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Yürütücüsü Kurum/Kuruluşun  iş paketlerinin ifasının yönetiminden,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PYG’de kendi kurum/kuruluşunu temsil etmek ve onlar adına oy kullanmaktan,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Temsil ettiği Proje Yürütücüsü Kurum/Kuruluş tarafından yürütülecek çalışmaların eşgüdümünden, denetiminden ve çalışmaların uygun aralıklarla Proje Yöneticisine raporlamaktan,</a:t>
            </a:r>
          </a:p>
        </p:txBody>
      </p:sp>
      <p:sp>
        <p:nvSpPr>
          <p:cNvPr id="8" name="5 Slayt Numarası Yer Tutucusu"/>
          <p:cNvSpPr>
            <a:spLocks noGrp="1"/>
          </p:cNvSpPr>
          <p:nvPr>
            <p:ph type="sldNum" sz="quarter" idx="10"/>
          </p:nvPr>
        </p:nvSpPr>
        <p:spPr/>
        <p:txBody>
          <a:bodyPr/>
          <a:lstStyle/>
          <a:p>
            <a:pPr>
              <a:defRPr/>
            </a:pPr>
            <a:fld id="{B97800F6-06A3-47CF-82A0-4F4D82E0472E}" type="slidenum">
              <a:rPr lang="tr-TR"/>
              <a:pPr>
                <a:defRPr/>
              </a:pPr>
              <a:t>138</a:t>
            </a:fld>
            <a:endParaRPr lang="tr-TR"/>
          </a:p>
        </p:txBody>
      </p:sp>
      <p:sp>
        <p:nvSpPr>
          <p:cNvPr id="14438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4389" name="Group 4"/>
          <p:cNvGrpSpPr>
            <a:grpSpLocks/>
          </p:cNvGrpSpPr>
          <p:nvPr/>
        </p:nvGrpSpPr>
        <p:grpSpPr bwMode="auto">
          <a:xfrm>
            <a:off x="755650" y="5949950"/>
            <a:ext cx="7705725" cy="109538"/>
            <a:chOff x="432" y="2832"/>
            <a:chExt cx="4895" cy="69"/>
          </a:xfrm>
        </p:grpSpPr>
        <p:sp>
          <p:nvSpPr>
            <p:cNvPr id="14439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439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idx="1"/>
          </p:nvPr>
        </p:nvSpPr>
        <p:spPr>
          <a:xfrm>
            <a:off x="857250" y="857250"/>
            <a:ext cx="8143875" cy="5429250"/>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solidFill>
                  <a:srgbClr val="FF0000"/>
                </a:solidFill>
                <a:latin typeface="Book Antiqua" pitchFamily="18" charset="0"/>
              </a:rPr>
              <a:t>Proje Yürütücüsünün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solidFill>
                  <a:srgbClr val="FF0000"/>
                </a:solidFill>
                <a:latin typeface="Book Antiqua" pitchFamily="18" charset="0"/>
              </a:rPr>
              <a:t>	</a:t>
            </a:r>
            <a:r>
              <a:rPr lang="tr-TR" sz="2000" b="1" smtClean="0">
                <a:solidFill>
                  <a:srgbClr val="0000FF"/>
                </a:solidFill>
                <a:latin typeface="Book Antiqua" pitchFamily="18" charset="0"/>
              </a:rPr>
              <a:t> (Kamu  Ar-Ge Projelerinde) </a:t>
            </a:r>
            <a:r>
              <a:rPr lang="tr-TR" sz="2000" b="1" smtClean="0">
                <a:solidFill>
                  <a:srgbClr val="FF0000"/>
                </a:solidFill>
                <a:latin typeface="Book Antiqua" pitchFamily="18" charset="0"/>
              </a:rPr>
              <a:t>(Devam…)</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Proje Yürütücüsü Kurum/Kuruluşun kendi sorumluluğundaki iş paketleri ile ilgili olarak görüş ve yaklaşımlarını PYG gündemine getirilmesini sağlamaktan,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Proje Yürütücüsü Kurum/Kuruluşun proje yönetimi konularında yürütülecek çalışmaların eşgüdümünü sağlamak, denetlemek ve bu çalışmaların uygun aralıklarla PYG’de görüşülmesini sağlamaktan,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tarafından atanan proje izleyicisi/izleyicileri ile diğer personelin denetleme ve izleme görevlerini yerine getirebilmeleri için proje ile sınırlı kalmak koşuluyla her türlü bilgi ve belgeyi vermek ve/veya verilmesini sağlamak,</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sorumludur.</a:t>
            </a:r>
          </a:p>
        </p:txBody>
      </p:sp>
      <p:sp>
        <p:nvSpPr>
          <p:cNvPr id="8" name="5 Slayt Numarası Yer Tutucusu"/>
          <p:cNvSpPr>
            <a:spLocks noGrp="1"/>
          </p:cNvSpPr>
          <p:nvPr>
            <p:ph type="sldNum" sz="quarter" idx="10"/>
          </p:nvPr>
        </p:nvSpPr>
        <p:spPr/>
        <p:txBody>
          <a:bodyPr/>
          <a:lstStyle/>
          <a:p>
            <a:pPr>
              <a:defRPr/>
            </a:pPr>
            <a:fld id="{CBA39DFC-CC7E-40DE-8BAB-1854CFBB045B}" type="slidenum">
              <a:rPr lang="tr-TR"/>
              <a:pPr>
                <a:defRPr/>
              </a:pPr>
              <a:t>139</a:t>
            </a:fld>
            <a:endParaRPr lang="tr-TR"/>
          </a:p>
        </p:txBody>
      </p:sp>
      <p:sp>
        <p:nvSpPr>
          <p:cNvPr id="145412"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5413" name="Group 4"/>
          <p:cNvGrpSpPr>
            <a:grpSpLocks/>
          </p:cNvGrpSpPr>
          <p:nvPr/>
        </p:nvGrpSpPr>
        <p:grpSpPr bwMode="auto">
          <a:xfrm>
            <a:off x="785813" y="6215063"/>
            <a:ext cx="7705725" cy="180975"/>
            <a:chOff x="432" y="2832"/>
            <a:chExt cx="4895" cy="69"/>
          </a:xfrm>
        </p:grpSpPr>
        <p:sp>
          <p:nvSpPr>
            <p:cNvPr id="14541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541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idx="1"/>
          </p:nvPr>
        </p:nvSpPr>
        <p:spPr>
          <a:xfrm>
            <a:off x="827088" y="714375"/>
            <a:ext cx="8137525" cy="4786313"/>
          </a:xfrm>
        </p:spPr>
        <p:txBody>
          <a:bodyPr lIns="90000" tIns="46800" rIns="90000" bIns="46800"/>
          <a:lstStyle/>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solidFill>
                  <a:srgbClr val="FF0000"/>
                </a:solidFill>
                <a:latin typeface="Book Antiqua" pitchFamily="18" charset="0"/>
              </a:rPr>
              <a:t>	Proje Yöneticisi  </a:t>
            </a:r>
            <a:r>
              <a:rPr lang="tr-TR" b="1" smtClean="0">
                <a:solidFill>
                  <a:srgbClr val="0000FF"/>
                </a:solidFill>
                <a:latin typeface="Book Antiqua" pitchFamily="18" charset="0"/>
              </a:rPr>
              <a:t>(Kamu Ar-Ge)</a:t>
            </a:r>
            <a:endParaRPr lang="tr-TR" b="1" smtClean="0">
              <a:solidFill>
                <a:srgbClr val="FF0000"/>
              </a:solidFill>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	</a:t>
            </a:r>
            <a:r>
              <a:rPr lang="tr-TR" sz="2800" b="1" smtClean="0">
                <a:latin typeface="Book Antiqua" pitchFamily="18" charset="0"/>
              </a:rPr>
              <a:t>Projenin birden çok proje Yürütücüsü Kurum/Kuruluş ile birlikte gerçekleştirilecek olması durumunda, PYG tarafından seçilen, </a:t>
            </a: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PYG adına idari sorumluluk taşıyan,</a:t>
            </a: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PYG’yi </a:t>
            </a:r>
            <a:r>
              <a:rPr lang="tr-TR" sz="2800" smtClean="0">
                <a:latin typeface="Book Antiqua" pitchFamily="18" charset="0"/>
              </a:rPr>
              <a:t>(tüm proje yürütücüsü kurum ve kuruluşları)</a:t>
            </a:r>
            <a:r>
              <a:rPr lang="tr-TR" sz="2800" b="1" smtClean="0">
                <a:latin typeface="Book Antiqua" pitchFamily="18" charset="0"/>
              </a:rPr>
              <a:t> temsilen yazışmaları yapan kişidir.</a:t>
            </a:r>
            <a:endParaRPr lang="en-GB"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FCDCA4BD-3697-434A-9489-CC456F7C24BA}" type="slidenum">
              <a:rPr lang="tr-TR"/>
              <a:pPr>
                <a:defRPr/>
              </a:pPr>
              <a:t>14</a:t>
            </a:fld>
            <a:endParaRPr lang="tr-TR"/>
          </a:p>
        </p:txBody>
      </p:sp>
      <p:sp>
        <p:nvSpPr>
          <p:cNvPr id="17412"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7413" name="Group 7"/>
          <p:cNvGrpSpPr>
            <a:grpSpLocks/>
          </p:cNvGrpSpPr>
          <p:nvPr/>
        </p:nvGrpSpPr>
        <p:grpSpPr bwMode="auto">
          <a:xfrm>
            <a:off x="755650" y="5876925"/>
            <a:ext cx="7705725" cy="109538"/>
            <a:chOff x="432" y="2832"/>
            <a:chExt cx="4895" cy="69"/>
          </a:xfrm>
        </p:grpSpPr>
        <p:sp>
          <p:nvSpPr>
            <p:cNvPr id="17414" name="Freeform 8"/>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7415" name="Line 9"/>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idx="1"/>
          </p:nvPr>
        </p:nvSpPr>
        <p:spPr>
          <a:xfrm>
            <a:off x="1071563" y="1071563"/>
            <a:ext cx="7688262" cy="4984750"/>
          </a:xfrm>
        </p:spPr>
        <p:txBody>
          <a:bodyPr lIns="90000" tIns="46800" rIns="90000" bIns="46800"/>
          <a:lstStyle/>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CC0000"/>
              </a:solidFill>
              <a:latin typeface="Book Antiqua" pitchFamily="18" charset="0"/>
            </a:endParaRPr>
          </a:p>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CC0000"/>
                </a:solidFill>
                <a:latin typeface="Book Antiqua" pitchFamily="18" charset="0"/>
              </a:rPr>
              <a:t>Projede yürütücünün sorumlu</a:t>
            </a:r>
            <a:r>
              <a:rPr lang="tr-TR" sz="2400" b="1" smtClean="0">
                <a:solidFill>
                  <a:srgbClr val="CC0000"/>
                </a:solidFill>
                <a:latin typeface="Book Antiqua" pitchFamily="18" charset="0"/>
              </a:rPr>
              <a:t>lu</a:t>
            </a:r>
            <a:r>
              <a:rPr lang="en-GB" sz="2400" b="1" smtClean="0">
                <a:solidFill>
                  <a:srgbClr val="CC0000"/>
                </a:solidFill>
                <a:latin typeface="Book Antiqua" pitchFamily="18" charset="0"/>
              </a:rPr>
              <a:t>kları nedir?</a:t>
            </a:r>
            <a:endParaRPr lang="tr-TR" sz="2400" b="1" smtClean="0">
              <a:solidFill>
                <a:srgbClr val="CC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CC0000"/>
                </a:solidFill>
                <a:latin typeface="Book Antiqua" pitchFamily="18" charset="0"/>
              </a:rPr>
              <a:t>	</a:t>
            </a:r>
            <a:r>
              <a:rPr lang="tr-TR" sz="2400" b="1" smtClean="0">
                <a:solidFill>
                  <a:srgbClr val="0000FF"/>
                </a:solidFill>
                <a:latin typeface="Book Antiqua" pitchFamily="18" charset="0"/>
              </a:rPr>
              <a:t>(Kamu projeleri hariç diğer projelerde)</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b="1"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Proje yürütücüsü, projeyi bilimsel, teknik, idari, hukuki ve mali yönlerden, bu Esaslar ve TÜBİTAK’ın diğer mevzuatına uygun bir şekilde yürütmekten, harcamaların proje amaçlarına uygun, etkin ve verimli olarak kullanılmamasından doğacak her türlü zararın tazmininden sorumludur. </a:t>
            </a:r>
          </a:p>
        </p:txBody>
      </p:sp>
      <p:sp>
        <p:nvSpPr>
          <p:cNvPr id="10" name="9 Slayt Numarası Yer Tutucusu"/>
          <p:cNvSpPr>
            <a:spLocks noGrp="1"/>
          </p:cNvSpPr>
          <p:nvPr>
            <p:ph type="sldNum" sz="quarter" idx="10"/>
          </p:nvPr>
        </p:nvSpPr>
        <p:spPr/>
        <p:txBody>
          <a:bodyPr/>
          <a:lstStyle/>
          <a:p>
            <a:pPr>
              <a:defRPr/>
            </a:pPr>
            <a:fld id="{BC2631F4-FFB5-4B7B-825F-DE106F75B0ED}" type="slidenum">
              <a:rPr lang="tr-TR"/>
              <a:pPr>
                <a:defRPr/>
              </a:pPr>
              <a:t>140</a:t>
            </a:fld>
            <a:endParaRPr lang="tr-TR"/>
          </a:p>
        </p:txBody>
      </p:sp>
      <p:grpSp>
        <p:nvGrpSpPr>
          <p:cNvPr id="146436" name="Group 4"/>
          <p:cNvGrpSpPr>
            <a:grpSpLocks/>
          </p:cNvGrpSpPr>
          <p:nvPr/>
        </p:nvGrpSpPr>
        <p:grpSpPr bwMode="auto">
          <a:xfrm>
            <a:off x="755650" y="5949950"/>
            <a:ext cx="7705725" cy="109538"/>
            <a:chOff x="432" y="2832"/>
            <a:chExt cx="4895" cy="69"/>
          </a:xfrm>
        </p:grpSpPr>
        <p:sp>
          <p:nvSpPr>
            <p:cNvPr id="14643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643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 name="Rectangle 1"/>
          <p:cNvSpPr txBox="1">
            <a:spLocks noChangeArrowheads="1"/>
          </p:cNvSpPr>
          <p:nvPr/>
        </p:nvSpPr>
        <p:spPr bwMode="auto">
          <a:xfrm>
            <a:off x="785813" y="0"/>
            <a:ext cx="8358187" cy="642938"/>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kern="0">
                <a:solidFill>
                  <a:schemeClr val="tx2"/>
                </a:solidFill>
                <a:ea typeface="+mj-ea"/>
                <a:cs typeface="+mj-cs"/>
              </a:rPr>
              <a:t>Sorumluluklar</a:t>
            </a:r>
            <a:endParaRPr lang="en-GB" sz="2800" b="1" kern="0" dirty="0">
              <a:solidFill>
                <a:schemeClr val="tx2"/>
              </a:solidFill>
              <a:ea typeface="+mj-ea"/>
              <a:cs typeface="+mj-cs"/>
            </a:endParaRPr>
          </a:p>
        </p:txBody>
      </p:sp>
    </p:spTree>
  </p:cSld>
  <p:clrMapOvr>
    <a:masterClrMapping/>
  </p:clrMapOvr>
  <p:transition spd="med"/>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idx="1"/>
          </p:nvPr>
        </p:nvSpPr>
        <p:spPr>
          <a:xfrm>
            <a:off x="785813" y="785813"/>
            <a:ext cx="8159750" cy="52863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solidFill>
                <a:srgbClr val="FF0000"/>
              </a:solidFill>
              <a:latin typeface="Book Antiqua" pitchFamily="18" charset="0"/>
            </a:endParaRPr>
          </a:p>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Proje Yöneticisinin sorumlulukları nelerdir? </a:t>
            </a:r>
            <a:endParaRPr lang="tr-TR" sz="2200" b="1" smtClean="0">
              <a:solidFill>
                <a:srgbClr val="0000FF"/>
              </a:solidFill>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solidFill>
                <a:srgbClr val="FF0000"/>
              </a:solidFill>
              <a:latin typeface="Book Antiqua" pitchFamily="18" charset="0"/>
            </a:endParaRP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Projenin izleme ve sonuçlandırma sürecinde </a:t>
            </a:r>
            <a:r>
              <a:rPr lang="tr-TR" sz="2200" b="1" u="sng" smtClean="0">
                <a:solidFill>
                  <a:srgbClr val="0000FF"/>
                </a:solidFill>
                <a:latin typeface="Book Antiqua" pitchFamily="18" charset="0"/>
              </a:rPr>
              <a:t>MK görüşüyle Gruba gelmesi gereken</a:t>
            </a:r>
            <a:r>
              <a:rPr lang="tr-TR" sz="2200" b="1" smtClean="0">
                <a:latin typeface="Book Antiqua" pitchFamily="18" charset="0"/>
              </a:rPr>
              <a:t> rapor, belge, bilgi ve taleplerin PYG’de görüşülmesinden ve </a:t>
            </a:r>
            <a:r>
              <a:rPr lang="tr-TR" sz="2200" b="1" u="sng" smtClean="0">
                <a:solidFill>
                  <a:srgbClr val="0000FF"/>
                </a:solidFill>
                <a:latin typeface="Book Antiqua" pitchFamily="18" charset="0"/>
              </a:rPr>
              <a:t>MK vasıtasıyla yapılması gereken </a:t>
            </a:r>
            <a:r>
              <a:rPr lang="tr-TR" sz="2200" b="1" smtClean="0">
                <a:latin typeface="Book Antiqua" pitchFamily="18" charset="0"/>
              </a:rPr>
              <a:t>her türlü yazışmanın MK’ye iletilmesinden,  </a:t>
            </a: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 ile ilgili olumsuzluk ve aksaklıkların tespit edilmesi durumunda, gerekli önlemi  almaktan, sorumlu PYK’ları uyarmaktan ve sorunun devam etmesi halinde MK veTÜBİTAK’a bildirmekten, </a:t>
            </a: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Projede yürütülen bütün çalışmalar hakkında bilgi almak ve çalışmaları denetlemekten,</a:t>
            </a: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smtClean="0">
                <a:latin typeface="Book Antiqua" pitchFamily="18" charset="0"/>
              </a:rPr>
              <a:t>	</a:t>
            </a:r>
            <a:endParaRPr lang="tr-TR"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6FFBD3F-41F1-45EA-AE31-70AFA67A1B07}" type="slidenum">
              <a:rPr lang="tr-TR"/>
              <a:pPr>
                <a:defRPr/>
              </a:pPr>
              <a:t>141</a:t>
            </a:fld>
            <a:endParaRPr lang="tr-TR"/>
          </a:p>
        </p:txBody>
      </p:sp>
      <p:sp>
        <p:nvSpPr>
          <p:cNvPr id="14746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7461" name="Group 4"/>
          <p:cNvGrpSpPr>
            <a:grpSpLocks/>
          </p:cNvGrpSpPr>
          <p:nvPr/>
        </p:nvGrpSpPr>
        <p:grpSpPr bwMode="auto">
          <a:xfrm>
            <a:off x="785813" y="6143625"/>
            <a:ext cx="7705725" cy="109538"/>
            <a:chOff x="432" y="2832"/>
            <a:chExt cx="4895" cy="69"/>
          </a:xfrm>
        </p:grpSpPr>
        <p:sp>
          <p:nvSpPr>
            <p:cNvPr id="1474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74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idx="1"/>
          </p:nvPr>
        </p:nvSpPr>
        <p:spPr>
          <a:xfrm>
            <a:off x="912813" y="785813"/>
            <a:ext cx="8016875" cy="5429250"/>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Proje Yöneticisinin sorumlulukları nelerdir? </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	(Devam…)</a:t>
            </a: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 Yürütücüsü Kurum ve Kuruluşların kendi iş paketlerinin yönetiminden sorumlu olmak üzere atayacakları PY ’lerin değiştirilmesi için gerek gördüğünde TÜBİTAK’a sunulmak üzere müşteriye öneride  bulunmaktan, </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Projenin öngörülen program, takvim ve bütçeye uygun olarak yürütülmesini sağlamak; bunun için gerektiğinde ilgili proje yürütücüsü kurum ve kuruluşu yazılı olarak uyarmak ve sorun giderilemediği takdirde TÜBİTAK’a iletilmek üzere  Müşteriye durumu bildirmekten,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sorumludur.</a:t>
            </a:r>
          </a:p>
        </p:txBody>
      </p:sp>
      <p:sp>
        <p:nvSpPr>
          <p:cNvPr id="8" name="5 Slayt Numarası Yer Tutucusu"/>
          <p:cNvSpPr>
            <a:spLocks noGrp="1"/>
          </p:cNvSpPr>
          <p:nvPr>
            <p:ph type="sldNum" sz="quarter" idx="10"/>
          </p:nvPr>
        </p:nvSpPr>
        <p:spPr/>
        <p:txBody>
          <a:bodyPr/>
          <a:lstStyle/>
          <a:p>
            <a:pPr>
              <a:defRPr/>
            </a:pPr>
            <a:fld id="{69A501AE-ED30-4623-B009-8F0E3E08FCCF}" type="slidenum">
              <a:rPr lang="tr-TR"/>
              <a:pPr>
                <a:defRPr/>
              </a:pPr>
              <a:t>142</a:t>
            </a:fld>
            <a:endParaRPr lang="tr-TR"/>
          </a:p>
        </p:txBody>
      </p:sp>
      <p:sp>
        <p:nvSpPr>
          <p:cNvPr id="14848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8485" name="Group 4"/>
          <p:cNvGrpSpPr>
            <a:grpSpLocks/>
          </p:cNvGrpSpPr>
          <p:nvPr/>
        </p:nvGrpSpPr>
        <p:grpSpPr bwMode="auto">
          <a:xfrm>
            <a:off x="785813" y="6215063"/>
            <a:ext cx="7705725" cy="109537"/>
            <a:chOff x="432" y="2832"/>
            <a:chExt cx="4895" cy="69"/>
          </a:xfrm>
        </p:grpSpPr>
        <p:sp>
          <p:nvSpPr>
            <p:cNvPr id="14848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848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idx="1"/>
          </p:nvPr>
        </p:nvSpPr>
        <p:spPr>
          <a:xfrm>
            <a:off x="912813" y="836613"/>
            <a:ext cx="8231187" cy="50323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Müşterinin yetki ve sorumlulukları nelerdir?</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TÜBİTAK tarafından belirlenmiş formata uygun olarak Proje Yürütücüsü Kurum/Kuruluş veya PYG tarafından hazırlanan gelişme ve sonuç raporlarını, değerlendirerek  zamanında TÜBİTAK’a iletmekten,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PYK ile TÜBİTAK arasındaki eşgüdümü sağlamaktan, </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gerçekleşme sürecinde projenin beklentileri kapsamında gerçekleşip gerçekleşmediğini izlemek, beklentileri doğrultusunda yürümediğini tespit ettiği takdirde ise uygun önlemleri TÜBİTAK’a önermekten,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2CC0273-7C21-47A5-BDEA-CE4B48EF6118}" type="slidenum">
              <a:rPr lang="tr-TR"/>
              <a:pPr>
                <a:defRPr/>
              </a:pPr>
              <a:t>143</a:t>
            </a:fld>
            <a:endParaRPr lang="tr-TR"/>
          </a:p>
        </p:txBody>
      </p:sp>
      <p:sp>
        <p:nvSpPr>
          <p:cNvPr id="14950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9509" name="Group 4"/>
          <p:cNvGrpSpPr>
            <a:grpSpLocks/>
          </p:cNvGrpSpPr>
          <p:nvPr/>
        </p:nvGrpSpPr>
        <p:grpSpPr bwMode="auto">
          <a:xfrm>
            <a:off x="755650" y="5949950"/>
            <a:ext cx="7705725" cy="109538"/>
            <a:chOff x="432" y="2832"/>
            <a:chExt cx="4895" cy="69"/>
          </a:xfrm>
        </p:grpSpPr>
        <p:sp>
          <p:nvSpPr>
            <p:cNvPr id="14951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951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idx="1"/>
          </p:nvPr>
        </p:nvSpPr>
        <p:spPr>
          <a:xfrm>
            <a:off x="912813" y="836613"/>
            <a:ext cx="8231187" cy="50323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solidFill>
                  <a:srgbClr val="FF0000"/>
                </a:solidFill>
                <a:latin typeface="Book Antiqua" pitchFamily="18" charset="0"/>
              </a:rPr>
              <a:t>Müşterinin yetki ve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solidFill>
                  <a:srgbClr val="FF0000"/>
                </a:solidFill>
                <a:latin typeface="Book Antiqua" pitchFamily="18" charset="0"/>
              </a:rPr>
              <a:t>	(Devam...)</a:t>
            </a:r>
          </a:p>
          <a:p>
            <a:pPr marL="342900" lvl="1" indent="-342900"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latin typeface="Book Antiqua" pitchFamily="18" charset="0"/>
              </a:rPr>
              <a:t>Projeyle ilgili toplantılara katılmaktan,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latin typeface="Book Antiqua" pitchFamily="18" charset="0"/>
              </a:rPr>
              <a:t>İstenmesi halinde Projeyle ilgili bilgi ve belgeleri TÜBİTAK’a sunmaktan,</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8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err="1" smtClean="0">
                <a:latin typeface="Book Antiqua" pitchFamily="18" charset="0"/>
              </a:rPr>
              <a:t>PSUP’ta</a:t>
            </a:r>
            <a:r>
              <a:rPr lang="tr-TR" sz="2400" b="1" dirty="0" smtClean="0">
                <a:latin typeface="Book Antiqua" pitchFamily="18" charset="0"/>
              </a:rPr>
              <a:t> belirtilen hususları, projenin tamamlanmasından sonra gerçekleştirmekten, </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latin typeface="Book Antiqua" pitchFamily="18" charset="0"/>
              </a:rPr>
              <a:t>GİZLİ, KİŞİYE ÖZEL yürütülmesi öngörülen projelerin teknik detaylarının muhafaza edilmesinden, </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latin typeface="Book Antiqua" pitchFamily="18" charset="0"/>
              </a:rPr>
              <a:t>Gizlilik ve Etik kurallara uymaktan,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63CD5F5-F237-4AE7-91CA-AE3AA27F564B}" type="slidenum">
              <a:rPr lang="tr-TR"/>
              <a:pPr>
                <a:defRPr/>
              </a:pPr>
              <a:t>144</a:t>
            </a:fld>
            <a:endParaRPr lang="tr-TR"/>
          </a:p>
        </p:txBody>
      </p:sp>
      <p:sp>
        <p:nvSpPr>
          <p:cNvPr id="150532"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50533" name="Group 4"/>
          <p:cNvGrpSpPr>
            <a:grpSpLocks/>
          </p:cNvGrpSpPr>
          <p:nvPr/>
        </p:nvGrpSpPr>
        <p:grpSpPr bwMode="auto">
          <a:xfrm>
            <a:off x="785813" y="6072188"/>
            <a:ext cx="7705725" cy="109537"/>
            <a:chOff x="432" y="2832"/>
            <a:chExt cx="4895" cy="69"/>
          </a:xfrm>
        </p:grpSpPr>
        <p:sp>
          <p:nvSpPr>
            <p:cNvPr id="15053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053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idx="1"/>
          </p:nvPr>
        </p:nvSpPr>
        <p:spPr>
          <a:xfrm>
            <a:off x="912813" y="836613"/>
            <a:ext cx="7874000" cy="50323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Müşterinin yetki ve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 	(Devam...)</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		</a:t>
            </a:r>
            <a:endParaRPr lang="tr-TR" sz="24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	</a:t>
            </a:r>
            <a:r>
              <a:rPr lang="tr-TR" sz="2400" b="1" smtClean="0">
                <a:latin typeface="Book Antiqua" pitchFamily="18" charset="0"/>
              </a:rPr>
              <a:t>Proje sürecinde taraflar ve tarafların yetki verdikleri kişiler tarafından, Müşteri görüşü veya uygunluğu gerektiren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Projenin amaç, kapsam ve yönteminde revizyon,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süresinin uzatılması,</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yürütücü değişikliği,</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Yürütücü kuruluş değişiklikleri,</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gibi taleplerini TÜBİTAK’a zamanında, görüşleri ile birlikte  sunmaktan sorumludur.</a:t>
            </a:r>
          </a:p>
        </p:txBody>
      </p:sp>
      <p:sp>
        <p:nvSpPr>
          <p:cNvPr id="8" name="5 Slayt Numarası Yer Tutucusu"/>
          <p:cNvSpPr>
            <a:spLocks noGrp="1"/>
          </p:cNvSpPr>
          <p:nvPr>
            <p:ph type="sldNum" sz="quarter" idx="10"/>
          </p:nvPr>
        </p:nvSpPr>
        <p:spPr/>
        <p:txBody>
          <a:bodyPr/>
          <a:lstStyle/>
          <a:p>
            <a:pPr>
              <a:defRPr/>
            </a:pPr>
            <a:fld id="{EEE264EE-FBBD-4F36-9019-4F5769C46F02}" type="slidenum">
              <a:rPr lang="tr-TR"/>
              <a:pPr>
                <a:defRPr/>
              </a:pPr>
              <a:t>145</a:t>
            </a:fld>
            <a:endParaRPr lang="tr-TR"/>
          </a:p>
        </p:txBody>
      </p:sp>
      <p:sp>
        <p:nvSpPr>
          <p:cNvPr id="151556"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51557" name="Group 4"/>
          <p:cNvGrpSpPr>
            <a:grpSpLocks/>
          </p:cNvGrpSpPr>
          <p:nvPr/>
        </p:nvGrpSpPr>
        <p:grpSpPr bwMode="auto">
          <a:xfrm>
            <a:off x="714375" y="6000750"/>
            <a:ext cx="7705725" cy="109538"/>
            <a:chOff x="432" y="2832"/>
            <a:chExt cx="4895" cy="69"/>
          </a:xfrm>
        </p:grpSpPr>
        <p:sp>
          <p:nvSpPr>
            <p:cNvPr id="1515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15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idx="1"/>
          </p:nvPr>
        </p:nvSpPr>
        <p:spPr>
          <a:xfrm>
            <a:off x="912813" y="836613"/>
            <a:ext cx="7945437" cy="52355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TÜBİTAK’ın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TÜBİTAK, tarafların yükümlülüklerini yerine getirmesi üzerine Proje destekleme sözleşmesinde yer alan ödemeleri zamanında yapmakla, </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Projelerin yürütülmesinde kaynakların etkin ve verimli kullanılmasını sağlamak için gerekli tedbirlerin alınmasından,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Gizlilik ve Etik kurallara uymaktan,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sorumludur.</a:t>
            </a:r>
            <a:endParaRPr lang="en-GB"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48B3EE5-36FD-43BA-AF18-E73F41B23E02}" type="slidenum">
              <a:rPr lang="tr-TR"/>
              <a:pPr>
                <a:defRPr/>
              </a:pPr>
              <a:t>146</a:t>
            </a:fld>
            <a:endParaRPr lang="tr-TR"/>
          </a:p>
        </p:txBody>
      </p:sp>
      <p:sp>
        <p:nvSpPr>
          <p:cNvPr id="15258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52581" name="Group 4"/>
          <p:cNvGrpSpPr>
            <a:grpSpLocks/>
          </p:cNvGrpSpPr>
          <p:nvPr/>
        </p:nvGrpSpPr>
        <p:grpSpPr bwMode="auto">
          <a:xfrm>
            <a:off x="785813" y="6143625"/>
            <a:ext cx="7705725" cy="109538"/>
            <a:chOff x="432" y="2832"/>
            <a:chExt cx="4895" cy="69"/>
          </a:xfrm>
        </p:grpSpPr>
        <p:sp>
          <p:nvSpPr>
            <p:cNvPr id="1525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25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idx="1"/>
          </p:nvPr>
        </p:nvSpPr>
        <p:spPr>
          <a:xfrm>
            <a:off x="1042988" y="836613"/>
            <a:ext cx="7777162" cy="4824412"/>
          </a:xfrm>
        </p:spPr>
        <p:txBody>
          <a:bodyPr lIns="90000" tIns="46800" rIns="90000" bIns="46800"/>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Bu sunuma </a:t>
            </a:r>
            <a:r>
              <a:rPr lang="tr-TR" b="1" smtClean="0">
                <a:solidFill>
                  <a:srgbClr val="0000FF"/>
                </a:solidFill>
                <a:latin typeface="Book Antiqua" pitchFamily="18" charset="0"/>
              </a:rPr>
              <a:t>“tts.tubitak.gov.tr” </a:t>
            </a:r>
            <a:r>
              <a:rPr lang="tr-TR" b="1" smtClean="0">
                <a:latin typeface="Book Antiqua" pitchFamily="18" charset="0"/>
              </a:rPr>
              <a:t>adresinden ulaşılabilir.</a:t>
            </a:r>
            <a:r>
              <a:rPr lang="en-GB" b="1" smtClean="0">
                <a:latin typeface="Book Antiqua" pitchFamily="18" charset="0"/>
              </a:rPr>
              <a:t> </a:t>
            </a:r>
            <a:endParaRPr lang="tr-TR" b="1" smtClean="0">
              <a:latin typeface="Book Antiqua" pitchFamily="18" charset="0"/>
            </a:endParaRP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6A2C0DB-9298-441F-A5E0-D5AC562F108D}" type="slidenum">
              <a:rPr lang="tr-TR"/>
              <a:pPr>
                <a:defRPr/>
              </a:pPr>
              <a:t>147</a:t>
            </a:fld>
            <a:endParaRPr lang="tr-TR"/>
          </a:p>
        </p:txBody>
      </p:sp>
      <p:sp>
        <p:nvSpPr>
          <p:cNvPr id="15360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algn="ct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tr-TR" sz="2800" b="1">
              <a:solidFill>
                <a:schemeClr val="tx1"/>
              </a:solidFill>
            </a:endParaRPr>
          </a:p>
        </p:txBody>
      </p:sp>
      <p:grpSp>
        <p:nvGrpSpPr>
          <p:cNvPr id="153605" name="Group 4"/>
          <p:cNvGrpSpPr>
            <a:grpSpLocks/>
          </p:cNvGrpSpPr>
          <p:nvPr/>
        </p:nvGrpSpPr>
        <p:grpSpPr bwMode="auto">
          <a:xfrm>
            <a:off x="755650" y="5949950"/>
            <a:ext cx="7705725" cy="109538"/>
            <a:chOff x="432" y="2832"/>
            <a:chExt cx="4895" cy="69"/>
          </a:xfrm>
        </p:grpSpPr>
        <p:sp>
          <p:nvSpPr>
            <p:cNvPr id="15360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360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idx="1"/>
          </p:nvPr>
        </p:nvSpPr>
        <p:spPr>
          <a:xfrm>
            <a:off x="1042988" y="836613"/>
            <a:ext cx="7777162" cy="4824412"/>
          </a:xfrm>
        </p:spPr>
        <p:txBody>
          <a:bodyPr lIns="90000" tIns="46800" rIns="90000" bIns="46800"/>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					</a:t>
            </a: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															Teşekkürler….</a:t>
            </a: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28A8D7E-6D78-4708-9605-3615B06E04C5}" type="slidenum">
              <a:rPr lang="tr-TR"/>
              <a:pPr>
                <a:defRPr/>
              </a:pPr>
              <a:t>148</a:t>
            </a:fld>
            <a:endParaRPr lang="tr-TR" dirty="0"/>
          </a:p>
        </p:txBody>
      </p:sp>
      <p:sp>
        <p:nvSpPr>
          <p:cNvPr id="15462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algn="ct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tr-TR" sz="2800" b="1">
              <a:solidFill>
                <a:schemeClr val="tx1"/>
              </a:solidFill>
            </a:endParaRPr>
          </a:p>
        </p:txBody>
      </p:sp>
      <p:grpSp>
        <p:nvGrpSpPr>
          <p:cNvPr id="154629" name="Group 4"/>
          <p:cNvGrpSpPr>
            <a:grpSpLocks/>
          </p:cNvGrpSpPr>
          <p:nvPr/>
        </p:nvGrpSpPr>
        <p:grpSpPr bwMode="auto">
          <a:xfrm>
            <a:off x="755650" y="5949950"/>
            <a:ext cx="7705725" cy="109538"/>
            <a:chOff x="432" y="2832"/>
            <a:chExt cx="4895" cy="69"/>
          </a:xfrm>
        </p:grpSpPr>
        <p:sp>
          <p:nvSpPr>
            <p:cNvPr id="15463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463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idx="1"/>
          </p:nvPr>
        </p:nvSpPr>
        <p:spPr>
          <a:xfrm>
            <a:off x="1042988" y="857250"/>
            <a:ext cx="7815262" cy="5214938"/>
          </a:xfrm>
        </p:spPr>
        <p:txBody>
          <a:bodyPr lIns="90000" tIns="46800" rIns="90000" bIns="46800"/>
          <a:lstStyle/>
          <a:p>
            <a:pPr eaLnBrk="1" hangingPunct="1">
              <a:buFontTx/>
              <a:buNone/>
            </a:pPr>
            <a:r>
              <a:rPr lang="tr-TR" sz="2000" b="1" smtClean="0">
                <a:solidFill>
                  <a:srgbClr val="FF0000"/>
                </a:solidFill>
                <a:latin typeface="Book Antiqua" pitchFamily="18" charset="0"/>
              </a:rPr>
              <a:t>	</a:t>
            </a:r>
            <a:r>
              <a:rPr lang="tr-TR" sz="2200" b="1" smtClean="0">
                <a:solidFill>
                  <a:srgbClr val="FF0000"/>
                </a:solidFill>
                <a:latin typeface="Book Antiqua" pitchFamily="18" charset="0"/>
              </a:rPr>
              <a:t>Bursiyer:</a:t>
            </a:r>
          </a:p>
          <a:p>
            <a:pPr eaLnBrk="1" hangingPunct="1">
              <a:buFontTx/>
              <a:buNone/>
            </a:pPr>
            <a:endParaRPr lang="tr-TR" sz="900" b="1" smtClean="0">
              <a:solidFill>
                <a:srgbClr val="FF0000"/>
              </a:solidFill>
              <a:latin typeface="Book Antiqua" pitchFamily="18" charset="0"/>
            </a:endParaRPr>
          </a:p>
          <a:p>
            <a:pPr eaLnBrk="1" hangingPunct="1">
              <a:buFontTx/>
              <a:buNone/>
            </a:pPr>
            <a:r>
              <a:rPr lang="tr-TR" sz="2000" b="1" smtClean="0">
                <a:latin typeface="Book Antiqua" pitchFamily="18" charset="0"/>
              </a:rPr>
              <a:t>	</a:t>
            </a:r>
            <a:r>
              <a:rPr lang="tr-TR" sz="2200" b="1" smtClean="0">
                <a:latin typeface="Book Antiqua" pitchFamily="18" charset="0"/>
              </a:rPr>
              <a:t>Türkiye’de kurulu yüksek öğretim kurumlarında Lisansüstü (Yüksek Lisans ve Doktora) eğitimlerine devam etmekte olan "öğrenciler" veya "Araştırma Görevlileri“ statüsündeki öğrenciler</a:t>
            </a:r>
          </a:p>
          <a:p>
            <a:pPr eaLnBrk="1" hangingPunct="1">
              <a:buFontTx/>
              <a:buNone/>
            </a:pPr>
            <a:endParaRPr lang="tr-TR" sz="2000" b="1" smtClean="0">
              <a:latin typeface="Book Antiqua" pitchFamily="18" charset="0"/>
            </a:endParaRPr>
          </a:p>
          <a:p>
            <a:pPr eaLnBrk="1" hangingPunct="1">
              <a:buFontTx/>
              <a:buNone/>
            </a:pPr>
            <a:r>
              <a:rPr lang="tr-TR" sz="2000" b="1" smtClean="0">
                <a:solidFill>
                  <a:srgbClr val="FF0000"/>
                </a:solidFill>
                <a:latin typeface="Book Antiqua" pitchFamily="18" charset="0"/>
              </a:rPr>
              <a:t>	</a:t>
            </a:r>
            <a:r>
              <a:rPr lang="tr-TR" sz="2200" b="1" smtClean="0">
                <a:solidFill>
                  <a:srgbClr val="FF0000"/>
                </a:solidFill>
                <a:latin typeface="Book Antiqua" pitchFamily="18" charset="0"/>
              </a:rPr>
              <a:t>Doktara sonrası bursiyer:</a:t>
            </a:r>
          </a:p>
          <a:p>
            <a:pPr eaLnBrk="1" hangingPunct="1">
              <a:buFontTx/>
              <a:buNone/>
            </a:pPr>
            <a:endParaRPr lang="tr-TR" sz="900" b="1" smtClean="0">
              <a:latin typeface="Book Antiqua" pitchFamily="18" charset="0"/>
            </a:endParaRPr>
          </a:p>
          <a:p>
            <a:pPr eaLnBrk="1" hangingPunct="1">
              <a:buFontTx/>
              <a:buNone/>
            </a:pPr>
            <a:r>
              <a:rPr lang="tr-TR" sz="2000" b="1" smtClean="0">
                <a:latin typeface="Book Antiqua" pitchFamily="18" charset="0"/>
              </a:rPr>
              <a:t>	</a:t>
            </a:r>
            <a:r>
              <a:rPr lang="tr-TR" sz="2200" b="1" smtClean="0">
                <a:latin typeface="Book Antiqua" pitchFamily="18" charset="0"/>
              </a:rPr>
              <a:t>Doktoralı olup herhangi bir kurum/işyerinde çalışmayan, 40 yaşını doldurmamış olan ve doktora/tıpta uzmanlık derecesinin alındığı tarih ile ilgili programın son başvuru tarihi arasında kalan sürenin 5 yıldan fazla olmaması koşulunu sağlayan </a:t>
            </a:r>
            <a:r>
              <a:rPr lang="tr-TR" sz="2200" b="1" u="sng" smtClean="0">
                <a:latin typeface="Book Antiqua" pitchFamily="18" charset="0"/>
              </a:rPr>
              <a:t>Türkiye’de ikamet eden </a:t>
            </a:r>
            <a:r>
              <a:rPr lang="tr-TR" sz="2200" b="1" smtClean="0">
                <a:latin typeface="Book Antiqua" pitchFamily="18" charset="0"/>
              </a:rPr>
              <a:t>T.C. veya yabancı uyruklu kişiler</a:t>
            </a:r>
          </a:p>
          <a:p>
            <a:pPr eaLnBrk="1" hangingPunct="1">
              <a:buFontTx/>
              <a:buNone/>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97AE07E1-CB50-4D8E-B843-55A7009DBE77}" type="slidenum">
              <a:rPr lang="tr-TR"/>
              <a:pPr>
                <a:defRPr/>
              </a:pPr>
              <a:t>15</a:t>
            </a:fld>
            <a:endParaRPr lang="tr-TR"/>
          </a:p>
        </p:txBody>
      </p:sp>
      <p:sp>
        <p:nvSpPr>
          <p:cNvPr id="18436"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8437" name="Group 5"/>
          <p:cNvGrpSpPr>
            <a:grpSpLocks/>
          </p:cNvGrpSpPr>
          <p:nvPr/>
        </p:nvGrpSpPr>
        <p:grpSpPr bwMode="auto">
          <a:xfrm>
            <a:off x="714375" y="6143625"/>
            <a:ext cx="7705725" cy="109538"/>
            <a:chOff x="432" y="2832"/>
            <a:chExt cx="4895" cy="69"/>
          </a:xfrm>
        </p:grpSpPr>
        <p:sp>
          <p:nvSpPr>
            <p:cNvPr id="18438"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8439"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971550" y="188913"/>
            <a:ext cx="7499350" cy="561975"/>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19459" name="Rectangle 3"/>
          <p:cNvSpPr>
            <a:spLocks noGrp="1" noChangeArrowheads="1"/>
          </p:cNvSpPr>
          <p:nvPr>
            <p:ph idx="1"/>
          </p:nvPr>
        </p:nvSpPr>
        <p:spPr>
          <a:xfrm>
            <a:off x="755650" y="1000125"/>
            <a:ext cx="8174038" cy="4714875"/>
          </a:xfrm>
        </p:spPr>
        <p:txBody>
          <a:bodyPr lIns="90000" tIns="46800" rIns="90000" bIns="46800"/>
          <a:lstStyle/>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solidFill>
                  <a:srgbClr val="FF0000"/>
                </a:solidFill>
                <a:latin typeface="Book Antiqua" pitchFamily="18" charset="0"/>
              </a:rPr>
              <a:t>	</a:t>
            </a:r>
            <a:r>
              <a:rPr lang="tr-TR" sz="2800" b="1" smtClean="0">
                <a:solidFill>
                  <a:srgbClr val="FF0000"/>
                </a:solidFill>
                <a:latin typeface="Book Antiqua" pitchFamily="18" charset="0"/>
              </a:rPr>
              <a:t>Birim</a:t>
            </a: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Projenin yürütüldüğü Kurum/Kuruluş tarafından, projeler ile ilgili evrak, kayıt, mali ve idari işlemleri yürütmek üzere görevlendirilen birim. </a:t>
            </a: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200" b="1" smtClean="0">
                <a:solidFill>
                  <a:srgbClr val="0000FF"/>
                </a:solidFill>
                <a:latin typeface="Book Antiqua" pitchFamily="18" charset="0"/>
              </a:rPr>
              <a:t>(Üniversitelerde genellikle BAP, diğer kuruluşlarda ise bu işle görevlendirilen birimleri)</a:t>
            </a: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t>	</a:t>
            </a:r>
            <a:r>
              <a:rPr lang="tr-TR" sz="2800" b="1" smtClean="0">
                <a:solidFill>
                  <a:srgbClr val="FF0000"/>
                </a:solidFill>
                <a:latin typeface="Book Antiqua" pitchFamily="18" charset="0"/>
              </a:rPr>
              <a:t>Proje Destekleme Sözleşmesi</a:t>
            </a: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solidFill>
                  <a:srgbClr val="FF0000"/>
                </a:solidFill>
                <a:latin typeface="Book Antiqua" pitchFamily="18" charset="0"/>
              </a:rPr>
              <a:t>	</a:t>
            </a:r>
            <a:r>
              <a:rPr lang="tr-TR" sz="2400" b="1" smtClean="0">
                <a:latin typeface="Book Antiqua" pitchFamily="18" charset="0"/>
              </a:rPr>
              <a:t>TÜBİTAK ilgili mevzuatına göre hazırlanan ve taraflarca imzalanan sözleşmeyi,</a:t>
            </a:r>
            <a:endParaRPr lang="en-GB" sz="24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BE3154AA-E40F-429B-95D3-ACA09205B3C3}" type="slidenum">
              <a:rPr lang="tr-TR"/>
              <a:pPr>
                <a:defRPr/>
              </a:pPr>
              <a:t>16</a:t>
            </a:fld>
            <a:endParaRPr lang="tr-TR"/>
          </a:p>
        </p:txBody>
      </p:sp>
      <p:grpSp>
        <p:nvGrpSpPr>
          <p:cNvPr id="19461" name="Group 4"/>
          <p:cNvGrpSpPr>
            <a:grpSpLocks/>
          </p:cNvGrpSpPr>
          <p:nvPr/>
        </p:nvGrpSpPr>
        <p:grpSpPr bwMode="auto">
          <a:xfrm>
            <a:off x="827088" y="5805488"/>
            <a:ext cx="7770812" cy="109537"/>
            <a:chOff x="432" y="2832"/>
            <a:chExt cx="4895" cy="69"/>
          </a:xfrm>
        </p:grpSpPr>
        <p:sp>
          <p:nvSpPr>
            <p:cNvPr id="194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94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14339" name="Rectangle 2"/>
          <p:cNvSpPr>
            <a:spLocks noGrp="1" noChangeArrowheads="1"/>
          </p:cNvSpPr>
          <p:nvPr>
            <p:ph idx="1"/>
          </p:nvPr>
        </p:nvSpPr>
        <p:spPr>
          <a:xfrm>
            <a:off x="642938" y="785813"/>
            <a:ext cx="8358187" cy="5357812"/>
          </a:xfrm>
        </p:spPr>
        <p:txBody>
          <a:bodyPr lIns="90000" tIns="46800" rIns="90000" bIns="46800"/>
          <a:lstStyle/>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 b="1" dirty="0" smtClean="0"/>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latin typeface="Book Antiqua" pitchFamily="18" charset="0"/>
              </a:rPr>
              <a:t>	</a:t>
            </a:r>
            <a:r>
              <a:rPr lang="tr-TR" sz="2200" b="1" dirty="0" smtClean="0">
                <a:solidFill>
                  <a:srgbClr val="FF0000"/>
                </a:solidFill>
                <a:latin typeface="Book Antiqua" pitchFamily="18" charset="0"/>
              </a:rPr>
              <a:t>Proje kapsamında yapılacak harcamaların Muhasebeleşmesinde görevli ve sorumlu olacak kişiler;</a:t>
            </a: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a:t>
            </a:r>
            <a:r>
              <a:rPr lang="tr-TR" sz="2200" b="1" dirty="0" smtClean="0">
                <a:solidFill>
                  <a:srgbClr val="0000FF"/>
                </a:solidFill>
                <a:latin typeface="Book Antiqua" pitchFamily="18" charset="0"/>
              </a:rPr>
              <a:t>Harcama Yetkilisi: </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latin typeface="Book Antiqua" pitchFamily="18" charset="0"/>
              </a:rPr>
              <a:t>	</a:t>
            </a:r>
            <a:r>
              <a:rPr lang="tr-TR" sz="2200" b="1" dirty="0" smtClean="0">
                <a:solidFill>
                  <a:srgbClr val="FF0000"/>
                </a:solidFill>
                <a:latin typeface="Book Antiqua" pitchFamily="18" charset="0"/>
              </a:rPr>
              <a:t>Kamu Projelerinde,</a:t>
            </a:r>
            <a:r>
              <a:rPr lang="tr-TR" sz="2200" b="1" dirty="0" smtClean="0">
                <a:latin typeface="Book Antiqua" pitchFamily="18" charset="0"/>
              </a:rPr>
              <a:t> kurum/kuruluşun projeden sorumlu olmak üzere sözleşmeye yürütücü kuruluş adına imza atan  yönetici ve/veya üst yönetici tarafından belirlenen kişi.</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0000FF"/>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0000FF"/>
                </a:solidFill>
                <a:latin typeface="Book Antiqua" pitchFamily="18" charset="0"/>
              </a:rPr>
              <a:t>	</a:t>
            </a:r>
            <a:r>
              <a:rPr lang="tr-TR" sz="2200" b="1" dirty="0" smtClean="0">
                <a:solidFill>
                  <a:srgbClr val="FF0000"/>
                </a:solidFill>
                <a:latin typeface="Book Antiqua" pitchFamily="18" charset="0"/>
              </a:rPr>
              <a:t>Diğer projelerde, </a:t>
            </a:r>
            <a:r>
              <a:rPr lang="tr-TR" sz="2200" b="1" dirty="0" smtClean="0">
                <a:latin typeface="Book Antiqua" pitchFamily="18" charset="0"/>
              </a:rPr>
              <a:t>proje yürütücüsü.</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a:t>
            </a:r>
            <a:r>
              <a:rPr lang="tr-TR" sz="2200" b="1" dirty="0" smtClean="0">
                <a:solidFill>
                  <a:srgbClr val="0000FF"/>
                </a:solidFill>
                <a:latin typeface="Book Antiqua" pitchFamily="18" charset="0"/>
              </a:rPr>
              <a:t>Muhasebe Yetkilisi: </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dirty="0" smtClean="0">
                <a:latin typeface="Book Antiqua" pitchFamily="18" charset="0"/>
              </a:rPr>
              <a:t>	</a:t>
            </a:r>
            <a:r>
              <a:rPr lang="tr-TR" sz="2200" b="1" dirty="0" smtClean="0">
                <a:latin typeface="Book Antiqua" pitchFamily="18" charset="0"/>
              </a:rPr>
              <a:t>Sözleşmede Yer alan Yürütücü Kuruluşun muhasebe işlerini gerçekleştiren muhasebe yetkilisi.</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200" b="1" dirty="0"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a:t>
            </a:r>
            <a:r>
              <a:rPr lang="tr-TR" sz="2200" b="1" dirty="0" smtClean="0">
                <a:solidFill>
                  <a:srgbClr val="0000FF"/>
                </a:solidFill>
                <a:latin typeface="Book Antiqua" pitchFamily="18" charset="0"/>
              </a:rPr>
              <a:t>İhale Yetkilisi:</a:t>
            </a:r>
            <a:r>
              <a:rPr lang="tr-TR" sz="2200" dirty="0" smtClean="0">
                <a:solidFill>
                  <a:srgbClr val="0000FF"/>
                </a:solidFill>
                <a:latin typeface="Book Antiqua" pitchFamily="18" charset="0"/>
              </a:rPr>
              <a:t> </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dirty="0" smtClean="0">
                <a:latin typeface="Book Antiqua" pitchFamily="18" charset="0"/>
              </a:rPr>
              <a:t>	</a:t>
            </a:r>
            <a:r>
              <a:rPr lang="tr-TR" sz="2200" b="1" dirty="0" smtClean="0">
                <a:latin typeface="Book Antiqua" pitchFamily="18" charset="0"/>
              </a:rPr>
              <a:t>Bu proje ile ilgili belirlenen harcama yetkilisi aynı zamanda ihale yetkilisidir.</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800" b="1" dirty="0"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dirty="0" smtClean="0">
                <a:latin typeface="Book Antiqua" pitchFamily="18" charset="0"/>
              </a:rPr>
              <a:t>	</a:t>
            </a:r>
            <a:endParaRPr lang="tr-TR" sz="2800" b="1" dirty="0" smtClean="0">
              <a:solidFill>
                <a:srgbClr val="0000FF"/>
              </a:solidFill>
              <a:effectLst>
                <a:outerShdw blurRad="38100" dist="38100" dir="2700000" algn="tl">
                  <a:srgbClr val="000000">
                    <a:alpha val="43137"/>
                  </a:srgbClr>
                </a:outerShdw>
              </a:effectLst>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1800" b="1" dirty="0" smtClean="0">
                <a:latin typeface="Book Antiqua" pitchFamily="18" charset="0"/>
              </a:rPr>
              <a:t>	</a:t>
            </a:r>
            <a:endParaRPr lang="tr-TR" sz="1800" b="1" dirty="0"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175667ED-FBC2-48DD-85FB-AF39F6449D90}" type="slidenum">
              <a:rPr lang="tr-TR"/>
              <a:pPr>
                <a:defRPr/>
              </a:pPr>
              <a:t>17</a:t>
            </a:fld>
            <a:endParaRPr lang="tr-TR"/>
          </a:p>
        </p:txBody>
      </p:sp>
      <p:grpSp>
        <p:nvGrpSpPr>
          <p:cNvPr id="20485" name="Group 3"/>
          <p:cNvGrpSpPr>
            <a:grpSpLocks/>
          </p:cNvGrpSpPr>
          <p:nvPr/>
        </p:nvGrpSpPr>
        <p:grpSpPr bwMode="auto">
          <a:xfrm>
            <a:off x="857250" y="6215063"/>
            <a:ext cx="7770813" cy="109537"/>
            <a:chOff x="432" y="2832"/>
            <a:chExt cx="4895" cy="69"/>
          </a:xfrm>
        </p:grpSpPr>
        <p:sp>
          <p:nvSpPr>
            <p:cNvPr id="2048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048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21507" name="Rectangle 2"/>
          <p:cNvSpPr>
            <a:spLocks noGrp="1" noChangeArrowheads="1"/>
          </p:cNvSpPr>
          <p:nvPr>
            <p:ph idx="1"/>
          </p:nvPr>
        </p:nvSpPr>
        <p:spPr>
          <a:xfrm>
            <a:off x="857250" y="785813"/>
            <a:ext cx="8143875" cy="5500687"/>
          </a:xfrm>
        </p:spPr>
        <p:txBody>
          <a:bodyPr lIns="90000" tIns="46800" rIns="90000" bIns="46800"/>
          <a:lstStyle/>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 b="1" smtClean="0"/>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smtClean="0">
                <a:solidFill>
                  <a:srgbClr val="FF0000"/>
                </a:solidFill>
                <a:latin typeface="Book Antiqua" pitchFamily="18" charset="0"/>
              </a:rPr>
              <a:t>P</a:t>
            </a:r>
            <a:r>
              <a:rPr lang="tr-TR" sz="2200" b="1" smtClean="0">
                <a:solidFill>
                  <a:srgbClr val="FF0000"/>
                </a:solidFill>
                <a:latin typeface="Book Antiqua" pitchFamily="18" charset="0"/>
              </a:rPr>
              <a:t>roje kapsamında yapılacak harcamaların Muhasebeleşmesinde görevli ve sorumlu olacak kişiler;</a:t>
            </a: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solidFill>
                  <a:srgbClr val="FF0000"/>
                </a:solidFill>
                <a:latin typeface="Book Antiqua" pitchFamily="18" charset="0"/>
              </a:rPr>
              <a:t>	(Devam…)</a:t>
            </a: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200" b="1" smtClean="0">
                <a:solidFill>
                  <a:srgbClr val="0000FF"/>
                </a:solidFill>
                <a:latin typeface="Book Antiqua" pitchFamily="18" charset="0"/>
              </a:rPr>
              <a:t>Gerçekleştirme Görevlisi:</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200" b="1" smtClean="0">
                <a:solidFill>
                  <a:srgbClr val="FF0000"/>
                </a:solidFill>
                <a:latin typeface="Book Antiqua" pitchFamily="18" charset="0"/>
              </a:rPr>
              <a:t>Kamu Projelerinde, </a:t>
            </a:r>
            <a:r>
              <a:rPr lang="tr-TR" sz="2200" b="1" smtClean="0">
                <a:latin typeface="Book Antiqua" pitchFamily="18" charset="0"/>
              </a:rPr>
              <a:t>Proje Yürütücüsü Gerçekleştirme Görevlisidir.</a:t>
            </a:r>
            <a:r>
              <a:rPr lang="tr-TR" sz="2200" smtClean="0">
                <a:latin typeface="Book Antiqua" pitchFamily="18" charset="0"/>
              </a:rPr>
              <a:t> </a:t>
            </a:r>
            <a:r>
              <a:rPr lang="tr-TR" sz="2200" b="1" smtClean="0">
                <a:latin typeface="Book Antiqua" pitchFamily="18" charset="0"/>
              </a:rPr>
              <a:t>Yürütücünün harcama yetkilisi olarak belirlendiği durumda ise, proje personelinden birisi, Birim veya projenin yürütüldüğü bölüm personeli arasından görevlendirilen kişi veya kişilerdir.</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200" b="1" smtClean="0">
                <a:solidFill>
                  <a:srgbClr val="FF0000"/>
                </a:solidFill>
                <a:latin typeface="Book Antiqua" pitchFamily="18" charset="0"/>
              </a:rPr>
              <a:t>Diğer projelerde,</a:t>
            </a:r>
            <a:r>
              <a:rPr lang="tr-TR" sz="2200" b="1" smtClean="0">
                <a:latin typeface="Book Antiqua" pitchFamily="18" charset="0"/>
              </a:rPr>
              <a:t>  öncelikle proje personeli arasından, olmadığı takdirde ise Birim veya projenin yürütüldüğü bölüm personeli arasından görevlendirilen kişi veya kişilerdir. (Araştırma Görevlisi olmayan bursiyerler Gerçekleştirme Görevlisi olarak görevlendirilemez.)</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endParaRPr lang="tr-TR"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E236626-B044-4F8D-8A84-B8E19D178B63}" type="slidenum">
              <a:rPr lang="tr-TR"/>
              <a:pPr>
                <a:defRPr/>
              </a:pPr>
              <a:t>18</a:t>
            </a:fld>
            <a:endParaRPr lang="tr-TR"/>
          </a:p>
        </p:txBody>
      </p:sp>
      <p:grpSp>
        <p:nvGrpSpPr>
          <p:cNvPr id="21509" name="Group 3"/>
          <p:cNvGrpSpPr>
            <a:grpSpLocks/>
          </p:cNvGrpSpPr>
          <p:nvPr/>
        </p:nvGrpSpPr>
        <p:grpSpPr bwMode="auto">
          <a:xfrm>
            <a:off x="827088" y="6319838"/>
            <a:ext cx="7770812" cy="109537"/>
            <a:chOff x="432" y="2832"/>
            <a:chExt cx="4895" cy="69"/>
          </a:xfrm>
        </p:grpSpPr>
        <p:sp>
          <p:nvSpPr>
            <p:cNvPr id="2151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151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22531" name="Rectangle 2"/>
          <p:cNvSpPr>
            <a:spLocks noGrp="1" noChangeArrowheads="1"/>
          </p:cNvSpPr>
          <p:nvPr>
            <p:ph idx="1"/>
          </p:nvPr>
        </p:nvSpPr>
        <p:spPr>
          <a:xfrm>
            <a:off x="857250" y="785813"/>
            <a:ext cx="8143875" cy="5500687"/>
          </a:xfrm>
        </p:spPr>
        <p:txBody>
          <a:bodyPr lIns="90000" tIns="46800" rIns="90000" bIns="46800"/>
          <a:lstStyle/>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 b="1" smtClean="0"/>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800" b="1" smtClean="0">
                <a:latin typeface="Book Antiqua" pitchFamily="18" charset="0"/>
              </a:rPr>
              <a:t>Harcama Yetkilisi ve Gerçekleştirme Görevlisinin izinli yada görevli olduğu durumlarda, bu görevlerini başka birine yazılı olarak geçici devredilebilirler.</a:t>
            </a:r>
          </a:p>
        </p:txBody>
      </p:sp>
      <p:sp>
        <p:nvSpPr>
          <p:cNvPr id="8" name="5 Slayt Numarası Yer Tutucusu"/>
          <p:cNvSpPr>
            <a:spLocks noGrp="1"/>
          </p:cNvSpPr>
          <p:nvPr>
            <p:ph type="sldNum" sz="quarter" idx="10"/>
          </p:nvPr>
        </p:nvSpPr>
        <p:spPr/>
        <p:txBody>
          <a:bodyPr/>
          <a:lstStyle/>
          <a:p>
            <a:pPr>
              <a:defRPr/>
            </a:pPr>
            <a:fld id="{26E10DCB-09E6-440B-A683-D0813198FA91}" type="slidenum">
              <a:rPr lang="tr-TR"/>
              <a:pPr>
                <a:defRPr/>
              </a:pPr>
              <a:t>19</a:t>
            </a:fld>
            <a:endParaRPr lang="tr-TR"/>
          </a:p>
        </p:txBody>
      </p:sp>
      <p:grpSp>
        <p:nvGrpSpPr>
          <p:cNvPr id="22533" name="Group 3"/>
          <p:cNvGrpSpPr>
            <a:grpSpLocks/>
          </p:cNvGrpSpPr>
          <p:nvPr/>
        </p:nvGrpSpPr>
        <p:grpSpPr bwMode="auto">
          <a:xfrm>
            <a:off x="827088" y="6319838"/>
            <a:ext cx="7770812" cy="109537"/>
            <a:chOff x="432" y="2832"/>
            <a:chExt cx="4895" cy="69"/>
          </a:xfrm>
        </p:grpSpPr>
        <p:sp>
          <p:nvSpPr>
            <p:cNvPr id="2253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253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title"/>
          </p:nvPr>
        </p:nvSpPr>
        <p:spPr>
          <a:xfrm>
            <a:off x="755650" y="0"/>
            <a:ext cx="8388350" cy="692150"/>
          </a:xfrm>
          <a:noFill/>
        </p:spPr>
        <p:txBody>
          <a:bodyPr/>
          <a:lstStyle/>
          <a:p>
            <a:pPr eaLnBrk="1" hangingPunct="1"/>
            <a:r>
              <a:rPr lang="tr-TR" b="1" smtClean="0"/>
              <a:t>İçerik</a:t>
            </a:r>
          </a:p>
        </p:txBody>
      </p:sp>
      <p:sp>
        <p:nvSpPr>
          <p:cNvPr id="5123" name="Rectangle 2"/>
          <p:cNvSpPr>
            <a:spLocks noGrp="1" noChangeArrowheads="1"/>
          </p:cNvSpPr>
          <p:nvPr>
            <p:ph idx="1"/>
          </p:nvPr>
        </p:nvSpPr>
        <p:spPr>
          <a:xfrm>
            <a:off x="971550" y="908050"/>
            <a:ext cx="7908925" cy="4752975"/>
          </a:xfrm>
        </p:spPr>
        <p:txBody>
          <a:bodyPr lIns="90000" tIns="46800" rIns="90000" bIns="46800"/>
          <a:lstStyle/>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Tanımlar</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Harcamaların Gerçekleştirilmesi</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İlgili Mevzuat</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Proje Hesabı İle İlgili İşlemler</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Ön Ödeme</a:t>
            </a:r>
            <a:r>
              <a:rPr lang="en-GB" sz="2800" b="1" smtClean="0">
                <a:latin typeface="Book Antiqua" pitchFamily="18" charset="0"/>
              </a:rPr>
              <a:t> ve Mahsup İşlemleri</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Satınalma İşlemleri</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Muayene ve Kabul İşlemleri</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Ayniyat İşlemleri</a:t>
            </a:r>
            <a:endParaRPr lang="tr-TR" sz="2800" b="1" smtClean="0">
              <a:latin typeface="Book Antiqua" pitchFamily="18" charset="0"/>
            </a:endParaRP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Bütçe İşlemleri</a:t>
            </a:r>
          </a:p>
        </p:txBody>
      </p:sp>
      <p:sp>
        <p:nvSpPr>
          <p:cNvPr id="8" name="5 Slayt Numarası Yer Tutucusu"/>
          <p:cNvSpPr>
            <a:spLocks noGrp="1"/>
          </p:cNvSpPr>
          <p:nvPr>
            <p:ph type="sldNum" sz="quarter" idx="10"/>
          </p:nvPr>
        </p:nvSpPr>
        <p:spPr/>
        <p:txBody>
          <a:bodyPr/>
          <a:lstStyle/>
          <a:p>
            <a:pPr>
              <a:defRPr/>
            </a:pPr>
            <a:fld id="{D0C7299D-EBA6-41C3-9734-00E599307B49}" type="slidenum">
              <a:rPr lang="tr-TR"/>
              <a:pPr>
                <a:defRPr/>
              </a:pPr>
              <a:t>2</a:t>
            </a:fld>
            <a:endParaRPr lang="tr-TR"/>
          </a:p>
        </p:txBody>
      </p:sp>
      <p:grpSp>
        <p:nvGrpSpPr>
          <p:cNvPr id="5125" name="Group 4"/>
          <p:cNvGrpSpPr>
            <a:grpSpLocks/>
          </p:cNvGrpSpPr>
          <p:nvPr/>
        </p:nvGrpSpPr>
        <p:grpSpPr bwMode="auto">
          <a:xfrm>
            <a:off x="684213" y="5805488"/>
            <a:ext cx="7770812" cy="109537"/>
            <a:chOff x="432" y="2832"/>
            <a:chExt cx="4895" cy="69"/>
          </a:xfrm>
        </p:grpSpPr>
        <p:sp>
          <p:nvSpPr>
            <p:cNvPr id="512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12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71550" y="188913"/>
            <a:ext cx="7499350" cy="561975"/>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23555" name="Rectangle 3"/>
          <p:cNvSpPr>
            <a:spLocks noGrp="1" noChangeArrowheads="1"/>
          </p:cNvSpPr>
          <p:nvPr>
            <p:ph idx="1"/>
          </p:nvPr>
        </p:nvSpPr>
        <p:spPr>
          <a:xfrm>
            <a:off x="755650" y="857250"/>
            <a:ext cx="8066088" cy="4857750"/>
          </a:xfrm>
        </p:spPr>
        <p:txBody>
          <a:bodyPr lIns="90000" tIns="46800" rIns="90000" bIns="46800"/>
          <a:lstStyle/>
          <a:p>
            <a:pPr eaLnBrk="1" hangingPunct="1">
              <a:buFontTx/>
              <a:buNone/>
            </a:pPr>
            <a:r>
              <a:rPr lang="tr-TR" b="1" smtClean="0">
                <a:solidFill>
                  <a:srgbClr val="FF0000"/>
                </a:solidFill>
                <a:latin typeface="Book Antiqua" pitchFamily="18" charset="0"/>
              </a:rPr>
              <a:t>	</a:t>
            </a:r>
            <a:r>
              <a:rPr lang="tr-TR" sz="2800" b="1" smtClean="0">
                <a:solidFill>
                  <a:srgbClr val="FF0000"/>
                </a:solidFill>
                <a:latin typeface="Book Antiqua" pitchFamily="18" charset="0"/>
              </a:rPr>
              <a:t>Özel Hesap:</a:t>
            </a:r>
            <a:r>
              <a:rPr lang="tr-TR" sz="2800" smtClean="0">
                <a:solidFill>
                  <a:srgbClr val="FF0000"/>
                </a:solidFill>
                <a:latin typeface="Book Antiqua" pitchFamily="18" charset="0"/>
              </a:rPr>
              <a:t> </a:t>
            </a:r>
          </a:p>
          <a:p>
            <a:pPr eaLnBrk="1" hangingPunct="1">
              <a:buFontTx/>
              <a:buNone/>
            </a:pPr>
            <a:r>
              <a:rPr lang="tr-TR" sz="2800" smtClean="0">
                <a:latin typeface="Book Antiqua" pitchFamily="18" charset="0"/>
              </a:rPr>
              <a:t>	</a:t>
            </a:r>
            <a:r>
              <a:rPr lang="tr-TR" sz="2800" b="1" smtClean="0">
                <a:latin typeface="Book Antiqua" pitchFamily="18" charset="0"/>
              </a:rPr>
              <a:t>Kurum tarafından her bir proje ve/veya projeler için </a:t>
            </a:r>
            <a:r>
              <a:rPr lang="tr-TR" sz="2800" b="1" u="sng" smtClean="0">
                <a:latin typeface="Book Antiqua" pitchFamily="18" charset="0"/>
              </a:rPr>
              <a:t>Muhasebe Yetkilisi tarafından</a:t>
            </a:r>
            <a:r>
              <a:rPr lang="tr-TR" sz="2800" b="1" smtClean="0">
                <a:latin typeface="Book Antiqua" pitchFamily="18" charset="0"/>
              </a:rPr>
              <a:t> kamu bankalarından birinde açılan hesabı,</a:t>
            </a:r>
            <a:r>
              <a:rPr lang="tr-TR" sz="2400" b="1" smtClean="0">
                <a:latin typeface="Book Antiqua" pitchFamily="18" charset="0"/>
              </a:rPr>
              <a:t> </a:t>
            </a:r>
          </a:p>
          <a:p>
            <a:pPr eaLnBrk="1" hangingPunct="1">
              <a:buFontTx/>
              <a:buNone/>
            </a:pPr>
            <a:endParaRPr lang="tr-TR" sz="1100" b="1" smtClean="0">
              <a:latin typeface="Book Antiqua" pitchFamily="18" charset="0"/>
            </a:endParaRPr>
          </a:p>
          <a:p>
            <a:pPr eaLnBrk="1" hangingPunct="1">
              <a:buFontTx/>
              <a:buNone/>
            </a:pPr>
            <a:r>
              <a:rPr lang="tr-TR" sz="2400" b="1" smtClean="0">
                <a:latin typeface="Book Antiqua" pitchFamily="18" charset="0"/>
              </a:rPr>
              <a:t>	</a:t>
            </a:r>
            <a:r>
              <a:rPr lang="tr-TR" sz="2800" b="1" smtClean="0">
                <a:solidFill>
                  <a:srgbClr val="FF0000"/>
                </a:solidFill>
                <a:latin typeface="Book Antiqua" pitchFamily="18" charset="0"/>
              </a:rPr>
              <a:t>Ekonomik Sınıflandırma Kodları</a:t>
            </a:r>
          </a:p>
          <a:p>
            <a:pPr eaLnBrk="1" hangingPunct="1">
              <a:buFontTx/>
              <a:buNone/>
            </a:pPr>
            <a:r>
              <a:rPr lang="tr-TR" sz="2800" b="1" smtClean="0">
                <a:latin typeface="Book Antiqua" pitchFamily="18" charset="0"/>
              </a:rPr>
              <a:t>	TÜBİTAK tarafından kabul edilen proje bütçesinde, yapılacak harcamaların mahiyeti itibariyle </a:t>
            </a:r>
            <a:r>
              <a:rPr lang="tr-TR" sz="2800" b="1" u="sng" smtClean="0">
                <a:latin typeface="Book Antiqua" pitchFamily="18" charset="0"/>
              </a:rPr>
              <a:t>analitik kodlama sistemine</a:t>
            </a:r>
            <a:r>
              <a:rPr lang="tr-TR" sz="2800" b="1" smtClean="0">
                <a:latin typeface="Book Antiqua" pitchFamily="18" charset="0"/>
              </a:rPr>
              <a:t> uygun olarak gösterildiği bölümleri, </a:t>
            </a:r>
            <a:endParaRPr lang="en-GB" sz="28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8FAB51EE-7970-45B0-AC70-3EDFDA43CD04}" type="slidenum">
              <a:rPr lang="tr-TR"/>
              <a:pPr>
                <a:defRPr/>
              </a:pPr>
              <a:t>20</a:t>
            </a:fld>
            <a:endParaRPr lang="tr-TR"/>
          </a:p>
        </p:txBody>
      </p:sp>
      <p:grpSp>
        <p:nvGrpSpPr>
          <p:cNvPr id="23557" name="Group 4"/>
          <p:cNvGrpSpPr>
            <a:grpSpLocks/>
          </p:cNvGrpSpPr>
          <p:nvPr/>
        </p:nvGrpSpPr>
        <p:grpSpPr bwMode="auto">
          <a:xfrm>
            <a:off x="827088" y="5962650"/>
            <a:ext cx="7770812" cy="109538"/>
            <a:chOff x="432" y="2832"/>
            <a:chExt cx="4895" cy="69"/>
          </a:xfrm>
        </p:grpSpPr>
        <p:sp>
          <p:nvSpPr>
            <p:cNvPr id="235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35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71550" y="188913"/>
            <a:ext cx="7499350" cy="561975"/>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15363" name="Rectangle 3"/>
          <p:cNvSpPr>
            <a:spLocks noGrp="1" noChangeArrowheads="1"/>
          </p:cNvSpPr>
          <p:nvPr>
            <p:ph idx="1"/>
          </p:nvPr>
        </p:nvSpPr>
        <p:spPr>
          <a:xfrm>
            <a:off x="755650" y="714375"/>
            <a:ext cx="8066088" cy="5429250"/>
          </a:xfrm>
        </p:spPr>
        <p:txBody>
          <a:bodyPr lIns="90000" tIns="46800" rIns="90000" bIns="46800"/>
          <a:lstStyle/>
          <a:p>
            <a:pPr eaLnBrk="1" hangingPunct="1">
              <a:buFontTx/>
              <a:buNone/>
              <a:defRPr/>
            </a:pPr>
            <a:r>
              <a:rPr lang="tr-TR" sz="2800" b="1" dirty="0" smtClean="0">
                <a:solidFill>
                  <a:srgbClr val="FF0000"/>
                </a:solidFill>
                <a:latin typeface="Book Antiqua" pitchFamily="18" charset="0"/>
              </a:rPr>
              <a:t>	Transfer Takip Sistemi (TTS)</a:t>
            </a:r>
          </a:p>
          <a:p>
            <a:pPr eaLnBrk="1" hangingPunct="1">
              <a:buFontTx/>
              <a:buNone/>
              <a:defRPr/>
            </a:pPr>
            <a:endParaRPr lang="tr-TR" sz="800" b="1" dirty="0" smtClean="0">
              <a:solidFill>
                <a:srgbClr val="FF0000"/>
              </a:solidFill>
              <a:latin typeface="Book Antiqua" pitchFamily="18" charset="0"/>
            </a:endParaRPr>
          </a:p>
          <a:p>
            <a:pPr eaLnBrk="1" hangingPunct="1">
              <a:lnSpc>
                <a:spcPct val="93000"/>
              </a:lnSpc>
              <a:spcBef>
                <a:spcPts val="700"/>
              </a:spcBef>
              <a:buSzPct val="114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a:t>
            </a:r>
            <a:r>
              <a:rPr lang="en-GB" sz="2800" b="1" dirty="0" smtClean="0">
                <a:latin typeface="Book Antiqua" pitchFamily="18" charset="0"/>
              </a:rPr>
              <a:t>TÜBİTAK </a:t>
            </a:r>
            <a:r>
              <a:rPr lang="en-GB" sz="2800" b="1" dirty="0" err="1" smtClean="0">
                <a:latin typeface="Book Antiqua" pitchFamily="18" charset="0"/>
              </a:rPr>
              <a:t>tarafından</a:t>
            </a:r>
            <a:r>
              <a:rPr lang="en-GB" sz="2800" b="1" dirty="0" smtClean="0">
                <a:latin typeface="Book Antiqua" pitchFamily="18" charset="0"/>
              </a:rPr>
              <a:t> </a:t>
            </a:r>
            <a:r>
              <a:rPr lang="tr-TR" sz="2800" b="1" dirty="0" smtClean="0">
                <a:latin typeface="Book Antiqua" pitchFamily="18" charset="0"/>
              </a:rPr>
              <a:t>Proje Yürütücüsü Kurum/Kuruluşlara ödenekleri transfer edilen </a:t>
            </a:r>
            <a:r>
              <a:rPr lang="en-GB" sz="2800" b="1" dirty="0" err="1" smtClean="0">
                <a:latin typeface="Book Antiqua" pitchFamily="18" charset="0"/>
              </a:rPr>
              <a:t>projelerin</a:t>
            </a:r>
            <a:r>
              <a:rPr lang="en-GB" sz="2800" b="1" dirty="0" smtClean="0">
                <a:latin typeface="Book Antiqua" pitchFamily="18" charset="0"/>
              </a:rPr>
              <a:t>,</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smtClean="0">
                <a:latin typeface="Book Antiqua" pitchFamily="18" charset="0"/>
                <a:ea typeface="+mn-ea"/>
                <a:cs typeface="+mn-cs"/>
              </a:rPr>
              <a:t>Mali </a:t>
            </a:r>
            <a:r>
              <a:rPr lang="en-GB" b="1" dirty="0" err="1" smtClean="0">
                <a:latin typeface="Book Antiqua" pitchFamily="18" charset="0"/>
                <a:ea typeface="+mn-ea"/>
                <a:cs typeface="+mn-cs"/>
              </a:rPr>
              <a:t>verilerin</a:t>
            </a:r>
            <a:r>
              <a:rPr lang="tr-TR" b="1" dirty="0" smtClean="0">
                <a:latin typeface="Book Antiqua" pitchFamily="18" charset="0"/>
                <a:ea typeface="+mn-ea"/>
                <a:cs typeface="+mn-cs"/>
              </a:rPr>
              <a:t> </a:t>
            </a:r>
            <a:r>
              <a:rPr lang="en-GB" b="1" dirty="0" err="1" smtClean="0">
                <a:latin typeface="Book Antiqua" pitchFamily="18" charset="0"/>
                <a:ea typeface="+mn-ea"/>
                <a:cs typeface="+mn-cs"/>
              </a:rPr>
              <a:t>tutul</a:t>
            </a:r>
            <a:r>
              <a:rPr lang="tr-TR" b="1" dirty="0" err="1" smtClean="0">
                <a:latin typeface="Book Antiqua" pitchFamily="18" charset="0"/>
                <a:ea typeface="+mn-ea"/>
                <a:cs typeface="+mn-cs"/>
              </a:rPr>
              <a:t>duğu</a:t>
            </a:r>
            <a:r>
              <a:rPr lang="en-GB" b="1" dirty="0" smtClean="0">
                <a:latin typeface="Book Antiqua" pitchFamily="18" charset="0"/>
                <a:ea typeface="+mn-ea"/>
                <a:cs typeface="+mn-cs"/>
              </a:rPr>
              <a:t>,</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latin typeface="Book Antiqua" pitchFamily="18" charset="0"/>
                <a:ea typeface="+mn-ea"/>
                <a:cs typeface="+mn-cs"/>
              </a:rPr>
              <a:t>Bütçe</a:t>
            </a:r>
            <a:r>
              <a:rPr lang="en-GB" b="1" dirty="0" smtClean="0">
                <a:latin typeface="Book Antiqua" pitchFamily="18" charset="0"/>
                <a:ea typeface="+mn-ea"/>
                <a:cs typeface="+mn-cs"/>
              </a:rPr>
              <a:t> </a:t>
            </a:r>
            <a:r>
              <a:rPr lang="en-GB" b="1" dirty="0" err="1" smtClean="0">
                <a:latin typeface="Book Antiqua" pitchFamily="18" charset="0"/>
                <a:ea typeface="+mn-ea"/>
                <a:cs typeface="+mn-cs"/>
              </a:rPr>
              <a:t>işlemleri</a:t>
            </a:r>
            <a:r>
              <a:rPr lang="tr-TR" b="1" dirty="0" err="1" smtClean="0">
                <a:latin typeface="Book Antiqua" pitchFamily="18" charset="0"/>
                <a:ea typeface="+mn-ea"/>
                <a:cs typeface="+mn-cs"/>
              </a:rPr>
              <a:t>nin</a:t>
            </a:r>
            <a:r>
              <a:rPr lang="tr-TR" b="1" dirty="0" smtClean="0">
                <a:latin typeface="Book Antiqua" pitchFamily="18" charset="0"/>
                <a:ea typeface="+mn-ea"/>
                <a:cs typeface="+mn-cs"/>
              </a:rPr>
              <a:t>,</a:t>
            </a:r>
            <a:endParaRPr lang="en-GB" b="1" dirty="0" smtClean="0">
              <a:latin typeface="Book Antiqua" pitchFamily="18" charset="0"/>
              <a:ea typeface="+mn-ea"/>
              <a:cs typeface="+mn-cs"/>
            </a:endParaRP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latin typeface="Book Antiqua" pitchFamily="18" charset="0"/>
                <a:ea typeface="+mn-ea"/>
                <a:cs typeface="+mn-cs"/>
              </a:rPr>
              <a:t>Muhasebe</a:t>
            </a:r>
            <a:r>
              <a:rPr lang="en-GB" b="1" dirty="0" smtClean="0">
                <a:latin typeface="Book Antiqua" pitchFamily="18" charset="0"/>
                <a:ea typeface="+mn-ea"/>
                <a:cs typeface="+mn-cs"/>
              </a:rPr>
              <a:t> </a:t>
            </a:r>
            <a:r>
              <a:rPr lang="en-GB" b="1" dirty="0" err="1" smtClean="0">
                <a:latin typeface="Book Antiqua" pitchFamily="18" charset="0"/>
                <a:ea typeface="+mn-ea"/>
                <a:cs typeface="+mn-cs"/>
              </a:rPr>
              <a:t>İşlemleri</a:t>
            </a:r>
            <a:r>
              <a:rPr lang="tr-TR" b="1" dirty="0" err="1" smtClean="0">
                <a:latin typeface="Book Antiqua" pitchFamily="18" charset="0"/>
                <a:ea typeface="+mn-ea"/>
                <a:cs typeface="+mn-cs"/>
              </a:rPr>
              <a:t>nin</a:t>
            </a:r>
            <a:r>
              <a:rPr lang="en-GB" b="1" dirty="0" smtClean="0">
                <a:latin typeface="Book Antiqua" pitchFamily="18" charset="0"/>
                <a:ea typeface="+mn-ea"/>
                <a:cs typeface="+mn-cs"/>
              </a:rPr>
              <a:t>,</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b="1" dirty="0" smtClean="0">
                <a:latin typeface="Book Antiqua" pitchFamily="18" charset="0"/>
                <a:ea typeface="+mn-ea"/>
                <a:cs typeface="+mn-cs"/>
              </a:rPr>
              <a:t> ve M</a:t>
            </a:r>
            <a:r>
              <a:rPr lang="en-GB" b="1" dirty="0" err="1" smtClean="0">
                <a:latin typeface="Book Antiqua" pitchFamily="18" charset="0"/>
                <a:ea typeface="+mn-ea"/>
                <a:cs typeface="+mn-cs"/>
              </a:rPr>
              <a:t>ali</a:t>
            </a:r>
            <a:r>
              <a:rPr lang="en-GB" b="1" dirty="0" smtClean="0">
                <a:latin typeface="Book Antiqua" pitchFamily="18" charset="0"/>
                <a:ea typeface="+mn-ea"/>
                <a:cs typeface="+mn-cs"/>
              </a:rPr>
              <a:t> </a:t>
            </a:r>
            <a:r>
              <a:rPr lang="en-GB" b="1" dirty="0" err="1" smtClean="0">
                <a:latin typeface="Book Antiqua" pitchFamily="18" charset="0"/>
                <a:ea typeface="+mn-ea"/>
                <a:cs typeface="+mn-cs"/>
              </a:rPr>
              <a:t>raporlamalar</a:t>
            </a:r>
            <a:r>
              <a:rPr lang="tr-TR" b="1" dirty="0" err="1" smtClean="0">
                <a:latin typeface="Book Antiqua" pitchFamily="18" charset="0"/>
                <a:ea typeface="+mn-ea"/>
                <a:cs typeface="+mn-cs"/>
              </a:rPr>
              <a:t>ın</a:t>
            </a:r>
            <a:r>
              <a:rPr lang="tr-TR" b="1" dirty="0" smtClean="0">
                <a:latin typeface="Book Antiqua" pitchFamily="18" charset="0"/>
                <a:ea typeface="+mn-ea"/>
                <a:cs typeface="+mn-cs"/>
              </a:rPr>
              <a:t> yapılabildiği,</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b="1" dirty="0" smtClean="0">
                <a:latin typeface="Book Antiqua" pitchFamily="18" charset="0"/>
              </a:rPr>
              <a:t>	</a:t>
            </a:r>
            <a:r>
              <a:rPr lang="tr-TR" sz="2800" b="1" dirty="0" smtClean="0">
                <a:latin typeface="Book Antiqua" pitchFamily="18" charset="0"/>
              </a:rPr>
              <a:t>Ayrıca, duyurulara ve mevzuata ilişkin belgelere, formlara ulaşmak  üzere yapılmış </a:t>
            </a:r>
            <a:r>
              <a:rPr lang="en-GB" sz="2800" b="1" dirty="0" smtClean="0">
                <a:latin typeface="Book Antiqua" pitchFamily="18" charset="0"/>
              </a:rPr>
              <a:t>web </a:t>
            </a:r>
            <a:r>
              <a:rPr lang="en-GB" sz="2800" b="1" dirty="0" err="1" smtClean="0">
                <a:latin typeface="Book Antiqua" pitchFamily="18" charset="0"/>
              </a:rPr>
              <a:t>tabanlı</a:t>
            </a:r>
            <a:r>
              <a:rPr lang="en-GB" sz="2800" b="1" dirty="0" smtClean="0">
                <a:latin typeface="Book Antiqua" pitchFamily="18" charset="0"/>
              </a:rPr>
              <a:t> </a:t>
            </a:r>
            <a:r>
              <a:rPr lang="en-GB" sz="2800" b="1" dirty="0" err="1" smtClean="0">
                <a:latin typeface="Book Antiqua" pitchFamily="18" charset="0"/>
              </a:rPr>
              <a:t>bir</a:t>
            </a:r>
            <a:r>
              <a:rPr lang="en-GB" sz="2800" b="1" dirty="0" smtClean="0">
                <a:latin typeface="Book Antiqua" pitchFamily="18" charset="0"/>
              </a:rPr>
              <a:t> </a:t>
            </a:r>
            <a:r>
              <a:rPr lang="en-GB" sz="2800" b="1" dirty="0" err="1" smtClean="0">
                <a:latin typeface="Book Antiqua" pitchFamily="18" charset="0"/>
              </a:rPr>
              <a:t>yazılımdır</a:t>
            </a:r>
            <a:r>
              <a:rPr lang="en-GB" sz="2800" b="1" dirty="0" smtClean="0">
                <a:latin typeface="Book Antiqua" pitchFamily="18" charset="0"/>
              </a:rPr>
              <a:t>.</a:t>
            </a:r>
          </a:p>
        </p:txBody>
      </p:sp>
      <p:sp>
        <p:nvSpPr>
          <p:cNvPr id="10" name="9 Slayt Numarası Yer Tutucusu"/>
          <p:cNvSpPr>
            <a:spLocks noGrp="1"/>
          </p:cNvSpPr>
          <p:nvPr>
            <p:ph type="sldNum" sz="quarter" idx="10"/>
          </p:nvPr>
        </p:nvSpPr>
        <p:spPr/>
        <p:txBody>
          <a:bodyPr/>
          <a:lstStyle/>
          <a:p>
            <a:pPr>
              <a:defRPr/>
            </a:pPr>
            <a:fld id="{1C2CCA3C-9908-4693-B6D4-BA975F7C5944}" type="slidenum">
              <a:rPr lang="tr-TR"/>
              <a:pPr>
                <a:defRPr/>
              </a:pPr>
              <a:t>21</a:t>
            </a:fld>
            <a:endParaRPr lang="tr-TR"/>
          </a:p>
        </p:txBody>
      </p:sp>
      <p:grpSp>
        <p:nvGrpSpPr>
          <p:cNvPr id="24581" name="Group 4"/>
          <p:cNvGrpSpPr>
            <a:grpSpLocks/>
          </p:cNvGrpSpPr>
          <p:nvPr/>
        </p:nvGrpSpPr>
        <p:grpSpPr bwMode="auto">
          <a:xfrm>
            <a:off x="714375" y="6215063"/>
            <a:ext cx="7770813" cy="109537"/>
            <a:chOff x="432" y="2832"/>
            <a:chExt cx="4895" cy="69"/>
          </a:xfrm>
        </p:grpSpPr>
        <p:sp>
          <p:nvSpPr>
            <p:cNvPr id="245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45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layt Numarası Yer Tutucusu"/>
          <p:cNvSpPr>
            <a:spLocks noGrp="1"/>
          </p:cNvSpPr>
          <p:nvPr>
            <p:ph type="sldNum" sz="quarter" idx="12"/>
          </p:nvPr>
        </p:nvSpPr>
        <p:spPr/>
        <p:txBody>
          <a:bodyPr/>
          <a:lstStyle/>
          <a:p>
            <a:pPr>
              <a:defRPr/>
            </a:pPr>
            <a:fld id="{453DC2FC-4323-45A2-95F8-6788AD8221B8}" type="slidenum">
              <a:rPr lang="tr-TR"/>
              <a:pPr>
                <a:defRPr/>
              </a:pPr>
              <a:t>22</a:t>
            </a:fld>
            <a:endParaRPr lang="tr-TR"/>
          </a:p>
        </p:txBody>
      </p:sp>
      <p:sp>
        <p:nvSpPr>
          <p:cNvPr id="25603" name="Text Box 2"/>
          <p:cNvSpPr txBox="1">
            <a:spLocks noChangeArrowheads="1"/>
          </p:cNvSpPr>
          <p:nvPr/>
        </p:nvSpPr>
        <p:spPr bwMode="auto">
          <a:xfrm>
            <a:off x="1403350" y="1989138"/>
            <a:ext cx="6911975" cy="1920875"/>
          </a:xfrm>
          <a:prstGeom prst="rect">
            <a:avLst/>
          </a:prstGeom>
          <a:noFill/>
          <a:ln w="9525">
            <a:noFill/>
            <a:miter lim="800000"/>
            <a:headEnd/>
            <a:tailEnd/>
          </a:ln>
        </p:spPr>
        <p:txBody>
          <a:bodyPr lIns="90000" tIns="46800" rIns="90000" bIns="46800">
            <a:spAutoFit/>
          </a:bodyPr>
          <a:lstStyle/>
          <a:p>
            <a:pPr algn="ctr" eaLnBrk="1" hangingPunct="1">
              <a:spcBef>
                <a:spcPts val="3000"/>
              </a:spcBef>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6000" b="1">
                <a:solidFill>
                  <a:schemeClr val="tx1"/>
                </a:solidFill>
              </a:rPr>
              <a:t>Harcamaların Gerçekleşmesi</a:t>
            </a:r>
            <a:endParaRPr lang="en-GB" sz="6000" b="1">
              <a:solidFill>
                <a:schemeClr val="tx1"/>
              </a:solidFill>
            </a:endParaRPr>
          </a:p>
        </p:txBody>
      </p:sp>
      <p:grpSp>
        <p:nvGrpSpPr>
          <p:cNvPr id="25604" name="Group 3"/>
          <p:cNvGrpSpPr>
            <a:grpSpLocks/>
          </p:cNvGrpSpPr>
          <p:nvPr/>
        </p:nvGrpSpPr>
        <p:grpSpPr bwMode="auto">
          <a:xfrm>
            <a:off x="755650" y="5876925"/>
            <a:ext cx="7705725" cy="109538"/>
            <a:chOff x="432" y="2832"/>
            <a:chExt cx="4895" cy="69"/>
          </a:xfrm>
        </p:grpSpPr>
        <p:sp>
          <p:nvSpPr>
            <p:cNvPr id="25605"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5606"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6"/>
          <p:cNvSpPr>
            <a:spLocks noGrp="1" noChangeArrowheads="1"/>
          </p:cNvSpPr>
          <p:nvPr>
            <p:ph idx="1"/>
          </p:nvPr>
        </p:nvSpPr>
        <p:spPr>
          <a:xfrm>
            <a:off x="827088" y="857250"/>
            <a:ext cx="8137525" cy="5143500"/>
          </a:xfrm>
        </p:spPr>
        <p:txBody>
          <a:bodyPr/>
          <a:lstStyle/>
          <a:p>
            <a:pPr marL="400050" lvl="1" indent="0"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solidFill>
                  <a:srgbClr val="FF0000"/>
                </a:solidFill>
                <a:latin typeface="Book Antiqua" pitchFamily="18" charset="0"/>
              </a:rPr>
              <a:t>Projelerin yürütülmesinde ve harcamaların gerçekleştirilmesinde hangi mevzuata uyulacaktır? </a:t>
            </a:r>
            <a:r>
              <a:rPr lang="tr-TR" sz="1800" b="1" dirty="0" smtClean="0">
                <a:solidFill>
                  <a:srgbClr val="0000FF"/>
                </a:solidFill>
                <a:latin typeface="Book Antiqua" pitchFamily="18" charset="0"/>
              </a:rPr>
              <a:t>(Kamu Ar-</a:t>
            </a:r>
            <a:r>
              <a:rPr lang="tr-TR" sz="1800" b="1" dirty="0" err="1" smtClean="0">
                <a:solidFill>
                  <a:srgbClr val="0000FF"/>
                </a:solidFill>
                <a:latin typeface="Book Antiqua" pitchFamily="18" charset="0"/>
              </a:rPr>
              <a:t>Ge</a:t>
            </a:r>
            <a:r>
              <a:rPr lang="tr-TR" sz="1800" b="1" dirty="0" smtClean="0">
                <a:solidFill>
                  <a:srgbClr val="0000FF"/>
                </a:solidFill>
                <a:latin typeface="Book Antiqua" pitchFamily="18" charset="0"/>
              </a:rPr>
              <a:t> Projelerinde)</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1000" b="1" dirty="0"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1000" b="1" dirty="0"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TÜBİTAK Kamu Kurumları Araştırma ve Geliştirme Projelerini Destekleme Programına İlişkin Yönetmelik </a:t>
            </a:r>
          </a:p>
          <a:p>
            <a:pPr lvl="1" eaLnBrk="1" hangingPunct="1">
              <a:lnSpc>
                <a:spcPct val="9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900" b="1" dirty="0"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TÜBİTAK Kamu Kurumları Araştırma ve Geliştirme Projelerini Destekleme Programı (1007 Programı) Kapsamındaki Projelere İlişkin İdari ve Mali Esaslar</a:t>
            </a:r>
          </a:p>
          <a:p>
            <a:pPr lvl="1" eaLnBrk="1" hangingPunct="1">
              <a:lnSpc>
                <a:spcPct val="9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900" b="1" dirty="0"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TÜBİTAK Kaynaklarından Genel Bütçe Kapsamındaki Kamu İdareleri ile Özel Bütçeli İdarelere Proje Karşılığı Aktarılacak Tutarların Harcanması ve </a:t>
            </a:r>
            <a:r>
              <a:rPr lang="tr-TR" sz="1800" b="1" dirty="0" smtClean="0">
                <a:solidFill>
                  <a:srgbClr val="0000FF"/>
                </a:solidFill>
                <a:latin typeface="Book Antiqua" pitchFamily="18" charset="0"/>
              </a:rPr>
              <a:t>TÜBİTAK Tarafından Yürütülen Dış Destekli Projelerin Harcamalarının </a:t>
            </a:r>
            <a:r>
              <a:rPr lang="tr-TR" sz="1800" b="1" dirty="0" smtClean="0">
                <a:latin typeface="Book Antiqua" pitchFamily="18" charset="0"/>
              </a:rPr>
              <a:t>Gerçekleştirilmesine İlişkin Esas ve Usuller</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900" b="1" dirty="0"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TÜBİTAK Araştırma-Geliştirme Projelerine Ait İhale Esasları</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900" b="1" dirty="0" smtClean="0">
              <a:latin typeface="Book Antiqua" pitchFamily="18" charset="0"/>
            </a:endParaRPr>
          </a:p>
          <a:p>
            <a:pPr lvl="1" eaLnBrk="1" hangingPunct="1">
              <a:lnSpc>
                <a:spcPct val="90000"/>
              </a:lnSpc>
              <a:spcBef>
                <a:spcPts val="1200"/>
              </a:spcBef>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Proje Destekleme Sözleşmesi</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400" b="1" dirty="0" smtClean="0">
              <a:solidFill>
                <a:schemeClr val="accent2"/>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F9727F63-DE81-4198-8087-F6243E170816}" type="slidenum">
              <a:rPr lang="tr-TR"/>
              <a:pPr>
                <a:defRPr/>
              </a:pPr>
              <a:t>23</a:t>
            </a:fld>
            <a:endParaRPr lang="tr-TR"/>
          </a:p>
        </p:txBody>
      </p:sp>
      <p:sp>
        <p:nvSpPr>
          <p:cNvPr id="26628" name="Rectangle 2"/>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a:solidFill>
                  <a:schemeClr val="tx1"/>
                </a:solidFill>
              </a:rPr>
              <a:t>Mevzuat</a:t>
            </a:r>
            <a:endParaRPr lang="en-GB" sz="3200" b="1">
              <a:solidFill>
                <a:schemeClr val="tx1"/>
              </a:solidFill>
            </a:endParaRPr>
          </a:p>
        </p:txBody>
      </p:sp>
      <p:grpSp>
        <p:nvGrpSpPr>
          <p:cNvPr id="26629" name="Group 3"/>
          <p:cNvGrpSpPr>
            <a:grpSpLocks/>
          </p:cNvGrpSpPr>
          <p:nvPr/>
        </p:nvGrpSpPr>
        <p:grpSpPr bwMode="auto">
          <a:xfrm>
            <a:off x="785813" y="6072188"/>
            <a:ext cx="7705725" cy="109537"/>
            <a:chOff x="432" y="2832"/>
            <a:chExt cx="4895" cy="69"/>
          </a:xfrm>
        </p:grpSpPr>
        <p:sp>
          <p:nvSpPr>
            <p:cNvPr id="2663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663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a:solidFill>
                  <a:schemeClr val="tx1"/>
                </a:solidFill>
              </a:rPr>
              <a:t>Mevzuat</a:t>
            </a:r>
            <a:endParaRPr lang="en-GB" sz="3200" b="1">
              <a:solidFill>
                <a:schemeClr val="tx1"/>
              </a:solidFill>
            </a:endParaRPr>
          </a:p>
        </p:txBody>
      </p:sp>
      <p:grpSp>
        <p:nvGrpSpPr>
          <p:cNvPr id="27651" name="Group 3"/>
          <p:cNvGrpSpPr>
            <a:grpSpLocks/>
          </p:cNvGrpSpPr>
          <p:nvPr/>
        </p:nvGrpSpPr>
        <p:grpSpPr bwMode="auto">
          <a:xfrm>
            <a:off x="857250" y="5929313"/>
            <a:ext cx="7705725" cy="109537"/>
            <a:chOff x="432" y="2832"/>
            <a:chExt cx="4895" cy="69"/>
          </a:xfrm>
        </p:grpSpPr>
        <p:sp>
          <p:nvSpPr>
            <p:cNvPr id="2765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765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27652" name="Rectangle 6"/>
          <p:cNvSpPr>
            <a:spLocks noGrp="1" noChangeArrowheads="1"/>
          </p:cNvSpPr>
          <p:nvPr>
            <p:ph idx="1"/>
          </p:nvPr>
        </p:nvSpPr>
        <p:spPr>
          <a:xfrm>
            <a:off x="827088" y="785813"/>
            <a:ext cx="8137525" cy="5286375"/>
          </a:xfrm>
        </p:spPr>
        <p:txBody>
          <a:bodyPr/>
          <a:lstStyle/>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solidFill>
                  <a:srgbClr val="FF0000"/>
                </a:solidFill>
                <a:latin typeface="Book Antiqua" pitchFamily="18" charset="0"/>
              </a:rPr>
              <a:t>Projelerin yürütülmesinde ve harcamaların gerçekleştirilmesinde hangi mevzuata uyulacaktır? </a:t>
            </a:r>
            <a:r>
              <a:rPr lang="tr-TR" sz="2000" b="1" smtClean="0">
                <a:solidFill>
                  <a:srgbClr val="0000FF"/>
                </a:solidFill>
                <a:latin typeface="Book Antiqua" pitchFamily="18" charset="0"/>
              </a:rPr>
              <a:t>(Diğer Projelerde)</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Araştırma Destek Programları Başkanlığı Tarafından Yürütülen Programlara İlişkin Yönetmelik</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Hızlı Destek Programı Esasları</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Bilimsel ve Teknolojik İşbirliği Ağları ve Platformları Kurma Girişimi Projeleri (İŞBAP) Destekleme Programına İlişkin Esaslar</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Araştırma Projelerinde Uygulanacak İdari ve Mali Esaslar</a:t>
            </a:r>
            <a:endParaRPr lang="tr-TR" sz="800" b="1" smtClean="0">
              <a:latin typeface="Book Antiqua" pitchFamily="18" charset="0"/>
            </a:endParaRP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Uluslararası  Projelerde, İkili İşbirliği Anlaşma Metinleri</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Araştırma-Geliştirme Projelerine Ait İhale Esasları</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lvl="1" eaLnBrk="1" hangingPunct="1">
              <a:lnSpc>
                <a:spcPct val="90000"/>
              </a:lnSpc>
              <a:spcBef>
                <a:spcPts val="1200"/>
              </a:spcBef>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Proje Destekleme Sözleşmesi</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b="1" smtClean="0">
              <a:solidFill>
                <a:schemeClr val="accent2"/>
              </a:solidFill>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EE6CD7C8-ACFD-47DA-BF86-DFD6517A5784}" type="slidenum">
              <a:rPr lang="tr-TR"/>
              <a:pPr>
                <a:defRPr/>
              </a:pPr>
              <a:t>24</a:t>
            </a:fld>
            <a:endParaRPr lang="tr-TR"/>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Proje Hesabı İle İlgili İşlemler</a:t>
            </a:r>
            <a:endParaRPr lang="en-GB" sz="3200" b="1" smtClean="0">
              <a:latin typeface="Book Antiqua" pitchFamily="18" charset="0"/>
            </a:endParaRPr>
          </a:p>
        </p:txBody>
      </p:sp>
      <p:sp>
        <p:nvSpPr>
          <p:cNvPr id="28675" name="Rectangle 2"/>
          <p:cNvSpPr>
            <a:spLocks noGrp="1" noChangeArrowheads="1"/>
          </p:cNvSpPr>
          <p:nvPr>
            <p:ph idx="1"/>
          </p:nvPr>
        </p:nvSpPr>
        <p:spPr>
          <a:xfrm>
            <a:off x="900113" y="1196975"/>
            <a:ext cx="7993062" cy="4537075"/>
          </a:xfrm>
        </p:spPr>
        <p:txBody>
          <a:bodyPr lIns="90000" tIns="46800" rIns="90000" bIns="46800"/>
          <a:lstStyle/>
          <a:p>
            <a:pPr marL="569913" indent="-569913" defTabSz="449263" eaLnBrk="1" hangingPunct="1">
              <a:lnSpc>
                <a:spcPct val="75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Proje hesabı ne zaman ve kim tarafından açılacak?  </a:t>
            </a:r>
          </a:p>
          <a:p>
            <a:pPr marL="569913" indent="-569913" defTabSz="449263" eaLnBrk="1" hangingPunct="1">
              <a:lnSpc>
                <a:spcPct val="7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Desteklenmesi uygun bulunan projeler için, Proje Destekleme Sözleşmelerinin hazırlık sürecinde, TÜBİTAK tarafından yapılan yazılı talep üzerine, Projenin Yürütüldüğü Kurumun </a:t>
            </a:r>
            <a:r>
              <a:rPr lang="tr-TR" sz="2800" b="1" smtClean="0">
                <a:solidFill>
                  <a:srgbClr val="0000FF"/>
                </a:solidFill>
                <a:latin typeface="Book Antiqua" pitchFamily="18" charset="0"/>
              </a:rPr>
              <a:t>Muhasebe Yetkilisi</a:t>
            </a:r>
            <a:r>
              <a:rPr lang="tr-TR" sz="2800" b="1" smtClean="0">
                <a:solidFill>
                  <a:srgbClr val="FF0000"/>
                </a:solidFill>
                <a:latin typeface="Book Antiqua" pitchFamily="18" charset="0"/>
              </a:rPr>
              <a:t> </a:t>
            </a:r>
            <a:r>
              <a:rPr lang="en-GB" sz="2800" b="1" smtClean="0">
                <a:latin typeface="Book Antiqua" pitchFamily="18" charset="0"/>
              </a:rPr>
              <a:t>tarafından </a:t>
            </a:r>
            <a:r>
              <a:rPr lang="tr-TR" sz="2800" b="1" smtClean="0">
                <a:latin typeface="Book Antiqua" pitchFamily="18" charset="0"/>
              </a:rPr>
              <a:t>her bir proje ve/veya projeler için hesap </a:t>
            </a:r>
            <a:r>
              <a:rPr lang="en-GB" sz="2800" b="1" smtClean="0">
                <a:latin typeface="Book Antiqua" pitchFamily="18" charset="0"/>
              </a:rPr>
              <a:t>açıl</a:t>
            </a:r>
            <a:r>
              <a:rPr lang="tr-TR" sz="2800" b="1" smtClean="0">
                <a:latin typeface="Book Antiqua" pitchFamily="18" charset="0"/>
              </a:rPr>
              <a:t>ır  ve banka hesap numaraları (IBAN) </a:t>
            </a:r>
            <a:r>
              <a:rPr lang="en-GB" sz="2800" b="1" smtClean="0">
                <a:latin typeface="Book Antiqua" pitchFamily="18" charset="0"/>
              </a:rPr>
              <a:t>TÜBİTAK’a bildiril</a:t>
            </a:r>
            <a:r>
              <a:rPr lang="tr-TR" sz="2800" b="1" smtClean="0">
                <a:latin typeface="Book Antiqua" pitchFamily="18" charset="0"/>
              </a:rPr>
              <a:t>ir</a:t>
            </a:r>
            <a:r>
              <a:rPr lang="en-GB" sz="2800" b="1" smtClean="0">
                <a:latin typeface="Book Antiqua" pitchFamily="18" charset="0"/>
              </a:rPr>
              <a:t>.</a:t>
            </a:r>
          </a:p>
        </p:txBody>
      </p:sp>
      <p:sp>
        <p:nvSpPr>
          <p:cNvPr id="8" name="5 Slayt Numarası Yer Tutucusu"/>
          <p:cNvSpPr>
            <a:spLocks noGrp="1"/>
          </p:cNvSpPr>
          <p:nvPr>
            <p:ph type="sldNum" sz="quarter" idx="10"/>
          </p:nvPr>
        </p:nvSpPr>
        <p:spPr/>
        <p:txBody>
          <a:bodyPr/>
          <a:lstStyle/>
          <a:p>
            <a:pPr>
              <a:defRPr/>
            </a:pPr>
            <a:fld id="{5CBBF766-B047-42D0-85D1-B81EE7DE6CDF}" type="slidenum">
              <a:rPr lang="tr-TR"/>
              <a:pPr>
                <a:defRPr/>
              </a:pPr>
              <a:t>25</a:t>
            </a:fld>
            <a:endParaRPr lang="tr-TR"/>
          </a:p>
        </p:txBody>
      </p:sp>
      <p:grpSp>
        <p:nvGrpSpPr>
          <p:cNvPr id="28677" name="Group 4"/>
          <p:cNvGrpSpPr>
            <a:grpSpLocks/>
          </p:cNvGrpSpPr>
          <p:nvPr/>
        </p:nvGrpSpPr>
        <p:grpSpPr bwMode="auto">
          <a:xfrm>
            <a:off x="827088" y="6092825"/>
            <a:ext cx="7770812" cy="109538"/>
            <a:chOff x="432" y="2832"/>
            <a:chExt cx="4895" cy="69"/>
          </a:xfrm>
        </p:grpSpPr>
        <p:sp>
          <p:nvSpPr>
            <p:cNvPr id="2867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867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29699" name="Rectangle 2"/>
          <p:cNvSpPr>
            <a:spLocks noGrp="1" noChangeArrowheads="1"/>
          </p:cNvSpPr>
          <p:nvPr>
            <p:ph idx="1"/>
          </p:nvPr>
        </p:nvSpPr>
        <p:spPr>
          <a:xfrm>
            <a:off x="900113" y="908050"/>
            <a:ext cx="7993062" cy="4897438"/>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CC0000"/>
              </a:solidFill>
              <a:latin typeface="Book Antiqua" pitchFamily="18" charset="0"/>
            </a:endParaRPr>
          </a:p>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b="1" smtClean="0">
                <a:solidFill>
                  <a:srgbClr val="FF0000"/>
                </a:solidFill>
                <a:latin typeface="Book Antiqua" pitchFamily="18" charset="0"/>
              </a:rPr>
              <a:t>Hangi bankalarda </a:t>
            </a:r>
            <a:r>
              <a:rPr lang="tr-TR" b="1" smtClean="0">
                <a:solidFill>
                  <a:srgbClr val="FF0000"/>
                </a:solidFill>
                <a:latin typeface="Book Antiqua" pitchFamily="18" charset="0"/>
              </a:rPr>
              <a:t>p</a:t>
            </a:r>
            <a:r>
              <a:rPr lang="en-GB" b="1" smtClean="0">
                <a:solidFill>
                  <a:srgbClr val="FF0000"/>
                </a:solidFill>
                <a:latin typeface="Book Antiqua" pitchFamily="18" charset="0"/>
              </a:rPr>
              <a:t>roje hesabı açılacak?</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	</a:t>
            </a:r>
            <a:r>
              <a:rPr lang="en-GB" b="1" smtClean="0">
                <a:latin typeface="Book Antiqua" pitchFamily="18" charset="0"/>
              </a:rPr>
              <a:t>Kamu Haznedarlığı </a:t>
            </a:r>
            <a:r>
              <a:rPr lang="tr-TR" b="1" smtClean="0">
                <a:latin typeface="Book Antiqua" pitchFamily="18" charset="0"/>
              </a:rPr>
              <a:t>T</a:t>
            </a:r>
            <a:r>
              <a:rPr lang="en-GB" b="1" smtClean="0">
                <a:latin typeface="Book Antiqua" pitchFamily="18" charset="0"/>
              </a:rPr>
              <a:t>ebliği hükümleri doğrultusunda </a:t>
            </a:r>
            <a:r>
              <a:rPr lang="tr-TR" b="1" smtClean="0">
                <a:latin typeface="Book Antiqua" pitchFamily="18" charset="0"/>
              </a:rPr>
              <a:t>belirtilen kamu b</a:t>
            </a:r>
            <a:r>
              <a:rPr lang="en-GB" b="1" smtClean="0">
                <a:latin typeface="Book Antiqua" pitchFamily="18" charset="0"/>
              </a:rPr>
              <a:t>anka</a:t>
            </a:r>
            <a:r>
              <a:rPr lang="tr-TR" b="1" smtClean="0">
                <a:latin typeface="Book Antiqua" pitchFamily="18" charset="0"/>
              </a:rPr>
              <a:t>ların </a:t>
            </a:r>
            <a:r>
              <a:rPr lang="en-GB" b="1" smtClean="0">
                <a:latin typeface="Book Antiqua" pitchFamily="18" charset="0"/>
              </a:rPr>
              <a:t>birinde hesap aç</a:t>
            </a:r>
            <a:r>
              <a:rPr lang="tr-TR" b="1" smtClean="0">
                <a:latin typeface="Book Antiqua" pitchFamily="18" charset="0"/>
              </a:rPr>
              <a:t>a</a:t>
            </a:r>
            <a:r>
              <a:rPr lang="en-GB" b="1" smtClean="0">
                <a:latin typeface="Book Antiqua" pitchFamily="18" charset="0"/>
              </a:rPr>
              <a:t>caktır.</a:t>
            </a:r>
            <a:endParaRPr lang="tr-TR"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28E1A56-3049-44AD-99DB-D03853D2AD27}" type="slidenum">
              <a:rPr lang="tr-TR"/>
              <a:pPr>
                <a:defRPr/>
              </a:pPr>
              <a:t>26</a:t>
            </a:fld>
            <a:endParaRPr lang="tr-TR"/>
          </a:p>
        </p:txBody>
      </p:sp>
      <p:grpSp>
        <p:nvGrpSpPr>
          <p:cNvPr id="29701" name="Group 4"/>
          <p:cNvGrpSpPr>
            <a:grpSpLocks/>
          </p:cNvGrpSpPr>
          <p:nvPr/>
        </p:nvGrpSpPr>
        <p:grpSpPr bwMode="auto">
          <a:xfrm>
            <a:off x="827088" y="6092825"/>
            <a:ext cx="7770812" cy="109538"/>
            <a:chOff x="432" y="2832"/>
            <a:chExt cx="4895" cy="69"/>
          </a:xfrm>
        </p:grpSpPr>
        <p:sp>
          <p:nvSpPr>
            <p:cNvPr id="2970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970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30723" name="Rectangle 2"/>
          <p:cNvSpPr>
            <a:spLocks noGrp="1" noChangeArrowheads="1"/>
          </p:cNvSpPr>
          <p:nvPr>
            <p:ph idx="1"/>
          </p:nvPr>
        </p:nvSpPr>
        <p:spPr>
          <a:xfrm>
            <a:off x="900113" y="908050"/>
            <a:ext cx="7993062" cy="5113338"/>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CC0000"/>
              </a:solidFill>
              <a:latin typeface="Book Antiqua" pitchFamily="18" charset="0"/>
            </a:endParaRPr>
          </a:p>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a:t>
            </a:r>
            <a:r>
              <a:rPr lang="en-GB" sz="2800" b="1" smtClean="0">
                <a:solidFill>
                  <a:srgbClr val="FF0000"/>
                </a:solidFill>
                <a:latin typeface="Book Antiqua" pitchFamily="18" charset="0"/>
              </a:rPr>
              <a:t>roje hesabı</a:t>
            </a:r>
            <a:r>
              <a:rPr lang="tr-TR" sz="2800" b="1" smtClean="0">
                <a:solidFill>
                  <a:srgbClr val="FF0000"/>
                </a:solidFill>
                <a:latin typeface="Book Antiqua" pitchFamily="18" charset="0"/>
              </a:rPr>
              <a:t>na ilk dönem ödeneği ne zaman ve nasıl aktarılacak</a:t>
            </a:r>
            <a:r>
              <a:rPr lang="en-GB" sz="2800" b="1" smtClean="0">
                <a:solidFill>
                  <a:srgbClr val="FF0000"/>
                </a:solidFill>
                <a:latin typeface="Book Antiqua" pitchFamily="18" charset="0"/>
              </a:rPr>
              <a:t>?</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1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 sözleşmesi taraflarca imzalandıktan sonra, sözleşme ekinde yer alan bütçe planında yer alan birinci dönem ödeneği proje özel hesabına TÜBİTAK tarafından aktarılır ve aynı zamanda TTS programına da bu ödenekler  yansıtılır.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698F7BE-895A-41B5-B4FD-208154BACCE2}" type="slidenum">
              <a:rPr lang="tr-TR"/>
              <a:pPr>
                <a:defRPr/>
              </a:pPr>
              <a:t>27</a:t>
            </a:fld>
            <a:endParaRPr lang="tr-TR"/>
          </a:p>
        </p:txBody>
      </p:sp>
      <p:grpSp>
        <p:nvGrpSpPr>
          <p:cNvPr id="30725" name="Group 4"/>
          <p:cNvGrpSpPr>
            <a:grpSpLocks/>
          </p:cNvGrpSpPr>
          <p:nvPr/>
        </p:nvGrpSpPr>
        <p:grpSpPr bwMode="auto">
          <a:xfrm>
            <a:off x="827088" y="6092825"/>
            <a:ext cx="7770812" cy="109538"/>
            <a:chOff x="432" y="2832"/>
            <a:chExt cx="4895" cy="69"/>
          </a:xfrm>
        </p:grpSpPr>
        <p:sp>
          <p:nvSpPr>
            <p:cNvPr id="3072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072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31747" name="Rectangle 2"/>
          <p:cNvSpPr>
            <a:spLocks noGrp="1" noChangeArrowheads="1"/>
          </p:cNvSpPr>
          <p:nvPr>
            <p:ph idx="1"/>
          </p:nvPr>
        </p:nvSpPr>
        <p:spPr>
          <a:xfrm>
            <a:off x="900113" y="908050"/>
            <a:ext cx="7993062" cy="4897438"/>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CC0000"/>
              </a:solidFill>
              <a:latin typeface="Book Antiqua" pitchFamily="18" charset="0"/>
            </a:endParaRPr>
          </a:p>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Diğer dönem ödenekleri ne zaman proje hesabına transfer edilir</a:t>
            </a:r>
            <a:r>
              <a:rPr lang="en-GB" sz="2800" b="1" smtClean="0">
                <a:solidFill>
                  <a:srgbClr val="FF0000"/>
                </a:solidFill>
                <a:latin typeface="Book Antiqua" pitchFamily="18" charset="0"/>
              </a:rPr>
              <a:t>?</a:t>
            </a:r>
            <a:endParaRPr lang="tr-TR" sz="28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 destekleme sözleşmesinde belirtilen tarihlerde TÜBİTAK’a iletilen gelişme raporlarının kabulü sonrasında, bütçe planında yer alan izleyen dönem ödenekleri proje hesabına TÜBİTAK tarafından transfer edilir ve aynı zamanda TTS programına da bu ödenekler yansıtılır.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E3E3D20-8272-4510-893D-B2F86759342A}" type="slidenum">
              <a:rPr lang="tr-TR"/>
              <a:pPr>
                <a:defRPr/>
              </a:pPr>
              <a:t>28</a:t>
            </a:fld>
            <a:endParaRPr lang="tr-TR"/>
          </a:p>
        </p:txBody>
      </p:sp>
      <p:grpSp>
        <p:nvGrpSpPr>
          <p:cNvPr id="31749" name="Group 4"/>
          <p:cNvGrpSpPr>
            <a:grpSpLocks/>
          </p:cNvGrpSpPr>
          <p:nvPr/>
        </p:nvGrpSpPr>
        <p:grpSpPr bwMode="auto">
          <a:xfrm>
            <a:off x="827088" y="6092825"/>
            <a:ext cx="7770812" cy="109538"/>
            <a:chOff x="432" y="2832"/>
            <a:chExt cx="4895" cy="69"/>
          </a:xfrm>
        </p:grpSpPr>
        <p:sp>
          <p:nvSpPr>
            <p:cNvPr id="3175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175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32771" name="Rectangle 2"/>
          <p:cNvSpPr>
            <a:spLocks noGrp="1" noChangeArrowheads="1"/>
          </p:cNvSpPr>
          <p:nvPr>
            <p:ph idx="1"/>
          </p:nvPr>
        </p:nvSpPr>
        <p:spPr>
          <a:xfrm>
            <a:off x="900113" y="908050"/>
            <a:ext cx="7993062" cy="4826000"/>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CC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Gelişme raporu </a:t>
            </a:r>
            <a:r>
              <a:rPr lang="tr-TR" sz="2800" b="1" smtClean="0">
                <a:solidFill>
                  <a:srgbClr val="FF0000"/>
                </a:solidFill>
                <a:latin typeface="Book Antiqua" pitchFamily="18" charset="0"/>
              </a:rPr>
              <a:t>dönemine ait kullanılamayan ödenek </a:t>
            </a:r>
            <a:r>
              <a:rPr lang="en-GB" sz="2800" b="1" smtClean="0">
                <a:solidFill>
                  <a:srgbClr val="FF0000"/>
                </a:solidFill>
                <a:latin typeface="Book Antiqua" pitchFamily="18" charset="0"/>
              </a:rPr>
              <a:t>ne olacaktır?</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Proje tamamlanana kadar </a:t>
            </a:r>
            <a:r>
              <a:rPr lang="tr-TR" sz="2800" b="1" smtClean="0">
                <a:latin typeface="Book Antiqua" pitchFamily="18" charset="0"/>
              </a:rPr>
              <a:t>projede öngörülen mahiyette kullanılmak</a:t>
            </a:r>
            <a:r>
              <a:rPr lang="en-GB" sz="2800" b="1" smtClean="0">
                <a:latin typeface="Book Antiqua" pitchFamily="18" charset="0"/>
              </a:rPr>
              <a:t> üzere </a:t>
            </a:r>
            <a:r>
              <a:rPr lang="tr-TR" sz="2800" b="1" smtClean="0">
                <a:latin typeface="Book Antiqua" pitchFamily="18" charset="0"/>
              </a:rPr>
              <a:t>proje </a:t>
            </a:r>
            <a:r>
              <a:rPr lang="en-GB" sz="2800" b="1" smtClean="0">
                <a:latin typeface="Book Antiqua" pitchFamily="18" charset="0"/>
              </a:rPr>
              <a:t>hesa</a:t>
            </a:r>
            <a:r>
              <a:rPr lang="tr-TR" sz="2800" b="1" smtClean="0">
                <a:latin typeface="Book Antiqua" pitchFamily="18" charset="0"/>
              </a:rPr>
              <a:t>bında</a:t>
            </a:r>
            <a:r>
              <a:rPr lang="en-GB" sz="2800" b="1" smtClean="0">
                <a:latin typeface="Book Antiqua" pitchFamily="18" charset="0"/>
              </a:rPr>
              <a:t> izlenir.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Proje tamamlandığında hesapta artan para ne olacaktır?</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a:t>
            </a:r>
            <a:r>
              <a:rPr lang="tr-TR" sz="2800" b="1" smtClean="0">
                <a:latin typeface="Book Antiqua" pitchFamily="18" charset="0"/>
              </a:rPr>
              <a:t>H</a:t>
            </a:r>
            <a:r>
              <a:rPr lang="en-GB" sz="2800" b="1" smtClean="0">
                <a:latin typeface="Book Antiqua" pitchFamily="18" charset="0"/>
              </a:rPr>
              <a:t>esaba ilişkin </a:t>
            </a:r>
            <a:r>
              <a:rPr lang="tr-TR" sz="2800" b="1" smtClean="0">
                <a:latin typeface="Book Antiqua" pitchFamily="18" charset="0"/>
              </a:rPr>
              <a:t>varsa oluşan </a:t>
            </a:r>
            <a:r>
              <a:rPr lang="en-GB" sz="2800" b="1" smtClean="0">
                <a:latin typeface="Book Antiqua" pitchFamily="18" charset="0"/>
              </a:rPr>
              <a:t>faiz geliri ile birlikte Kurum tarafından</a:t>
            </a:r>
            <a:r>
              <a:rPr lang="tr-TR" sz="2800" b="1" smtClean="0">
                <a:latin typeface="Book Antiqua" pitchFamily="18" charset="0"/>
              </a:rPr>
              <a:t>, </a:t>
            </a:r>
            <a:r>
              <a:rPr lang="en-GB" sz="2800" b="1" smtClean="0">
                <a:latin typeface="Book Antiqua" pitchFamily="18" charset="0"/>
              </a:rPr>
              <a:t>TÜBİTAK hesabına iade edilecektir.</a:t>
            </a:r>
          </a:p>
        </p:txBody>
      </p:sp>
      <p:sp>
        <p:nvSpPr>
          <p:cNvPr id="8" name="5 Slayt Numarası Yer Tutucusu"/>
          <p:cNvSpPr>
            <a:spLocks noGrp="1"/>
          </p:cNvSpPr>
          <p:nvPr>
            <p:ph type="sldNum" sz="quarter" idx="10"/>
          </p:nvPr>
        </p:nvSpPr>
        <p:spPr/>
        <p:txBody>
          <a:bodyPr/>
          <a:lstStyle/>
          <a:p>
            <a:pPr>
              <a:defRPr/>
            </a:pPr>
            <a:fld id="{C519B089-E938-4E2C-A038-BDEA9A110C79}" type="slidenum">
              <a:rPr lang="tr-TR"/>
              <a:pPr>
                <a:defRPr/>
              </a:pPr>
              <a:t>29</a:t>
            </a:fld>
            <a:endParaRPr lang="tr-TR"/>
          </a:p>
        </p:txBody>
      </p:sp>
      <p:grpSp>
        <p:nvGrpSpPr>
          <p:cNvPr id="32773" name="Group 4"/>
          <p:cNvGrpSpPr>
            <a:grpSpLocks/>
          </p:cNvGrpSpPr>
          <p:nvPr/>
        </p:nvGrpSpPr>
        <p:grpSpPr bwMode="auto">
          <a:xfrm>
            <a:off x="827088" y="6092825"/>
            <a:ext cx="7770812" cy="109538"/>
            <a:chOff x="432" y="2832"/>
            <a:chExt cx="4895" cy="69"/>
          </a:xfrm>
        </p:grpSpPr>
        <p:sp>
          <p:nvSpPr>
            <p:cNvPr id="3277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277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title"/>
          </p:nvPr>
        </p:nvSpPr>
        <p:spPr>
          <a:xfrm>
            <a:off x="755650" y="0"/>
            <a:ext cx="8388350" cy="692150"/>
          </a:xfrm>
          <a:noFill/>
        </p:spPr>
        <p:txBody>
          <a:bodyPr/>
          <a:lstStyle/>
          <a:p>
            <a:pPr eaLnBrk="1" hangingPunct="1"/>
            <a:r>
              <a:rPr lang="tr-TR" b="1" smtClean="0"/>
              <a:t>İçerik</a:t>
            </a:r>
          </a:p>
        </p:txBody>
      </p:sp>
      <p:sp>
        <p:nvSpPr>
          <p:cNvPr id="6147" name="Rectangle 2"/>
          <p:cNvSpPr>
            <a:spLocks noGrp="1" noChangeArrowheads="1"/>
          </p:cNvSpPr>
          <p:nvPr>
            <p:ph idx="1"/>
          </p:nvPr>
        </p:nvSpPr>
        <p:spPr>
          <a:xfrm>
            <a:off x="971550" y="1268413"/>
            <a:ext cx="7908925" cy="4392612"/>
          </a:xfrm>
        </p:spPr>
        <p:txBody>
          <a:bodyPr lIns="90000" tIns="46800" rIns="90000" bIns="46800"/>
          <a:lstStyle/>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Proje Teşvik İkramiyesi</a:t>
            </a:r>
            <a:r>
              <a:rPr lang="en-GB" sz="2800" b="1" smtClean="0">
                <a:latin typeface="Book Antiqua" pitchFamily="18" charset="0"/>
              </a:rPr>
              <a:t> </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Projede Personel Çalıştırılması</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Burs </a:t>
            </a:r>
            <a:r>
              <a:rPr lang="en-GB" sz="2800" b="1" smtClean="0">
                <a:latin typeface="Book Antiqua" pitchFamily="18" charset="0"/>
              </a:rPr>
              <a:t>Ödemeleri</a:t>
            </a: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Seyahat</a:t>
            </a:r>
            <a:r>
              <a:rPr lang="en-GB" sz="2800" b="1" smtClean="0">
                <a:latin typeface="Book Antiqua" pitchFamily="18" charset="0"/>
              </a:rPr>
              <a:t> Ödemeleri</a:t>
            </a: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Kurum Hissesi</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Proje Durum Değişiklikleri</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İzleme</a:t>
            </a:r>
            <a:endParaRPr lang="en-GB"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Diğer Hususlar</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Sonuçlandırma</a:t>
            </a: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Sorumluluklar</a:t>
            </a:r>
            <a:endParaRPr lang="en-GB"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EFE740E-1B89-4C0F-80F0-CA3DF6A6ED35}" type="slidenum">
              <a:rPr lang="tr-TR"/>
              <a:pPr>
                <a:defRPr/>
              </a:pPr>
              <a:t>3</a:t>
            </a:fld>
            <a:endParaRPr lang="tr-TR"/>
          </a:p>
        </p:txBody>
      </p:sp>
      <p:grpSp>
        <p:nvGrpSpPr>
          <p:cNvPr id="6149" name="Group 4"/>
          <p:cNvGrpSpPr>
            <a:grpSpLocks/>
          </p:cNvGrpSpPr>
          <p:nvPr/>
        </p:nvGrpSpPr>
        <p:grpSpPr bwMode="auto">
          <a:xfrm>
            <a:off x="827088" y="5876925"/>
            <a:ext cx="7770812" cy="109538"/>
            <a:chOff x="432" y="2832"/>
            <a:chExt cx="4895" cy="69"/>
          </a:xfrm>
        </p:grpSpPr>
        <p:sp>
          <p:nvSpPr>
            <p:cNvPr id="615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15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33795" name="Rectangle 2"/>
          <p:cNvSpPr>
            <a:spLocks noGrp="1" noChangeArrowheads="1"/>
          </p:cNvSpPr>
          <p:nvPr>
            <p:ph idx="1"/>
          </p:nvPr>
        </p:nvSpPr>
        <p:spPr>
          <a:xfrm>
            <a:off x="900113" y="908050"/>
            <a:ext cx="7993062" cy="5113338"/>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Kurum gerektiğinde banka değişikliği veya aynı bankada hesap değişikliği yapabilir mi?</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smtClean="0">
                <a:latin typeface="Book Antiqua" pitchFamily="18" charset="0"/>
              </a:rPr>
              <a:t>Evet yapabilir.</a:t>
            </a:r>
            <a:endParaRPr lang="en-GB"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Değişiklik için ne yapılacak?</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Kurum</a:t>
            </a:r>
            <a:r>
              <a:rPr lang="tr-TR" sz="2400" b="1" smtClean="0">
                <a:latin typeface="Book Antiqua" pitchFamily="18" charset="0"/>
              </a:rPr>
              <a:t>, bir dilekçe ile değişikliği TÜBİTAK’a (MADES’e) bildirecektir. Dilekçe ekine aşağıdaki belgeler konulacaktır;</a:t>
            </a:r>
          </a:p>
          <a:p>
            <a:pPr marL="1370013" lvl="2"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Kapatılan hesabın kapanış ekstresi</a:t>
            </a:r>
          </a:p>
          <a:p>
            <a:pPr marL="1370013" lvl="2"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TTS’den alınacak bütçe raporu</a:t>
            </a:r>
          </a:p>
          <a:p>
            <a:pPr marL="1370013" lvl="2"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Kapatılan hesapta kalan ödeneğin yeni hesaba transfer  makbuzu</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1AD12DA3-9721-41AF-8564-6D7F7AC2D940}" type="slidenum">
              <a:rPr lang="tr-TR"/>
              <a:pPr>
                <a:defRPr/>
              </a:pPr>
              <a:t>30</a:t>
            </a:fld>
            <a:endParaRPr lang="tr-TR"/>
          </a:p>
        </p:txBody>
      </p:sp>
      <p:grpSp>
        <p:nvGrpSpPr>
          <p:cNvPr id="33797" name="Group 4"/>
          <p:cNvGrpSpPr>
            <a:grpSpLocks/>
          </p:cNvGrpSpPr>
          <p:nvPr/>
        </p:nvGrpSpPr>
        <p:grpSpPr bwMode="auto">
          <a:xfrm>
            <a:off x="827088" y="6165850"/>
            <a:ext cx="7770812" cy="109538"/>
            <a:chOff x="432" y="2832"/>
            <a:chExt cx="4895" cy="69"/>
          </a:xfrm>
        </p:grpSpPr>
        <p:sp>
          <p:nvSpPr>
            <p:cNvPr id="3379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379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900113" y="0"/>
            <a:ext cx="8243887" cy="620713"/>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4819" name="Rectangle 3"/>
          <p:cNvSpPr>
            <a:spLocks noGrp="1" noChangeArrowheads="1"/>
          </p:cNvSpPr>
          <p:nvPr>
            <p:ph idx="1"/>
          </p:nvPr>
        </p:nvSpPr>
        <p:spPr>
          <a:xfrm>
            <a:off x="900113" y="785813"/>
            <a:ext cx="7775575" cy="5091112"/>
          </a:xfrm>
        </p:spPr>
        <p:txBody>
          <a:bodyPr lIns="90000" tIns="46800" rIns="90000" bIns="46800"/>
          <a:lstStyle/>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smtClean="0">
                <a:latin typeface="Book Antiqua" pitchFamily="18" charset="0"/>
              </a:rPr>
              <a:t>	</a:t>
            </a:r>
            <a:r>
              <a:rPr lang="tr-TR" sz="2400" b="1" smtClean="0">
                <a:latin typeface="Book Antiqua" pitchFamily="18" charset="0"/>
              </a:rPr>
              <a:t>Mal ve hizmet alımlarından</a:t>
            </a:r>
            <a:r>
              <a:rPr lang="tr-TR" sz="2400" smtClean="0">
                <a:latin typeface="Book Antiqua" pitchFamily="18" charset="0"/>
              </a:rPr>
              <a:t> </a:t>
            </a:r>
            <a:r>
              <a:rPr lang="tr-TR" sz="2400" b="1" smtClean="0">
                <a:latin typeface="Book Antiqua" pitchFamily="18" charset="0"/>
              </a:rPr>
              <a:t>sonra ödeme yapılması esastır. Ancak gerektiği zaman ön ödeme yoluyla harcamalar gerçekleştirilebilir.</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En fazla ne kadar </a:t>
            </a:r>
            <a:r>
              <a:rPr lang="tr-TR" sz="2800" b="1" smtClean="0">
                <a:solidFill>
                  <a:srgbClr val="FF0000"/>
                </a:solidFill>
                <a:latin typeface="Book Antiqua" pitchFamily="18" charset="0"/>
              </a:rPr>
              <a:t>ön ödeme</a:t>
            </a:r>
            <a:r>
              <a:rPr lang="en-GB" sz="2800" b="1" smtClean="0">
                <a:solidFill>
                  <a:srgbClr val="FF0000"/>
                </a:solidFill>
                <a:latin typeface="Book Antiqua" pitchFamily="18" charset="0"/>
              </a:rPr>
              <a:t> alınabilir?</a:t>
            </a:r>
            <a:endParaRPr lang="tr-TR" sz="2800" b="1"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solidFill>
                <a:srgbClr val="FF0000"/>
              </a:solidFill>
              <a:latin typeface="Book Antiqua" pitchFamily="18" charset="0"/>
            </a:endParaRPr>
          </a:p>
          <a:p>
            <a:pPr marL="569913" indent="-569913" eaLnBrk="1" hangingPunct="1">
              <a:lnSpc>
                <a:spcPct val="8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TÜBİTAK tarafından belirlenen ön ödeme limitleri dahilinde alınabilir </a:t>
            </a:r>
            <a:r>
              <a:rPr lang="tr-TR" sz="2400" b="1" smtClean="0">
                <a:solidFill>
                  <a:srgbClr val="0000FF"/>
                </a:solidFill>
                <a:latin typeface="Book Antiqua" pitchFamily="18" charset="0"/>
              </a:rPr>
              <a:t>(</a:t>
            </a:r>
            <a:r>
              <a:rPr lang="en-GB" sz="2400" b="1" smtClean="0">
                <a:solidFill>
                  <a:srgbClr val="0000FF"/>
                </a:solidFill>
                <a:latin typeface="Book Antiqua" pitchFamily="18" charset="0"/>
              </a:rPr>
              <a:t>20</a:t>
            </a:r>
            <a:r>
              <a:rPr lang="tr-TR" sz="2400" b="1" smtClean="0">
                <a:solidFill>
                  <a:srgbClr val="0000FF"/>
                </a:solidFill>
                <a:latin typeface="Book Antiqua" pitchFamily="18" charset="0"/>
              </a:rPr>
              <a:t>10</a:t>
            </a:r>
            <a:r>
              <a:rPr lang="en-GB" sz="2400" b="1" smtClean="0">
                <a:solidFill>
                  <a:srgbClr val="0000FF"/>
                </a:solidFill>
                <a:latin typeface="Book Antiqua" pitchFamily="18" charset="0"/>
              </a:rPr>
              <a:t> yılında </a:t>
            </a:r>
            <a:r>
              <a:rPr lang="tr-TR" sz="2400" b="1" smtClean="0">
                <a:solidFill>
                  <a:srgbClr val="0000FF"/>
                </a:solidFill>
                <a:latin typeface="Book Antiqua" pitchFamily="18" charset="0"/>
              </a:rPr>
              <a:t> ön ödeme limiti 2</a:t>
            </a:r>
            <a:r>
              <a:rPr lang="en-GB" sz="2400" b="1" smtClean="0">
                <a:solidFill>
                  <a:srgbClr val="0000FF"/>
                </a:solidFill>
                <a:latin typeface="Book Antiqua" pitchFamily="18" charset="0"/>
              </a:rPr>
              <a:t>5.000.-TL</a:t>
            </a:r>
            <a:r>
              <a:rPr lang="tr-TR" sz="2400" b="1" smtClean="0">
                <a:solidFill>
                  <a:srgbClr val="0000FF"/>
                </a:solidFill>
                <a:latin typeface="Book Antiqua" pitchFamily="18" charset="0"/>
              </a:rPr>
              <a:t> dir).</a:t>
            </a:r>
          </a:p>
          <a:p>
            <a:pPr marL="569913" indent="-569913" eaLnBrk="1" hangingPunct="1">
              <a:lnSpc>
                <a:spcPct val="8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chemeClr val="accent2"/>
              </a:solidFill>
              <a:latin typeface="Book Antiqua" pitchFamily="18" charset="0"/>
            </a:endParaRPr>
          </a:p>
          <a:p>
            <a:pPr marL="569913" indent="-569913" eaLnBrk="1" hangingPunct="1">
              <a:lnSpc>
                <a:spcPct val="8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Seyahat için yapılacak ön ödemeler bu limitlere dahil değildir ve bu tür ön ödeme talepleri diğer ön ödeme talepleri ile birlikte yapılabileceği gibi ayrı olarak da yapılabilir.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6940536-D0F1-4287-88C2-AD1B4C2EBC70}" type="slidenum">
              <a:rPr lang="tr-TR"/>
              <a:pPr>
                <a:defRPr/>
              </a:pPr>
              <a:t>31</a:t>
            </a:fld>
            <a:endParaRPr lang="tr-TR"/>
          </a:p>
        </p:txBody>
      </p:sp>
      <p:grpSp>
        <p:nvGrpSpPr>
          <p:cNvPr id="34821" name="Group 4"/>
          <p:cNvGrpSpPr>
            <a:grpSpLocks/>
          </p:cNvGrpSpPr>
          <p:nvPr/>
        </p:nvGrpSpPr>
        <p:grpSpPr bwMode="auto">
          <a:xfrm>
            <a:off x="827088" y="6092825"/>
            <a:ext cx="7770812" cy="109538"/>
            <a:chOff x="432" y="2832"/>
            <a:chExt cx="4895" cy="69"/>
          </a:xfrm>
        </p:grpSpPr>
        <p:sp>
          <p:nvSpPr>
            <p:cNvPr id="348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48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5843" name="Rectangle 3"/>
          <p:cNvSpPr>
            <a:spLocks noGrp="1" noChangeArrowheads="1"/>
          </p:cNvSpPr>
          <p:nvPr>
            <p:ph idx="1"/>
          </p:nvPr>
        </p:nvSpPr>
        <p:spPr>
          <a:xfrm>
            <a:off x="1116013" y="908050"/>
            <a:ext cx="7848600" cy="4897438"/>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Ön </a:t>
            </a:r>
            <a:r>
              <a:rPr lang="tr-TR" sz="2800" b="1" smtClean="0">
                <a:solidFill>
                  <a:srgbClr val="FF0000"/>
                </a:solidFill>
                <a:latin typeface="Book Antiqua" pitchFamily="18" charset="0"/>
              </a:rPr>
              <a:t>ö</a:t>
            </a:r>
            <a:r>
              <a:rPr lang="en-GB" sz="2800" b="1" smtClean="0">
                <a:solidFill>
                  <a:srgbClr val="FF0000"/>
                </a:solidFill>
                <a:latin typeface="Book Antiqua" pitchFamily="18" charset="0"/>
              </a:rPr>
              <a:t>deme</a:t>
            </a:r>
            <a:r>
              <a:rPr lang="tr-TR" sz="2800" b="1" smtClean="0">
                <a:solidFill>
                  <a:srgbClr val="FF0000"/>
                </a:solidFill>
                <a:latin typeface="Book Antiqua" pitchFamily="18" charset="0"/>
              </a:rPr>
              <a:t> talepleri</a:t>
            </a:r>
            <a:r>
              <a:rPr lang="en-GB" sz="2800" b="1" smtClean="0">
                <a:solidFill>
                  <a:srgbClr val="FF0000"/>
                </a:solidFill>
                <a:latin typeface="Book Antiqua" pitchFamily="18" charset="0"/>
              </a:rPr>
              <a:t> nasıl </a:t>
            </a:r>
            <a:r>
              <a:rPr lang="tr-TR" sz="2800" b="1" smtClean="0">
                <a:solidFill>
                  <a:srgbClr val="FF0000"/>
                </a:solidFill>
                <a:latin typeface="Book Antiqua" pitchFamily="18" charset="0"/>
              </a:rPr>
              <a:t> yapılır </a:t>
            </a:r>
            <a:r>
              <a:rPr lang="en-GB" sz="2800" b="1" smtClean="0">
                <a:solidFill>
                  <a:srgbClr val="FF0000"/>
                </a:solidFill>
                <a:latin typeface="Book Antiqua" pitchFamily="18" charset="0"/>
              </a:rPr>
              <a:t>ve nereden alınabilir?</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Ön ödeme talepleri, </a:t>
            </a:r>
            <a:r>
              <a:rPr lang="en-GB" sz="2400" b="1" smtClean="0">
                <a:latin typeface="Book Antiqua" pitchFamily="18" charset="0"/>
              </a:rPr>
              <a:t>Proje Yürütücüsü tarafından </a:t>
            </a:r>
            <a:r>
              <a:rPr lang="tr-TR" sz="2400" b="1" smtClean="0">
                <a:latin typeface="Book Antiqua" pitchFamily="18" charset="0"/>
              </a:rPr>
              <a:t>veya görevlendireceği mutemet(ler) tarafından proje özel hesabındaki ödeneğe bağlı olarak ve harcama kalemi (ekonomik sınıflandırma kodu) belirtilmeksizin toplam tutar üzerinden Birime yapılır.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Talep edilen ön ödeme, Birim tarafından projeye ait özel hesaptaki ödenek kontrolünü müteakip, </a:t>
            </a:r>
            <a:r>
              <a:rPr lang="tr-TR" sz="2400" b="1" smtClean="0">
                <a:solidFill>
                  <a:srgbClr val="0000FF"/>
                </a:solidFill>
                <a:latin typeface="Book Antiqua" pitchFamily="18" charset="0"/>
              </a:rPr>
              <a:t>harcama yetkilisi</a:t>
            </a:r>
            <a:r>
              <a:rPr lang="tr-TR" sz="2400" b="1" smtClean="0">
                <a:latin typeface="Book Antiqua" pitchFamily="18" charset="0"/>
              </a:rPr>
              <a:t> tarafından onaylandıktan sonra </a:t>
            </a:r>
            <a:r>
              <a:rPr lang="tr-TR" sz="2400" b="1" smtClean="0">
                <a:solidFill>
                  <a:srgbClr val="0000FF"/>
                </a:solidFill>
                <a:latin typeface="Book Antiqua" pitchFamily="18" charset="0"/>
              </a:rPr>
              <a:t>muhasebe yetkilisince</a:t>
            </a:r>
            <a:r>
              <a:rPr lang="tr-TR" sz="2400" b="1" smtClean="0">
                <a:latin typeface="Book Antiqua" pitchFamily="18" charset="0"/>
              </a:rPr>
              <a:t> </a:t>
            </a:r>
            <a:r>
              <a:rPr lang="tr-TR" sz="2400" b="1" u="sng" smtClean="0">
                <a:latin typeface="Book Antiqua" pitchFamily="18" charset="0"/>
              </a:rPr>
              <a:t>dört işgünü</a:t>
            </a:r>
            <a:r>
              <a:rPr lang="tr-TR" sz="2400" b="1" smtClean="0">
                <a:latin typeface="Book Antiqua" pitchFamily="18" charset="0"/>
              </a:rPr>
              <a:t> içerisinde proje özel hesabından, talep eden ilgilinin banka hesabına aktarılır</a:t>
            </a:r>
            <a:r>
              <a:rPr lang="tr-TR" sz="1600" b="1" smtClean="0">
                <a:latin typeface="Book Antiqua" pitchFamily="18" charset="0"/>
              </a:rPr>
              <a:t>. </a:t>
            </a:r>
            <a:endParaRPr lang="en-GB" sz="16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2CAA8E3-3870-4B40-A836-140FD05443B4}" type="slidenum">
              <a:rPr lang="tr-TR"/>
              <a:pPr>
                <a:defRPr/>
              </a:pPr>
              <a:t>32</a:t>
            </a:fld>
            <a:endParaRPr lang="tr-TR"/>
          </a:p>
        </p:txBody>
      </p:sp>
      <p:grpSp>
        <p:nvGrpSpPr>
          <p:cNvPr id="35845" name="Group 4"/>
          <p:cNvGrpSpPr>
            <a:grpSpLocks/>
          </p:cNvGrpSpPr>
          <p:nvPr/>
        </p:nvGrpSpPr>
        <p:grpSpPr bwMode="auto">
          <a:xfrm>
            <a:off x="827088" y="6092825"/>
            <a:ext cx="7770812" cy="109538"/>
            <a:chOff x="432" y="2832"/>
            <a:chExt cx="4895" cy="69"/>
          </a:xfrm>
        </p:grpSpPr>
        <p:sp>
          <p:nvSpPr>
            <p:cNvPr id="3584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584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6867" name="Rectangle 3"/>
          <p:cNvSpPr>
            <a:spLocks noGrp="1" noChangeArrowheads="1"/>
          </p:cNvSpPr>
          <p:nvPr>
            <p:ph idx="1"/>
          </p:nvPr>
        </p:nvSpPr>
        <p:spPr>
          <a:xfrm>
            <a:off x="857250" y="857250"/>
            <a:ext cx="8143875" cy="5143500"/>
          </a:xfrm>
        </p:spPr>
        <p:txBody>
          <a:bodyPr lIns="90000" tIns="46800" rIns="90000" bIns="46800"/>
          <a:lstStyle/>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800" b="1" smtClean="0">
                <a:solidFill>
                  <a:srgbClr val="FF0000"/>
                </a:solidFill>
                <a:latin typeface="Book Antiqua" pitchFamily="18" charset="0"/>
              </a:rPr>
              <a:t>	</a:t>
            </a: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Mahsup ne zaman yapılacaktır?</a:t>
            </a:r>
          </a:p>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Y</a:t>
            </a:r>
            <a:r>
              <a:rPr lang="en-GB" b="1" smtClean="0">
                <a:latin typeface="Book Antiqua" pitchFamily="18" charset="0"/>
              </a:rPr>
              <a:t>urt içi alımlarda en geç </a:t>
            </a:r>
            <a:r>
              <a:rPr lang="tr-TR" b="1" smtClean="0">
                <a:solidFill>
                  <a:srgbClr val="0000FF"/>
                </a:solidFill>
                <a:latin typeface="Book Antiqua" pitchFamily="18" charset="0"/>
              </a:rPr>
              <a:t>iki </a:t>
            </a:r>
            <a:r>
              <a:rPr lang="en-GB" b="1" smtClean="0">
                <a:solidFill>
                  <a:srgbClr val="0000FF"/>
                </a:solidFill>
                <a:latin typeface="Book Antiqua" pitchFamily="18" charset="0"/>
              </a:rPr>
              <a:t>ay </a:t>
            </a:r>
            <a:r>
              <a:rPr lang="en-GB" b="1" smtClean="0">
                <a:latin typeface="Book Antiqua" pitchFamily="18" charset="0"/>
              </a:rPr>
              <a:t>içinde, </a:t>
            </a:r>
            <a:endParaRPr lang="tr-TR" b="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Y</a:t>
            </a:r>
            <a:r>
              <a:rPr lang="en-GB" b="1" smtClean="0">
                <a:latin typeface="Book Antiqua" pitchFamily="18" charset="0"/>
              </a:rPr>
              <a:t>urt dışı alımlarda en geç </a:t>
            </a:r>
            <a:r>
              <a:rPr lang="en-GB" b="1" smtClean="0">
                <a:solidFill>
                  <a:srgbClr val="0000FF"/>
                </a:solidFill>
                <a:latin typeface="Book Antiqua" pitchFamily="18" charset="0"/>
              </a:rPr>
              <a:t>altı ay </a:t>
            </a:r>
            <a:r>
              <a:rPr lang="en-GB" b="1" smtClean="0">
                <a:latin typeface="Book Antiqua" pitchFamily="18" charset="0"/>
              </a:rPr>
              <a:t>içinde,</a:t>
            </a:r>
            <a:endParaRPr lang="tr-TR" b="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S</a:t>
            </a:r>
            <a:r>
              <a:rPr lang="en-GB" b="1" smtClean="0">
                <a:latin typeface="Book Antiqua" pitchFamily="18" charset="0"/>
              </a:rPr>
              <a:t>eyahatler için ayrıca alınan ön ödemeler</a:t>
            </a:r>
            <a:r>
              <a:rPr lang="tr-TR" b="1" smtClean="0">
                <a:latin typeface="Book Antiqua" pitchFamily="18" charset="0"/>
              </a:rPr>
              <a:t>de</a:t>
            </a:r>
            <a:r>
              <a:rPr lang="en-GB" b="1" smtClean="0">
                <a:latin typeface="Book Antiqua" pitchFamily="18" charset="0"/>
              </a:rPr>
              <a:t> </a:t>
            </a:r>
            <a:endParaRPr lang="tr-TR" b="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	</a:t>
            </a:r>
            <a:r>
              <a:rPr lang="en-GB" b="1" smtClean="0">
                <a:latin typeface="Book Antiqua" pitchFamily="18" charset="0"/>
              </a:rPr>
              <a:t>seyahat bitiminden  sonra </a:t>
            </a:r>
            <a:r>
              <a:rPr lang="en-GB" b="1" smtClean="0">
                <a:solidFill>
                  <a:srgbClr val="0000FF"/>
                </a:solidFill>
                <a:latin typeface="Book Antiqua" pitchFamily="18" charset="0"/>
              </a:rPr>
              <a:t>otuz gün </a:t>
            </a:r>
            <a:r>
              <a:rPr lang="en-GB" b="1" smtClean="0">
                <a:latin typeface="Book Antiqua" pitchFamily="18" charset="0"/>
              </a:rPr>
              <a:t>içinde</a:t>
            </a:r>
            <a:r>
              <a:rPr lang="tr-TR" b="1" smtClean="0">
                <a:latin typeface="Book Antiqua" pitchFamily="18" charset="0"/>
              </a:rPr>
              <a:t>,</a:t>
            </a:r>
            <a:r>
              <a:rPr lang="en-GB" b="1" smtClean="0">
                <a:latin typeface="Book Antiqua" pitchFamily="18" charset="0"/>
              </a:rPr>
              <a:t> </a:t>
            </a:r>
            <a:endParaRPr lang="tr-TR" b="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i="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i="1" smtClean="0">
                <a:latin typeface="Book Antiqua" pitchFamily="18" charset="0"/>
              </a:rPr>
              <a:t>	</a:t>
            </a:r>
            <a:r>
              <a:rPr lang="tr-TR" sz="2000" b="1" i="1" smtClean="0">
                <a:latin typeface="Book Antiqua" pitchFamily="18" charset="0"/>
              </a:rPr>
              <a:t>(Ö</a:t>
            </a:r>
            <a:r>
              <a:rPr lang="en-GB" sz="2000" b="1" i="1" smtClean="0">
                <a:latin typeface="Book Antiqua" pitchFamily="18" charset="0"/>
              </a:rPr>
              <a:t>nceden yapılmış bir programa bağlı olarak ve aralarındaki süre on</a:t>
            </a:r>
            <a:r>
              <a:rPr lang="tr-TR" sz="2000" b="1" i="1" smtClean="0">
                <a:latin typeface="Book Antiqua" pitchFamily="18" charset="0"/>
              </a:rPr>
              <a:t> </a:t>
            </a:r>
            <a:r>
              <a:rPr lang="en-GB" sz="2000" b="1" i="1" smtClean="0">
                <a:latin typeface="Book Antiqua" pitchFamily="18" charset="0"/>
              </a:rPr>
              <a:t>günü geçmeyecek periyotlar halinde birden fazla yapılan seyahatler tek bir seyahat olarak kabul edilir.)</a:t>
            </a:r>
            <a:endParaRPr lang="tr-TR" sz="2000" b="1" i="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b="1" smtClean="0">
                <a:latin typeface="Book Antiqua" pitchFamily="18" charset="0"/>
              </a:rPr>
              <a:t>Arkeolojik kazı çalışmaları gibi uzun süreli saha çalışmalarında alınan ön ödemeler </a:t>
            </a:r>
            <a:r>
              <a:rPr lang="en-GB" b="1" smtClean="0">
                <a:solidFill>
                  <a:srgbClr val="0000FF"/>
                </a:solidFill>
                <a:latin typeface="Book Antiqua" pitchFamily="18" charset="0"/>
              </a:rPr>
              <a:t>altı ay </a:t>
            </a:r>
            <a:r>
              <a:rPr lang="en-GB" b="1" smtClean="0">
                <a:latin typeface="Book Antiqua" pitchFamily="18" charset="0"/>
              </a:rPr>
              <a:t>içinde mahsup edilebilir. </a:t>
            </a:r>
            <a:endParaRPr lang="tr-TR"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08F5777B-5960-4BBD-A3CC-16F5FB95209F}" type="slidenum">
              <a:rPr lang="tr-TR"/>
              <a:pPr>
                <a:defRPr/>
              </a:pPr>
              <a:t>33</a:t>
            </a:fld>
            <a:endParaRPr lang="tr-TR"/>
          </a:p>
        </p:txBody>
      </p:sp>
      <p:grpSp>
        <p:nvGrpSpPr>
          <p:cNvPr id="36869" name="Group 4"/>
          <p:cNvGrpSpPr>
            <a:grpSpLocks/>
          </p:cNvGrpSpPr>
          <p:nvPr/>
        </p:nvGrpSpPr>
        <p:grpSpPr bwMode="auto">
          <a:xfrm>
            <a:off x="827088" y="6092825"/>
            <a:ext cx="7770812" cy="109538"/>
            <a:chOff x="432" y="2832"/>
            <a:chExt cx="4895" cy="69"/>
          </a:xfrm>
        </p:grpSpPr>
        <p:sp>
          <p:nvSpPr>
            <p:cNvPr id="3687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687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7891" name="Rectangle 3"/>
          <p:cNvSpPr>
            <a:spLocks noGrp="1" noChangeArrowheads="1"/>
          </p:cNvSpPr>
          <p:nvPr>
            <p:ph idx="1"/>
          </p:nvPr>
        </p:nvSpPr>
        <p:spPr>
          <a:xfrm>
            <a:off x="900113" y="908050"/>
            <a:ext cx="7993062" cy="5113338"/>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500" smtClean="0">
              <a:latin typeface="Book Antiqua" pitchFamily="18" charset="0"/>
            </a:endParaRP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Mahsup nasıl yapılacaktır?</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smtClean="0">
                <a:latin typeface="Book Antiqua" pitchFamily="18" charset="0"/>
              </a:rPr>
              <a:t>	</a:t>
            </a:r>
            <a:r>
              <a:rPr lang="tr-TR" sz="2400" smtClean="0">
                <a:latin typeface="Book Antiqua" pitchFamily="18" charset="0"/>
              </a:rPr>
              <a:t>Y</a:t>
            </a:r>
            <a:r>
              <a:rPr lang="tr-TR" sz="2400" b="1" smtClean="0">
                <a:latin typeface="Book Antiqua" pitchFamily="18" charset="0"/>
              </a:rPr>
              <a:t>apılan harcamalara ait fatura, makbuz vb. belgeler, projede kabul edilen ekonomik sınıflandırma kodları ile ilişkilendirilerek “Avans Mahsup Fişi” ne dökümü yapılarak Birime verilir. </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Mahsup evrakında yer alan harcamaların Birim tarafından TTS’de yer alan proje bütçesindeki ekonomik sınıflandırma kodlarındaki ödenekler ile kontrolü yapılarak  mahsup gerçekleştirilir. </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Mahsuba  ilişkin harcamaların,Transfer Takip Sistemine (TTS) Birim tarafından mutlaka girilmesi gerekmektedir. </a:t>
            </a:r>
          </a:p>
        </p:txBody>
      </p:sp>
      <p:sp>
        <p:nvSpPr>
          <p:cNvPr id="10" name="9 Slayt Numarası Yer Tutucusu"/>
          <p:cNvSpPr>
            <a:spLocks noGrp="1"/>
          </p:cNvSpPr>
          <p:nvPr>
            <p:ph type="sldNum" sz="quarter" idx="10"/>
          </p:nvPr>
        </p:nvSpPr>
        <p:spPr/>
        <p:txBody>
          <a:bodyPr/>
          <a:lstStyle/>
          <a:p>
            <a:pPr>
              <a:defRPr/>
            </a:pPr>
            <a:fld id="{F2A853B9-A8BE-4784-812A-6103B00EB347}" type="slidenum">
              <a:rPr lang="tr-TR"/>
              <a:pPr>
                <a:defRPr/>
              </a:pPr>
              <a:t>34</a:t>
            </a:fld>
            <a:endParaRPr lang="tr-TR" dirty="0"/>
          </a:p>
        </p:txBody>
      </p:sp>
      <p:grpSp>
        <p:nvGrpSpPr>
          <p:cNvPr id="37893" name="Group 4"/>
          <p:cNvGrpSpPr>
            <a:grpSpLocks/>
          </p:cNvGrpSpPr>
          <p:nvPr/>
        </p:nvGrpSpPr>
        <p:grpSpPr bwMode="auto">
          <a:xfrm>
            <a:off x="827088" y="6092825"/>
            <a:ext cx="7770812" cy="109538"/>
            <a:chOff x="432" y="2832"/>
            <a:chExt cx="4895" cy="69"/>
          </a:xfrm>
        </p:grpSpPr>
        <p:sp>
          <p:nvSpPr>
            <p:cNvPr id="3789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789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8915" name="Rectangle 3"/>
          <p:cNvSpPr>
            <a:spLocks noGrp="1" noChangeArrowheads="1"/>
          </p:cNvSpPr>
          <p:nvPr>
            <p:ph idx="1"/>
          </p:nvPr>
        </p:nvSpPr>
        <p:spPr>
          <a:xfrm>
            <a:off x="857250" y="785813"/>
            <a:ext cx="8143875" cy="5357812"/>
          </a:xfrm>
        </p:spPr>
        <p:txBody>
          <a:bodyPr lIns="90000" tIns="46800" rIns="90000" bIns="46800"/>
          <a:lstStyle/>
          <a:p>
            <a:pPr marL="569913" indent="-569913" defTabSz="449263" eaLnBrk="1" hangingPunct="1">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Mahsup nasıl yapılacaktır?</a:t>
            </a:r>
            <a:r>
              <a:rPr lang="tr-TR" sz="2400" b="1" smtClean="0">
                <a:solidFill>
                  <a:srgbClr val="FF0000"/>
                </a:solidFill>
                <a:latin typeface="Book Antiqua" pitchFamily="18" charset="0"/>
              </a:rPr>
              <a:t> (Devam…)</a:t>
            </a: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smtClean="0">
                <a:latin typeface="Book Antiqua" pitchFamily="18" charset="0"/>
              </a:rPr>
              <a:t>	</a:t>
            </a:r>
            <a:r>
              <a:rPr lang="tr-TR" sz="2400" b="1" smtClean="0">
                <a:latin typeface="Book Antiqua" pitchFamily="18" charset="0"/>
              </a:rPr>
              <a:t>G</a:t>
            </a:r>
            <a:r>
              <a:rPr lang="en-GB" sz="2400" b="1" smtClean="0">
                <a:latin typeface="Book Antiqua" pitchFamily="18" charset="0"/>
              </a:rPr>
              <a:t>erçekleşen harcama</a:t>
            </a:r>
            <a:r>
              <a:rPr lang="tr-TR" sz="2400" b="1" smtClean="0">
                <a:latin typeface="Book Antiqua" pitchFamily="18" charset="0"/>
              </a:rPr>
              <a:t>ların</a:t>
            </a:r>
            <a:r>
              <a:rPr lang="en-GB" sz="2400" b="1" smtClean="0">
                <a:latin typeface="Book Antiqua" pitchFamily="18" charset="0"/>
              </a:rPr>
              <a:t> proje</a:t>
            </a:r>
            <a:r>
              <a:rPr lang="tr-TR" sz="2400" b="1" smtClean="0">
                <a:latin typeface="Book Antiqua" pitchFamily="18" charset="0"/>
              </a:rPr>
              <a:t> kapsamında</a:t>
            </a: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mutlaka </a:t>
            </a:r>
            <a:r>
              <a:rPr lang="tr-TR" sz="2400" b="1" smtClean="0">
                <a:solidFill>
                  <a:srgbClr val="0000FF"/>
                </a:solidFill>
                <a:latin typeface="Book Antiqua" pitchFamily="18" charset="0"/>
              </a:rPr>
              <a:t>öngörülmüş </a:t>
            </a:r>
            <a:r>
              <a:rPr lang="tr-TR" sz="2400" b="1" smtClean="0">
                <a:latin typeface="Book Antiqua" pitchFamily="18" charset="0"/>
              </a:rPr>
              <a:t>olması gerekir ve bu harcamalar bütçede </a:t>
            </a:r>
            <a:r>
              <a:rPr lang="en-GB" sz="2400" b="1" smtClean="0">
                <a:latin typeface="Book Antiqua" pitchFamily="18" charset="0"/>
              </a:rPr>
              <a:t>yer alan </a:t>
            </a:r>
            <a:r>
              <a:rPr lang="tr-TR" sz="2400" b="1" smtClean="0">
                <a:latin typeface="Book Antiqua" pitchFamily="18" charset="0"/>
              </a:rPr>
              <a:t>ekonomik sınıflandırma kodlarındaki </a:t>
            </a:r>
            <a:r>
              <a:rPr lang="en-GB" sz="2400" b="1" smtClean="0">
                <a:solidFill>
                  <a:srgbClr val="0000FF"/>
                </a:solidFill>
                <a:latin typeface="Book Antiqua" pitchFamily="18" charset="0"/>
              </a:rPr>
              <a:t>ödeneklerin üzerinde </a:t>
            </a:r>
            <a:r>
              <a:rPr lang="en-GB" sz="2400" b="1" smtClean="0">
                <a:latin typeface="Book Antiqua" pitchFamily="18" charset="0"/>
              </a:rPr>
              <a:t>olamaz. </a:t>
            </a:r>
            <a:endParaRPr lang="tr-TR" sz="2400" b="1" smtClean="0">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0000FF"/>
              </a:solidFill>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0000FF"/>
              </a:solidFill>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i="1" smtClean="0">
                <a:solidFill>
                  <a:srgbClr val="0000FF"/>
                </a:solidFill>
                <a:latin typeface="Book Antiqua" pitchFamily="18" charset="0"/>
              </a:rPr>
              <a:t>	</a:t>
            </a:r>
            <a:r>
              <a:rPr lang="tr-TR" sz="2400" b="1" i="1" smtClean="0">
                <a:latin typeface="Book Antiqua" pitchFamily="18" charset="0"/>
              </a:rPr>
              <a:t>(Mahsup evraklarında yer alan harcamanın projede öngörülen mahiyette olmasından </a:t>
            </a:r>
            <a:r>
              <a:rPr lang="tr-TR" sz="2400" b="1" i="1" u="sng" smtClean="0">
                <a:latin typeface="Book Antiqua" pitchFamily="18" charset="0"/>
              </a:rPr>
              <a:t>proje yürütücüsü sorumludur</a:t>
            </a:r>
            <a:r>
              <a:rPr lang="tr-TR" sz="2400" b="1" i="1" smtClean="0">
                <a:latin typeface="Book Antiqua" pitchFamily="18" charset="0"/>
              </a:rPr>
              <a:t>. </a:t>
            </a: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i="1" smtClean="0">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i="1" smtClean="0">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i="1" smtClean="0">
                <a:latin typeface="Book Antiqua" pitchFamily="18" charset="0"/>
              </a:rPr>
              <a:t>	Mahsup evrakında yer alan harcamaların ilgili olduğu ekonomik kodların TTS’de yer alan ödenekler çerçevesinde kontrolünden </a:t>
            </a:r>
            <a:r>
              <a:rPr lang="tr-TR" sz="2400" b="1" i="1" u="sng" smtClean="0">
                <a:latin typeface="Book Antiqua" pitchFamily="18" charset="0"/>
              </a:rPr>
              <a:t>Birim sorumludur</a:t>
            </a:r>
            <a:r>
              <a:rPr lang="tr-TR" sz="2400" b="1" i="1" smtClean="0">
                <a:latin typeface="Book Antiqua" pitchFamily="18" charset="0"/>
              </a:rPr>
              <a:t>.)</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i="1" smtClean="0">
              <a:solidFill>
                <a:srgbClr val="038F1E"/>
              </a:solidFill>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a:t>
            </a:r>
            <a:r>
              <a:rPr lang="tr-TR" sz="2000" b="1" smtClean="0">
                <a:solidFill>
                  <a:srgbClr val="0000FF"/>
                </a:solidFill>
                <a:latin typeface="Book Antiqua" pitchFamily="18" charset="0"/>
              </a:rPr>
              <a:t>(Not: Gelişme raporlarının TÜBİTAK tarafından kontrolü sırasında, rapor dönemi içinde yapılan harcamalarda </a:t>
            </a:r>
            <a:r>
              <a:rPr lang="tr-TR" sz="2000" b="1" u="sng" smtClean="0">
                <a:solidFill>
                  <a:srgbClr val="0000FF"/>
                </a:solidFill>
                <a:latin typeface="Book Antiqua" pitchFamily="18" charset="0"/>
              </a:rPr>
              <a:t>projede öngörülmeyen kalemler varsa</a:t>
            </a:r>
            <a:r>
              <a:rPr lang="tr-TR" sz="2000" b="1" smtClean="0">
                <a:solidFill>
                  <a:srgbClr val="0000FF"/>
                </a:solidFill>
                <a:latin typeface="Book Antiqua" pitchFamily="18" charset="0"/>
              </a:rPr>
              <a:t>, bu harcamaların iadesi istenir.)</a:t>
            </a: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747D758E-40AD-4A61-A21B-39EC7AF29036}" type="slidenum">
              <a:rPr lang="tr-TR"/>
              <a:pPr>
                <a:defRPr/>
              </a:pPr>
              <a:t>35</a:t>
            </a:fld>
            <a:endParaRPr lang="tr-TR"/>
          </a:p>
        </p:txBody>
      </p:sp>
      <p:grpSp>
        <p:nvGrpSpPr>
          <p:cNvPr id="38917" name="Group 4"/>
          <p:cNvGrpSpPr>
            <a:grpSpLocks/>
          </p:cNvGrpSpPr>
          <p:nvPr/>
        </p:nvGrpSpPr>
        <p:grpSpPr bwMode="auto">
          <a:xfrm>
            <a:off x="857250" y="6143625"/>
            <a:ext cx="7770813" cy="109538"/>
            <a:chOff x="432" y="2832"/>
            <a:chExt cx="4895" cy="69"/>
          </a:xfrm>
        </p:grpSpPr>
        <p:sp>
          <p:nvSpPr>
            <p:cNvPr id="3891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891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9939" name="Rectangle 3"/>
          <p:cNvSpPr>
            <a:spLocks noGrp="1" noChangeArrowheads="1"/>
          </p:cNvSpPr>
          <p:nvPr>
            <p:ph idx="1"/>
          </p:nvPr>
        </p:nvSpPr>
        <p:spPr>
          <a:xfrm>
            <a:off x="900113" y="908050"/>
            <a:ext cx="7993062" cy="5113338"/>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500" smtClean="0">
              <a:latin typeface="Book Antiqua" pitchFamily="18" charset="0"/>
            </a:endParaRP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Mahsup nasıl yapılacaktır?</a:t>
            </a:r>
            <a:r>
              <a:rPr lang="tr-TR" sz="2600" b="1" smtClean="0">
                <a:solidFill>
                  <a:srgbClr val="FF0000"/>
                </a:solidFill>
                <a:latin typeface="Book Antiqua" pitchFamily="18" charset="0"/>
              </a:rPr>
              <a:t> (Devam…)</a:t>
            </a:r>
            <a:endParaRPr lang="en-GB" sz="2600" b="1" smtClean="0">
              <a:solidFill>
                <a:srgbClr val="FF0000"/>
              </a:solidFill>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600" b="1" smtClean="0">
              <a:solidFill>
                <a:srgbClr val="FF0000"/>
              </a:solidFill>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smtClean="0">
                <a:latin typeface="Book Antiqua" pitchFamily="18" charset="0"/>
              </a:rPr>
              <a:t>	</a:t>
            </a:r>
            <a:r>
              <a:rPr lang="tr-TR" sz="2600" b="1" smtClean="0">
                <a:latin typeface="Book Antiqua" pitchFamily="18" charset="0"/>
              </a:rPr>
              <a:t>Alınan veya alınacak ön ödeme ile yapılacak P</a:t>
            </a:r>
            <a:r>
              <a:rPr lang="en-GB" sz="2600" b="1" smtClean="0">
                <a:latin typeface="Book Antiqua" pitchFamily="18" charset="0"/>
              </a:rPr>
              <a:t>roje harcamaları</a:t>
            </a:r>
            <a:r>
              <a:rPr lang="tr-TR" sz="2600" b="1" smtClean="0">
                <a:latin typeface="Book Antiqua" pitchFamily="18" charset="0"/>
              </a:rPr>
              <a:t>nda </a:t>
            </a:r>
            <a:r>
              <a:rPr lang="tr-TR" sz="2600" b="1" u="sng" smtClean="0">
                <a:solidFill>
                  <a:srgbClr val="0000FF"/>
                </a:solidFill>
                <a:latin typeface="Book Antiqua" pitchFamily="18" charset="0"/>
              </a:rPr>
              <a:t>ödenek aşımı</a:t>
            </a:r>
            <a:r>
              <a:rPr lang="tr-TR" sz="2600" b="1" smtClean="0">
                <a:solidFill>
                  <a:srgbClr val="0000FF"/>
                </a:solidFill>
                <a:latin typeface="Book Antiqua" pitchFamily="18" charset="0"/>
              </a:rPr>
              <a:t> </a:t>
            </a:r>
            <a:r>
              <a:rPr lang="tr-TR" sz="2600" b="1" smtClean="0">
                <a:latin typeface="Book Antiqua" pitchFamily="18" charset="0"/>
              </a:rPr>
              <a:t>söz konusu olacak </a:t>
            </a:r>
            <a:r>
              <a:rPr lang="en-GB" sz="2600" b="1" smtClean="0">
                <a:latin typeface="Book Antiqua" pitchFamily="18" charset="0"/>
              </a:rPr>
              <a:t>ise</a:t>
            </a:r>
            <a:r>
              <a:rPr lang="tr-TR" sz="2600" b="1" smtClean="0">
                <a:latin typeface="Book Antiqua" pitchFamily="18" charset="0"/>
              </a:rPr>
              <a:t>;</a:t>
            </a:r>
            <a:r>
              <a:rPr lang="en-GB" sz="2600" b="1" smtClean="0">
                <a:latin typeface="Book Antiqua" pitchFamily="18" charset="0"/>
              </a:rPr>
              <a:t> </a:t>
            </a:r>
            <a:r>
              <a:rPr lang="tr-TR" sz="2600" b="1" smtClean="0">
                <a:latin typeface="Book Antiqua" pitchFamily="18" charset="0"/>
              </a:rPr>
              <a:t>ön ödeme almadan önce bu ödenek aşımını karşılamak için gerekli olabilecek fasıl </a:t>
            </a:r>
            <a:r>
              <a:rPr lang="en-GB" sz="2600" b="1" smtClean="0">
                <a:latin typeface="Book Antiqua" pitchFamily="18" charset="0"/>
              </a:rPr>
              <a:t>aktarımlar</a:t>
            </a:r>
            <a:r>
              <a:rPr lang="tr-TR" sz="2600" b="1" smtClean="0">
                <a:latin typeface="Book Antiqua" pitchFamily="18" charset="0"/>
              </a:rPr>
              <a:t>ı</a:t>
            </a:r>
            <a:r>
              <a:rPr lang="en-GB" sz="2600" b="1" smtClean="0">
                <a:latin typeface="Book Antiqua" pitchFamily="18" charset="0"/>
              </a:rPr>
              <a:t> ve/veya ek ödenek işlemleri </a:t>
            </a:r>
            <a:r>
              <a:rPr lang="tr-TR" sz="2600" b="1" smtClean="0">
                <a:latin typeface="Book Antiqua" pitchFamily="18" charset="0"/>
              </a:rPr>
              <a:t>ilgili esas ve usullere uygun olarak mutlaka </a:t>
            </a:r>
            <a:r>
              <a:rPr lang="en-GB" sz="2600" b="1" smtClean="0">
                <a:latin typeface="Book Antiqua" pitchFamily="18" charset="0"/>
              </a:rPr>
              <a:t>yapılmalıdır.</a:t>
            </a:r>
            <a:r>
              <a:rPr lang="tr-TR" sz="2600" b="1" smtClean="0">
                <a:latin typeface="Book Antiqua" pitchFamily="18" charset="0"/>
              </a:rPr>
              <a:t> </a:t>
            </a:r>
            <a:r>
              <a:rPr lang="tr-TR" sz="2600" b="1" smtClean="0">
                <a:solidFill>
                  <a:srgbClr val="0000FF"/>
                </a:solidFill>
                <a:latin typeface="Book Antiqua" pitchFamily="18" charset="0"/>
              </a:rPr>
              <a:t>(Aksi halde bu işlemlerin mahsup süresi içinde gerçekleşmesi gerekecektir.)</a:t>
            </a:r>
            <a:endParaRPr lang="tr-TR" sz="26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Mahsup evrakında, ilgili ekonomik kod ödeneğinden fazla harcama olması halinde fazla harcama işlem görmeyecektir.</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600" b="1" smtClean="0">
                <a:latin typeface="Book Antiqua" pitchFamily="18" charset="0"/>
              </a:rPr>
              <a:t>	</a:t>
            </a:r>
          </a:p>
        </p:txBody>
      </p:sp>
      <p:sp>
        <p:nvSpPr>
          <p:cNvPr id="10" name="9 Slayt Numarası Yer Tutucusu"/>
          <p:cNvSpPr>
            <a:spLocks noGrp="1"/>
          </p:cNvSpPr>
          <p:nvPr>
            <p:ph type="sldNum" sz="quarter" idx="10"/>
          </p:nvPr>
        </p:nvSpPr>
        <p:spPr/>
        <p:txBody>
          <a:bodyPr/>
          <a:lstStyle/>
          <a:p>
            <a:pPr>
              <a:defRPr/>
            </a:pPr>
            <a:fld id="{F666A665-8E09-48D5-89D2-9C21C7C635CB}" type="slidenum">
              <a:rPr lang="tr-TR"/>
              <a:pPr>
                <a:defRPr/>
              </a:pPr>
              <a:t>36</a:t>
            </a:fld>
            <a:endParaRPr lang="tr-TR"/>
          </a:p>
        </p:txBody>
      </p:sp>
      <p:grpSp>
        <p:nvGrpSpPr>
          <p:cNvPr id="39941" name="Group 4"/>
          <p:cNvGrpSpPr>
            <a:grpSpLocks/>
          </p:cNvGrpSpPr>
          <p:nvPr/>
        </p:nvGrpSpPr>
        <p:grpSpPr bwMode="auto">
          <a:xfrm>
            <a:off x="857250" y="6215063"/>
            <a:ext cx="7770813" cy="109537"/>
            <a:chOff x="432" y="2832"/>
            <a:chExt cx="4895" cy="69"/>
          </a:xfrm>
        </p:grpSpPr>
        <p:sp>
          <p:nvSpPr>
            <p:cNvPr id="3994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994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0963" name="Rectangle 3"/>
          <p:cNvSpPr>
            <a:spLocks noGrp="1" noChangeArrowheads="1"/>
          </p:cNvSpPr>
          <p:nvPr>
            <p:ph idx="1"/>
          </p:nvPr>
        </p:nvSpPr>
        <p:spPr>
          <a:xfrm>
            <a:off x="900113" y="908050"/>
            <a:ext cx="7815262" cy="3949700"/>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600" smtClean="0">
              <a:latin typeface="Book Antiqua" pitchFamily="18" charset="0"/>
            </a:endParaRPr>
          </a:p>
          <a:p>
            <a:pPr marL="569913" indent="-569913" defTabSz="449263" eaLnBrk="1" hangingPunct="1">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Mahsup nasıl yapılacaktır?</a:t>
            </a:r>
            <a:r>
              <a:rPr lang="tr-TR" sz="2800" b="1" smtClean="0">
                <a:solidFill>
                  <a:srgbClr val="FF0000"/>
                </a:solidFill>
                <a:latin typeface="Book Antiqua" pitchFamily="18" charset="0"/>
              </a:rPr>
              <a:t> (Devam…)</a:t>
            </a:r>
            <a:endParaRPr lang="en-GB" sz="2800" b="1" smtClean="0">
              <a:solidFill>
                <a:srgbClr val="FF0000"/>
              </a:solidFill>
              <a:latin typeface="Book Antiqua" pitchFamily="18" charset="0"/>
            </a:endParaRP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r>
              <a:rPr lang="tr-TR" sz="2800" b="1" u="sng" smtClean="0">
                <a:solidFill>
                  <a:srgbClr val="0000FF"/>
                </a:solidFill>
                <a:latin typeface="Book Antiqua" pitchFamily="18" charset="0"/>
              </a:rPr>
              <a:t>Harcama mahiyetinin proje bütçesinde öngörülmüş olması  ve harcama belgesinin tarihi proje süresi içinde olmak kaydı ile; </a:t>
            </a:r>
            <a:r>
              <a:rPr lang="tr-TR" sz="2800" b="1" smtClean="0">
                <a:latin typeface="Book Antiqua" pitchFamily="18" charset="0"/>
              </a:rPr>
              <a:t>ön ödeme talebinin yapıldığı tarihten önceki bir tarihi taşıyan harcama belgeleri ön ödemenin mahsubunda kabul edilebilir.</a:t>
            </a:r>
            <a:r>
              <a:rPr lang="en-GB" sz="2800" smtClean="0">
                <a:latin typeface="Book Antiqua" pitchFamily="18" charset="0"/>
              </a:rPr>
              <a:t>	</a:t>
            </a:r>
            <a:endParaRPr lang="tr-TR" sz="28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919083C6-66D4-4735-BD8B-E5F90DF81152}" type="slidenum">
              <a:rPr lang="tr-TR"/>
              <a:pPr>
                <a:defRPr/>
              </a:pPr>
              <a:t>37</a:t>
            </a:fld>
            <a:endParaRPr lang="tr-TR"/>
          </a:p>
        </p:txBody>
      </p:sp>
      <p:grpSp>
        <p:nvGrpSpPr>
          <p:cNvPr id="40965" name="Group 4"/>
          <p:cNvGrpSpPr>
            <a:grpSpLocks/>
          </p:cNvGrpSpPr>
          <p:nvPr/>
        </p:nvGrpSpPr>
        <p:grpSpPr bwMode="auto">
          <a:xfrm>
            <a:off x="827088" y="6092825"/>
            <a:ext cx="7770812" cy="109538"/>
            <a:chOff x="432" y="2832"/>
            <a:chExt cx="4895" cy="69"/>
          </a:xfrm>
        </p:grpSpPr>
        <p:sp>
          <p:nvSpPr>
            <p:cNvPr id="4096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096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1987" name="Rectangle 3"/>
          <p:cNvSpPr>
            <a:spLocks noGrp="1" noChangeArrowheads="1"/>
          </p:cNvSpPr>
          <p:nvPr>
            <p:ph idx="1"/>
          </p:nvPr>
        </p:nvSpPr>
        <p:spPr>
          <a:xfrm>
            <a:off x="1042988" y="1125538"/>
            <a:ext cx="7704137" cy="4752975"/>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400" smtClean="0">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Ön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a:t>
            </a:r>
            <a:r>
              <a:rPr lang="tr-TR" sz="2400" b="1" smtClean="0">
                <a:solidFill>
                  <a:srgbClr val="FF0000"/>
                </a:solidFill>
                <a:latin typeface="Book Antiqua" pitchFamily="18" charset="0"/>
              </a:rPr>
              <a:t>den</a:t>
            </a:r>
            <a:r>
              <a:rPr lang="en-GB" sz="2400" b="1" smtClean="0">
                <a:solidFill>
                  <a:srgbClr val="FF0000"/>
                </a:solidFill>
                <a:latin typeface="Book Antiqua" pitchFamily="18" charset="0"/>
              </a:rPr>
              <a:t> artan para ne yapılacak?</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1600" b="1" smtClean="0">
                <a:latin typeface="Book Antiqua" pitchFamily="18" charset="0"/>
              </a:rPr>
              <a:t>	</a:t>
            </a:r>
            <a:r>
              <a:rPr lang="en-GB" sz="2400" b="1" u="sng" smtClean="0">
                <a:latin typeface="Book Antiqua" pitchFamily="18" charset="0"/>
              </a:rPr>
              <a:t>Ön </a:t>
            </a:r>
            <a:r>
              <a:rPr lang="tr-TR" sz="2400" b="1" u="sng" smtClean="0">
                <a:latin typeface="Book Antiqua" pitchFamily="18" charset="0"/>
              </a:rPr>
              <a:t>ö</a:t>
            </a:r>
            <a:r>
              <a:rPr lang="en-GB" sz="2400" b="1" u="sng" smtClean="0">
                <a:latin typeface="Book Antiqua" pitchFamily="18" charset="0"/>
              </a:rPr>
              <a:t>deme taleplerinin harcamanın gerektirdiği kadar olması esastır.</a:t>
            </a:r>
            <a:r>
              <a:rPr lang="en-GB" sz="2400" b="1" smtClean="0">
                <a:latin typeface="Book Antiqua" pitchFamily="18" charset="0"/>
              </a:rPr>
              <a:t> Ancak, eğer alınan </a:t>
            </a:r>
            <a:r>
              <a:rPr lang="tr-TR" sz="2400" b="1" smtClean="0">
                <a:latin typeface="Book Antiqua" pitchFamily="18" charset="0"/>
              </a:rPr>
              <a:t>ö</a:t>
            </a:r>
            <a:r>
              <a:rPr lang="en-GB" sz="2400" b="1" smtClean="0">
                <a:latin typeface="Book Antiqua" pitchFamily="18" charset="0"/>
              </a:rPr>
              <a:t>n </a:t>
            </a:r>
            <a:r>
              <a:rPr lang="tr-TR" sz="2400" b="1" smtClean="0">
                <a:latin typeface="Book Antiqua" pitchFamily="18" charset="0"/>
              </a:rPr>
              <a:t>ö</a:t>
            </a:r>
            <a:r>
              <a:rPr lang="en-GB" sz="2400" b="1" smtClean="0">
                <a:latin typeface="Book Antiqua" pitchFamily="18" charset="0"/>
              </a:rPr>
              <a:t>deme</a:t>
            </a:r>
            <a:r>
              <a:rPr lang="tr-TR" sz="2400" b="1" smtClean="0">
                <a:latin typeface="Book Antiqua" pitchFamily="18" charset="0"/>
              </a:rPr>
              <a:t>den</a:t>
            </a:r>
            <a:r>
              <a:rPr lang="en-GB" sz="2400" b="1" smtClean="0">
                <a:latin typeface="Book Antiqua" pitchFamily="18" charset="0"/>
              </a:rPr>
              <a:t> para artar ise,</a:t>
            </a:r>
            <a:r>
              <a:rPr lang="tr-TR" sz="2400" b="1" smtClean="0">
                <a:latin typeface="Book Antiqua" pitchFamily="18" charset="0"/>
              </a:rPr>
              <a:t> </a:t>
            </a:r>
            <a:r>
              <a:rPr lang="en-GB" sz="2400" b="1" smtClean="0">
                <a:latin typeface="Book Antiqua" pitchFamily="18" charset="0"/>
              </a:rPr>
              <a:t>artan para, proje hesabına iade edilecek ve havale makbuzu mahsup evrakına konulacaktır.</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Alınan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üzerinde harcama yapılırsa ne olacak?</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1600" b="1" smtClean="0">
                <a:latin typeface="Book Antiqua" pitchFamily="18" charset="0"/>
              </a:rPr>
              <a:t>	</a:t>
            </a:r>
            <a:r>
              <a:rPr lang="en-GB" sz="2400" b="1" smtClean="0">
                <a:latin typeface="Book Antiqua" pitchFamily="18" charset="0"/>
              </a:rPr>
              <a:t>Eğer yapılan harcamanın </a:t>
            </a:r>
            <a:r>
              <a:rPr lang="tr-TR" sz="2400" b="1" smtClean="0">
                <a:latin typeface="Book Antiqua" pitchFamily="18" charset="0"/>
              </a:rPr>
              <a:t>mahiyeti projede öngörülmüş ve </a:t>
            </a:r>
            <a:r>
              <a:rPr lang="en-GB" sz="2400" b="1" smtClean="0">
                <a:latin typeface="Book Antiqua" pitchFamily="18" charset="0"/>
              </a:rPr>
              <a:t>karşılığı ödenek proje hesabında varsa</a:t>
            </a:r>
            <a:r>
              <a:rPr lang="tr-TR" sz="2400" b="1" smtClean="0">
                <a:latin typeface="Book Antiqua" pitchFamily="18" charset="0"/>
              </a:rPr>
              <a:t>,</a:t>
            </a:r>
            <a:r>
              <a:rPr lang="en-GB" sz="2400" b="1" smtClean="0">
                <a:latin typeface="Book Antiqua" pitchFamily="18" charset="0"/>
              </a:rPr>
              <a:t> fazla yapılan harcama </a:t>
            </a:r>
            <a:r>
              <a:rPr lang="tr-TR" sz="2400" b="1" u="sng" smtClean="0">
                <a:solidFill>
                  <a:srgbClr val="0000FF"/>
                </a:solidFill>
                <a:latin typeface="Book Antiqua" pitchFamily="18" charset="0"/>
              </a:rPr>
              <a:t>kesin ödeme</a:t>
            </a:r>
            <a:r>
              <a:rPr lang="tr-TR" sz="2400" b="1" smtClean="0">
                <a:solidFill>
                  <a:srgbClr val="0000FF"/>
                </a:solidFill>
                <a:latin typeface="Book Antiqua" pitchFamily="18" charset="0"/>
              </a:rPr>
              <a:t> </a:t>
            </a:r>
            <a:r>
              <a:rPr lang="tr-TR" sz="2400" b="1" smtClean="0">
                <a:latin typeface="Book Antiqua" pitchFamily="18" charset="0"/>
              </a:rPr>
              <a:t>olarak </a:t>
            </a:r>
            <a:r>
              <a:rPr lang="en-GB" sz="2400" b="1" smtClean="0">
                <a:latin typeface="Book Antiqua" pitchFamily="18" charset="0"/>
              </a:rPr>
              <a:t>Kurum tarafında proje yürütücüsünün hesabına havale edilir. </a:t>
            </a:r>
            <a:r>
              <a:rPr lang="en-GB" sz="2400" b="1" smtClean="0">
                <a:solidFill>
                  <a:srgbClr val="0000FF"/>
                </a:solidFill>
                <a:latin typeface="Book Antiqua" pitchFamily="18" charset="0"/>
              </a:rPr>
              <a:t>(Çok zorunlu hallere münhasır bu işlem yapılabilir)</a:t>
            </a:r>
          </a:p>
        </p:txBody>
      </p:sp>
      <p:sp>
        <p:nvSpPr>
          <p:cNvPr id="8" name="5 Slayt Numarası Yer Tutucusu"/>
          <p:cNvSpPr>
            <a:spLocks noGrp="1"/>
          </p:cNvSpPr>
          <p:nvPr>
            <p:ph type="sldNum" sz="quarter" idx="10"/>
          </p:nvPr>
        </p:nvSpPr>
        <p:spPr/>
        <p:txBody>
          <a:bodyPr/>
          <a:lstStyle/>
          <a:p>
            <a:pPr>
              <a:defRPr/>
            </a:pPr>
            <a:fld id="{42898E96-27FA-462B-B89C-13396C2AB6A8}" type="slidenum">
              <a:rPr lang="tr-TR"/>
              <a:pPr>
                <a:defRPr/>
              </a:pPr>
              <a:t>38</a:t>
            </a:fld>
            <a:endParaRPr lang="tr-TR"/>
          </a:p>
        </p:txBody>
      </p:sp>
      <p:grpSp>
        <p:nvGrpSpPr>
          <p:cNvPr id="41989" name="Group 4"/>
          <p:cNvGrpSpPr>
            <a:grpSpLocks/>
          </p:cNvGrpSpPr>
          <p:nvPr/>
        </p:nvGrpSpPr>
        <p:grpSpPr bwMode="auto">
          <a:xfrm>
            <a:off x="827088" y="6092825"/>
            <a:ext cx="7770812" cy="109538"/>
            <a:chOff x="432" y="2832"/>
            <a:chExt cx="4895" cy="69"/>
          </a:xfrm>
        </p:grpSpPr>
        <p:sp>
          <p:nvSpPr>
            <p:cNvPr id="4199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199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3011" name="Rectangle 3"/>
          <p:cNvSpPr>
            <a:spLocks noGrp="1" noChangeArrowheads="1"/>
          </p:cNvSpPr>
          <p:nvPr>
            <p:ph idx="1"/>
          </p:nvPr>
        </p:nvSpPr>
        <p:spPr>
          <a:xfrm>
            <a:off x="827088" y="765175"/>
            <a:ext cx="8029575" cy="5616575"/>
          </a:xfrm>
        </p:spPr>
        <p:txBody>
          <a:bodyPr lIns="90000" tIns="46800" rIns="90000" bIns="46800"/>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Proje süresince kaç kere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alınabilir?</a:t>
            </a:r>
            <a:endParaRPr lang="tr-TR" sz="24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en-GB" sz="2400" b="1" smtClean="0">
                <a:latin typeface="Book Antiqua" pitchFamily="18" charset="0"/>
              </a:rPr>
              <a:t>Proje süresince </a:t>
            </a:r>
            <a:r>
              <a:rPr lang="tr-TR" sz="2400" b="1" smtClean="0">
                <a:latin typeface="Book Antiqua" pitchFamily="18" charset="0"/>
              </a:rPr>
              <a:t>ö</a:t>
            </a:r>
            <a:r>
              <a:rPr lang="en-GB" sz="2400" b="1" smtClean="0">
                <a:latin typeface="Book Antiqua" pitchFamily="18" charset="0"/>
              </a:rPr>
              <a:t>n </a:t>
            </a:r>
            <a:r>
              <a:rPr lang="tr-TR" sz="2400" b="1" smtClean="0">
                <a:latin typeface="Book Antiqua" pitchFamily="18" charset="0"/>
              </a:rPr>
              <a:t>ö</a:t>
            </a:r>
            <a:r>
              <a:rPr lang="en-GB" sz="2400" b="1" smtClean="0">
                <a:latin typeface="Book Antiqua" pitchFamily="18" charset="0"/>
              </a:rPr>
              <a:t>deme </a:t>
            </a:r>
            <a:r>
              <a:rPr lang="tr-TR" sz="2400" b="1" smtClean="0">
                <a:latin typeface="Book Antiqua" pitchFamily="18" charset="0"/>
              </a:rPr>
              <a:t>için s</a:t>
            </a:r>
            <a:r>
              <a:rPr lang="en-GB" sz="2400" b="1" smtClean="0">
                <a:latin typeface="Book Antiqua" pitchFamily="18" charset="0"/>
              </a:rPr>
              <a:t>ayı sınırlaması yoktur.</a:t>
            </a:r>
            <a:r>
              <a:rPr lang="tr-TR" sz="2400" b="1" smtClean="0">
                <a:latin typeface="Book Antiqua" pitchFamily="18" charset="0"/>
              </a:rPr>
              <a:t>  Ancak, bir mutemet tarafından alınan ön ödemenin usulüne uygun mahsubu yapılmadan aynı proje için o kişiye yeni ön ödeme yapılmaz.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Aynı kişi mutemet olarak aynı anda birden fazla projeden ön ödeme alabileceği gibi aynı projede birden fazla mutemet de tayin edilebilir.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038F1E"/>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38F1E"/>
                </a:solidFill>
                <a:latin typeface="Book Antiqua" pitchFamily="18" charset="0"/>
              </a:rPr>
              <a:t>	</a:t>
            </a:r>
            <a:r>
              <a:rPr lang="tr-TR" sz="2400" b="1" smtClean="0">
                <a:latin typeface="Book Antiqua" pitchFamily="18" charset="0"/>
              </a:rPr>
              <a:t>Mutemet olarak görevlendirilen her bir kişiye mutemeti olduğu her bir proje için TÜBİTAK tarafından belirlenen limiti geçmemek ve bu limitler mutemet bazında ayrı ayrı uygulanmak kaydıyla  ön ödeme yapılabilir.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endParaRPr lang="en-GB"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462D974C-A3F3-4B3C-8D93-88AEBA81CFC8}" type="slidenum">
              <a:rPr lang="tr-TR"/>
              <a:pPr>
                <a:defRPr/>
              </a:pPr>
              <a:t>39</a:t>
            </a:fld>
            <a:endParaRPr lang="tr-TR"/>
          </a:p>
        </p:txBody>
      </p:sp>
      <p:grpSp>
        <p:nvGrpSpPr>
          <p:cNvPr id="43013" name="Group 4"/>
          <p:cNvGrpSpPr>
            <a:grpSpLocks/>
          </p:cNvGrpSpPr>
          <p:nvPr/>
        </p:nvGrpSpPr>
        <p:grpSpPr bwMode="auto">
          <a:xfrm>
            <a:off x="827088" y="6381750"/>
            <a:ext cx="7770812" cy="109538"/>
            <a:chOff x="432" y="2832"/>
            <a:chExt cx="4895" cy="69"/>
          </a:xfrm>
        </p:grpSpPr>
        <p:sp>
          <p:nvSpPr>
            <p:cNvPr id="4301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301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a:solidFill>
                  <a:schemeClr val="tx1"/>
                </a:solidFill>
              </a:rPr>
              <a:t>YASAL DAYANAK</a:t>
            </a:r>
            <a:endParaRPr lang="en-GB" sz="3200" b="1">
              <a:solidFill>
                <a:schemeClr val="tx1"/>
              </a:solidFill>
            </a:endParaRPr>
          </a:p>
        </p:txBody>
      </p:sp>
      <p:grpSp>
        <p:nvGrpSpPr>
          <p:cNvPr id="7171" name="Group 3"/>
          <p:cNvGrpSpPr>
            <a:grpSpLocks/>
          </p:cNvGrpSpPr>
          <p:nvPr/>
        </p:nvGrpSpPr>
        <p:grpSpPr bwMode="auto">
          <a:xfrm>
            <a:off x="755650" y="6165850"/>
            <a:ext cx="7705725" cy="109538"/>
            <a:chOff x="432" y="2832"/>
            <a:chExt cx="4895" cy="69"/>
          </a:xfrm>
        </p:grpSpPr>
        <p:sp>
          <p:nvSpPr>
            <p:cNvPr id="717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17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172" name="Rectangle 6"/>
          <p:cNvSpPr>
            <a:spLocks noGrp="1" noChangeArrowheads="1"/>
          </p:cNvSpPr>
          <p:nvPr>
            <p:ph idx="1"/>
          </p:nvPr>
        </p:nvSpPr>
        <p:spPr>
          <a:xfrm>
            <a:off x="827088" y="1052513"/>
            <a:ext cx="8137525" cy="5019675"/>
          </a:xfrm>
        </p:spPr>
        <p:txBody>
          <a:bodyPr/>
          <a:lstStyle/>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278 sayılı Türkiye Bilimsel ve Teknolojik Araştırma Kurumu Kurulması Hakkındaki Kanunun 16 ncı maddesi hükmü gereğince Maliye Bakanlığı ile TÜBİTAK’ın müştereken hazırladığı:</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038F1E"/>
              </a:solidFill>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TÜBİTAK Kaynaklarından Genel Bütçe Kapsamındaki Kamu İdareleri ile Özel Bütçeli İdarelere Proje Karşılığı Aktarılacak Tutarların Harcanmasına ve</a:t>
            </a:r>
            <a:r>
              <a:rPr lang="tr-TR" sz="2400" b="1" smtClean="0">
                <a:solidFill>
                  <a:srgbClr val="FF0000"/>
                </a:solidFill>
                <a:latin typeface="Book Antiqua" pitchFamily="18" charset="0"/>
              </a:rPr>
              <a:t> </a:t>
            </a:r>
            <a:r>
              <a:rPr lang="tr-TR" sz="2400" b="1" smtClean="0">
                <a:solidFill>
                  <a:schemeClr val="accent2"/>
                </a:solidFill>
                <a:latin typeface="Book Antiqua" pitchFamily="18" charset="0"/>
              </a:rPr>
              <a:t>TÜBİTAK Tarafından Yürütülen Dış Destekli Projelerin Harcamalarının Gerçekleştirilmesine </a:t>
            </a:r>
            <a:r>
              <a:rPr lang="tr-TR" sz="2400" b="1" smtClean="0">
                <a:latin typeface="Book Antiqua" pitchFamily="18" charset="0"/>
              </a:rPr>
              <a:t>İlişkin Esas ve Usuller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b="1" smtClean="0">
              <a:solidFill>
                <a:schemeClr val="accent2"/>
              </a:solidFill>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31C54FE0-242C-43F2-8F87-63C24CE4B0ED}" type="slidenum">
              <a:rPr lang="tr-TR"/>
              <a:pPr>
                <a:defRPr/>
              </a:pPr>
              <a:t>4</a:t>
            </a:fld>
            <a:endParaRPr lang="tr-TR"/>
          </a:p>
        </p:txBody>
      </p:sp>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4035" name="Rectangle 3"/>
          <p:cNvSpPr>
            <a:spLocks noGrp="1" noChangeArrowheads="1"/>
          </p:cNvSpPr>
          <p:nvPr>
            <p:ph idx="1"/>
          </p:nvPr>
        </p:nvSpPr>
        <p:spPr>
          <a:xfrm>
            <a:off x="900113" y="908050"/>
            <a:ext cx="8243887" cy="5113338"/>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600" smtClean="0">
              <a:latin typeface="Book Antiqua" pitchFamily="18" charset="0"/>
            </a:endParaRPr>
          </a:p>
          <a:p>
            <a:pPr marL="569913" indent="-569913" defTabSz="449263" eaLnBrk="1" hangingPunct="1">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Ön ödeme alınmadan limitler dahilinde harcama yapılabilir mi?</a:t>
            </a:r>
            <a:endParaRPr lang="tr-TR" sz="800" b="1" smtClean="0">
              <a:latin typeface="Book Antiqua" pitchFamily="18" charset="0"/>
            </a:endParaRP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Bu tür harcamaların mahiyetinin projede öngörülmüş olması ve ödeneğinin olması şartıyla, </a:t>
            </a:r>
            <a:r>
              <a:rPr lang="tr-TR" sz="2800" b="1" smtClean="0">
                <a:solidFill>
                  <a:srgbClr val="0000FF"/>
                </a:solidFill>
                <a:latin typeface="Book Antiqua" pitchFamily="18" charset="0"/>
              </a:rPr>
              <a:t>kesin ödeme </a:t>
            </a:r>
            <a:r>
              <a:rPr lang="tr-TR" sz="2800" b="1" smtClean="0">
                <a:latin typeface="Book Antiqua" pitchFamily="18" charset="0"/>
              </a:rPr>
              <a:t>olarak kabul edilebilir ve yapılan harcama proje hesabından ilgili kişinin hesabına havale edilir.</a:t>
            </a:r>
            <a:r>
              <a:rPr lang="en-GB" sz="2800" smtClean="0">
                <a:latin typeface="Book Antiqua" pitchFamily="18" charset="0"/>
              </a:rPr>
              <a:t>	</a:t>
            </a: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822D254-11EB-46BD-AD14-C66FFA2EBA8A}" type="slidenum">
              <a:rPr lang="tr-TR"/>
              <a:pPr>
                <a:defRPr/>
              </a:pPr>
              <a:t>40</a:t>
            </a:fld>
            <a:endParaRPr lang="tr-TR"/>
          </a:p>
        </p:txBody>
      </p:sp>
      <p:grpSp>
        <p:nvGrpSpPr>
          <p:cNvPr id="44037" name="Group 4"/>
          <p:cNvGrpSpPr>
            <a:grpSpLocks/>
          </p:cNvGrpSpPr>
          <p:nvPr/>
        </p:nvGrpSpPr>
        <p:grpSpPr bwMode="auto">
          <a:xfrm>
            <a:off x="827088" y="6092825"/>
            <a:ext cx="7770812" cy="109538"/>
            <a:chOff x="432" y="2832"/>
            <a:chExt cx="4895" cy="69"/>
          </a:xfrm>
        </p:grpSpPr>
        <p:sp>
          <p:nvSpPr>
            <p:cNvPr id="4403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403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5059" name="Rectangle 3"/>
          <p:cNvSpPr>
            <a:spLocks noGrp="1" noChangeArrowheads="1"/>
          </p:cNvSpPr>
          <p:nvPr>
            <p:ph idx="1"/>
          </p:nvPr>
        </p:nvSpPr>
        <p:spPr>
          <a:xfrm>
            <a:off x="900113" y="857250"/>
            <a:ext cx="7775575" cy="5000625"/>
          </a:xfrm>
        </p:spPr>
        <p:txBody>
          <a:bodyPr lIns="90000" tIns="46800" rIns="90000" bIns="46800"/>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Zamanında kapatılmayan 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a:t>
            </a:r>
            <a:r>
              <a:rPr lang="tr-TR" sz="2400" b="1" smtClean="0">
                <a:solidFill>
                  <a:srgbClr val="FF0000"/>
                </a:solidFill>
                <a:latin typeface="Book Antiqua" pitchFamily="18" charset="0"/>
              </a:rPr>
              <a:t>olursa ne yapılacak?</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Mahsup süresi geçtikten sonra kapatılan ön ödeme ile ilgili olarak yapılacak işlem şöyledir: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Mahsup işlemi için Birime verilen evrak tarihlerine göre, mahsup süresi içinde gerçekleşen harcamalar dışında kalan harcama tutarları ile harcanmadan iade edilen tutarlar üzerinden 6183 sayılı Kanuna göre gecikme zammı oranında faiz uygulanarak ilgililerden bu miktarın proje özel hesabına yatırmaları istenir.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72D0B2F-4CE4-483C-AD13-CCA1EC58A839}" type="slidenum">
              <a:rPr lang="tr-TR"/>
              <a:pPr>
                <a:defRPr/>
              </a:pPr>
              <a:t>41</a:t>
            </a:fld>
            <a:endParaRPr lang="tr-TR"/>
          </a:p>
        </p:txBody>
      </p:sp>
      <p:grpSp>
        <p:nvGrpSpPr>
          <p:cNvPr id="45061" name="Group 4"/>
          <p:cNvGrpSpPr>
            <a:grpSpLocks/>
          </p:cNvGrpSpPr>
          <p:nvPr/>
        </p:nvGrpSpPr>
        <p:grpSpPr bwMode="auto">
          <a:xfrm>
            <a:off x="827088" y="6092825"/>
            <a:ext cx="7770812" cy="109538"/>
            <a:chOff x="432" y="2832"/>
            <a:chExt cx="4895" cy="69"/>
          </a:xfrm>
        </p:grpSpPr>
        <p:sp>
          <p:nvSpPr>
            <p:cNvPr id="450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50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6868" name="Rectangle 3"/>
          <p:cNvSpPr>
            <a:spLocks noGrp="1" noChangeArrowheads="1"/>
          </p:cNvSpPr>
          <p:nvPr>
            <p:ph idx="1"/>
          </p:nvPr>
        </p:nvSpPr>
        <p:spPr>
          <a:xfrm>
            <a:off x="900113" y="928688"/>
            <a:ext cx="8243887" cy="5000625"/>
          </a:xfrm>
        </p:spPr>
        <p:txBody>
          <a:bodyPr lIns="90000" tIns="46800" rIns="90000" bIns="46800">
            <a:normAutofit lnSpcReduction="10000"/>
          </a:bodyPr>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smtClean="0">
                <a:solidFill>
                  <a:srgbClr val="FF0000"/>
                </a:solidFill>
                <a:latin typeface="Book Antiqua" pitchFamily="18" charset="0"/>
              </a:rPr>
              <a:t>Harcama yapmadan veya az harcama yapılarak </a:t>
            </a:r>
            <a:r>
              <a:rPr lang="tr-TR" sz="2400" b="1" u="sng" smtClean="0">
                <a:solidFill>
                  <a:srgbClr val="FF0000"/>
                </a:solidFill>
                <a:latin typeface="Book Antiqua" pitchFamily="18" charset="0"/>
              </a:rPr>
              <a:t>zamanında kapatılan</a:t>
            </a:r>
            <a:r>
              <a:rPr lang="tr-TR" sz="2400" b="1" smtClean="0">
                <a:solidFill>
                  <a:srgbClr val="FF0000"/>
                </a:solidFill>
                <a:latin typeface="Book Antiqua" pitchFamily="18" charset="0"/>
              </a:rPr>
              <a:t> 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a:t>
            </a:r>
            <a:r>
              <a:rPr lang="tr-TR" sz="2400" b="1" smtClean="0">
                <a:solidFill>
                  <a:srgbClr val="FF0000"/>
                </a:solidFill>
                <a:latin typeface="Book Antiqua" pitchFamily="18" charset="0"/>
              </a:rPr>
              <a:t>olursa ne yapılacak?</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9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smtClean="0">
                <a:solidFill>
                  <a:srgbClr val="FF0000"/>
                </a:solidFill>
                <a:latin typeface="Book Antiqua" pitchFamily="18" charset="0"/>
              </a:rPr>
              <a:t>	</a:t>
            </a:r>
            <a:r>
              <a:rPr lang="tr-TR" sz="2400" b="1" smtClean="0">
                <a:latin typeface="Book Antiqua" pitchFamily="18" charset="0"/>
              </a:rPr>
              <a:t>Mahsup süresi sonunda ön ödeme tutarının en az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smtClean="0">
                <a:latin typeface="Book Antiqua" pitchFamily="18" charset="0"/>
              </a:rPr>
              <a:t>	% 50’si harcanmadan iade edildiği takdirde, harcanamama gerekçeleri TÜBİTAK tarafından istenebilir .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smtClean="0">
                <a:latin typeface="Book Antiqua" pitchFamily="18" charset="0"/>
              </a:rPr>
              <a:t>	</a:t>
            </a:r>
            <a:r>
              <a:rPr lang="tr-TR" sz="2400" b="1" smtClean="0">
                <a:latin typeface="Book Antiqua" pitchFamily="18" charset="0"/>
              </a:rPr>
              <a:t>Yapılacak değerlendirme ve inceleme sonucunda yürütücünün veya </a:t>
            </a:r>
            <a:r>
              <a:rPr lang="fi-FI" sz="2400" b="1" smtClean="0">
                <a:latin typeface="Book Antiqua" pitchFamily="18" charset="0"/>
              </a:rPr>
              <a:t>mutemedin </a:t>
            </a:r>
            <a:r>
              <a:rPr lang="fi-FI" sz="2400" b="1" u="sng" smtClean="0">
                <a:latin typeface="Book Antiqua" pitchFamily="18" charset="0"/>
              </a:rPr>
              <a:t>ihmal, kusur veya</a:t>
            </a:r>
            <a:r>
              <a:rPr lang="tr-TR" sz="2400" b="1" u="sng" smtClean="0">
                <a:latin typeface="Book Antiqua" pitchFamily="18" charset="0"/>
              </a:rPr>
              <a:t> </a:t>
            </a:r>
            <a:r>
              <a:rPr lang="fi-FI" sz="2400" b="1" u="sng" smtClean="0">
                <a:latin typeface="Book Antiqua" pitchFamily="18" charset="0"/>
              </a:rPr>
              <a:t>suistimalinin tespiti halinde</a:t>
            </a:r>
            <a:r>
              <a:rPr lang="tr-TR" sz="2400" b="1" smtClean="0">
                <a:latin typeface="Book Antiqua" pitchFamily="18" charset="0"/>
              </a:rPr>
              <a:t> harcanmayan tutarlara 6183 sayılı Kanuna göre gecikme zammı oranında faiz uygulanarak bu tutarlar ilgililerden tahsil edilir ve proje hesabına yatırılır.</a:t>
            </a:r>
            <a:endParaRPr lang="en-GB" sz="24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70F0763-8A9B-4D04-BB02-D5E39C72185C}" type="slidenum">
              <a:rPr lang="tr-TR"/>
              <a:pPr>
                <a:defRPr/>
              </a:pPr>
              <a:t>42</a:t>
            </a:fld>
            <a:endParaRPr lang="tr-TR"/>
          </a:p>
        </p:txBody>
      </p:sp>
      <p:grpSp>
        <p:nvGrpSpPr>
          <p:cNvPr id="46085" name="Group 4"/>
          <p:cNvGrpSpPr>
            <a:grpSpLocks/>
          </p:cNvGrpSpPr>
          <p:nvPr/>
        </p:nvGrpSpPr>
        <p:grpSpPr bwMode="auto">
          <a:xfrm>
            <a:off x="827088" y="6092825"/>
            <a:ext cx="7770812" cy="109538"/>
            <a:chOff x="432" y="2832"/>
            <a:chExt cx="4895" cy="69"/>
          </a:xfrm>
        </p:grpSpPr>
        <p:sp>
          <p:nvSpPr>
            <p:cNvPr id="4608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608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3000" b="1" smtClean="0">
                <a:latin typeface="Book Antiqua" pitchFamily="18" charset="0"/>
              </a:rPr>
              <a:t/>
            </a:r>
            <a:br>
              <a:rPr lang="tr-TR" sz="3000" b="1" smtClean="0">
                <a:latin typeface="Book Antiqua" pitchFamily="18" charset="0"/>
              </a:rPr>
            </a:br>
            <a:r>
              <a:rPr lang="tr-TR" sz="2000" b="1" smtClean="0">
                <a:latin typeface="Book Antiqua" pitchFamily="18" charset="0"/>
              </a:rPr>
              <a:t>(Ön Ödeme Yoluyla Olanlar)</a:t>
            </a:r>
            <a:endParaRPr lang="en-GB" sz="2000" b="1" smtClean="0">
              <a:latin typeface="Book Antiqua" pitchFamily="18" charset="0"/>
            </a:endParaRPr>
          </a:p>
        </p:txBody>
      </p:sp>
      <p:sp>
        <p:nvSpPr>
          <p:cNvPr id="47107" name="Rectangle 3"/>
          <p:cNvSpPr>
            <a:spLocks noGrp="1" noChangeArrowheads="1"/>
          </p:cNvSpPr>
          <p:nvPr>
            <p:ph idx="1"/>
          </p:nvPr>
        </p:nvSpPr>
        <p:spPr>
          <a:xfrm>
            <a:off x="1042988" y="908050"/>
            <a:ext cx="7345362" cy="4949825"/>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smtClean="0">
              <a:latin typeface="Book Antiqua" pitchFamily="18" charset="0"/>
            </a:endParaRPr>
          </a:p>
          <a:p>
            <a:pPr marL="569913" indent="-569913" defTabSz="449263" eaLnBrk="1" hangingPunct="1">
              <a:lnSpc>
                <a:spcPct val="9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Harcamalarda hangi form ve belgeler kullanılacak</a:t>
            </a:r>
            <a:r>
              <a:rPr lang="en-GB" sz="2400" b="1" smtClean="0">
                <a:solidFill>
                  <a:srgbClr val="FF0000"/>
                </a:solidFill>
                <a:latin typeface="Book Antiqua" pitchFamily="18" charset="0"/>
              </a:rPr>
              <a:t>?</a:t>
            </a:r>
            <a:endParaRPr lang="tr-TR" sz="2400" b="1" smtClean="0">
              <a:solidFill>
                <a:srgbClr val="FF0000"/>
              </a:solidFill>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latin typeface="Book Antiqua" pitchFamily="18" charset="0"/>
              </a:rPr>
              <a:t>TÜBİTAK tarafından belirlenen form ve belgeler kullanılır </a:t>
            </a:r>
            <a:r>
              <a:rPr lang="tr-TR" sz="2400" b="1" i="1" smtClean="0">
                <a:latin typeface="Book Antiqua" pitchFamily="18" charset="0"/>
              </a:rPr>
              <a:t>(Özellikle; Mahsup/Kesin Hesap Formu, Burslu Öğrenci Bilgi Formu, Geçici Görev Yolluk Bildirgesi). </a:t>
            </a:r>
            <a:r>
              <a:rPr lang="tr-TR" sz="2400" b="1" smtClean="0">
                <a:latin typeface="Book Antiqua" pitchFamily="18" charset="0"/>
              </a:rPr>
              <a:t>Bu form ve belgelere </a:t>
            </a:r>
            <a:r>
              <a:rPr lang="tr-TR" sz="2400" b="1" smtClean="0">
                <a:solidFill>
                  <a:srgbClr val="0000FF"/>
                </a:solidFill>
                <a:latin typeface="Book Antiqua" pitchFamily="18" charset="0"/>
              </a:rPr>
              <a:t>“tts.tubitak.gov.tr” </a:t>
            </a:r>
            <a:r>
              <a:rPr lang="tr-TR" sz="2400" b="1" smtClean="0">
                <a:latin typeface="Book Antiqua" pitchFamily="18" charset="0"/>
              </a:rPr>
              <a:t>web adresinden ulaşılabilir.</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Bunların dışında Merkezi Yönetim Harcama Belgeleri Yönetmeliği kıyasen uygulanabilir</a:t>
            </a:r>
            <a:r>
              <a:rPr lang="tr-TR" sz="2400" smtClean="0"/>
              <a:t>.</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79917B5-F4F9-4B24-96CA-A0381279F217}" type="slidenum">
              <a:rPr lang="tr-TR"/>
              <a:pPr>
                <a:defRPr/>
              </a:pPr>
              <a:t>43</a:t>
            </a:fld>
            <a:endParaRPr lang="tr-TR"/>
          </a:p>
        </p:txBody>
      </p:sp>
      <p:grpSp>
        <p:nvGrpSpPr>
          <p:cNvPr id="47109" name="Group 4"/>
          <p:cNvGrpSpPr>
            <a:grpSpLocks/>
          </p:cNvGrpSpPr>
          <p:nvPr/>
        </p:nvGrpSpPr>
        <p:grpSpPr bwMode="auto">
          <a:xfrm>
            <a:off x="827088" y="6092825"/>
            <a:ext cx="7770812" cy="109538"/>
            <a:chOff x="432" y="2832"/>
            <a:chExt cx="4895" cy="69"/>
          </a:xfrm>
        </p:grpSpPr>
        <p:sp>
          <p:nvSpPr>
            <p:cNvPr id="4711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711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3000" b="1" smtClean="0">
                <a:latin typeface="Book Antiqua" pitchFamily="18" charset="0"/>
              </a:rPr>
              <a:t/>
            </a:r>
            <a:br>
              <a:rPr lang="tr-TR" sz="3000" b="1" smtClean="0">
                <a:latin typeface="Book Antiqua" pitchFamily="18" charset="0"/>
              </a:rPr>
            </a:br>
            <a:r>
              <a:rPr lang="tr-TR" sz="2000" b="1" smtClean="0">
                <a:latin typeface="Book Antiqua" pitchFamily="18" charset="0"/>
              </a:rPr>
              <a:t>(Ön Ödeme Yoluyla Olanlar)</a:t>
            </a:r>
            <a:endParaRPr lang="en-GB" sz="2000" b="1" smtClean="0">
              <a:latin typeface="Book Antiqua" pitchFamily="18" charset="0"/>
            </a:endParaRPr>
          </a:p>
        </p:txBody>
      </p:sp>
      <p:sp>
        <p:nvSpPr>
          <p:cNvPr id="48131" name="Rectangle 3"/>
          <p:cNvSpPr>
            <a:spLocks noGrp="1" noChangeArrowheads="1"/>
          </p:cNvSpPr>
          <p:nvPr>
            <p:ph idx="1"/>
          </p:nvPr>
        </p:nvSpPr>
        <p:spPr>
          <a:xfrm>
            <a:off x="857250" y="642938"/>
            <a:ext cx="8072438" cy="5429250"/>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9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Faturalar kimin adına düzenlenecek?</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en-GB" sz="2200" b="1" smtClean="0">
                <a:latin typeface="Book Antiqua" pitchFamily="18" charset="0"/>
              </a:rPr>
              <a:t>Faturalar, Proje numarası belirtilmek suretiyle </a:t>
            </a:r>
            <a:r>
              <a:rPr lang="tr-TR" sz="2200" b="1" smtClean="0">
                <a:latin typeface="Book Antiqua" pitchFamily="18" charset="0"/>
              </a:rPr>
              <a:t>Yürütücü </a:t>
            </a:r>
            <a:r>
              <a:rPr lang="en-GB" sz="2200" b="1" smtClean="0">
                <a:latin typeface="Book Antiqua" pitchFamily="18" charset="0"/>
              </a:rPr>
              <a:t>Kurum</a:t>
            </a:r>
            <a:r>
              <a:rPr lang="tr-TR" sz="2200" b="1" smtClean="0">
                <a:latin typeface="Book Antiqua" pitchFamily="18" charset="0"/>
              </a:rPr>
              <a:t>/Projenin Yürütüldüğü Kurum</a:t>
            </a:r>
            <a:r>
              <a:rPr lang="en-GB" sz="2200" b="1" smtClean="0">
                <a:latin typeface="Book Antiqua" pitchFamily="18" charset="0"/>
              </a:rPr>
              <a:t> adına düzenlenecektir.</a:t>
            </a:r>
            <a:r>
              <a:rPr lang="tr-TR" sz="2200" b="1" smtClean="0">
                <a:latin typeface="Book Antiqua" pitchFamily="18" charset="0"/>
              </a:rPr>
              <a:t>  </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solidFill>
                  <a:srgbClr val="0000FF"/>
                </a:solidFill>
                <a:latin typeface="Book Antiqua" pitchFamily="18" charset="0"/>
              </a:rPr>
              <a:t>	(Örneğin: Ege Üniversitesi-107G001 nolu Proje)</a:t>
            </a:r>
            <a:endParaRPr lang="en-GB" sz="2200" b="1" smtClean="0">
              <a:solidFill>
                <a:srgbClr val="0000FF"/>
              </a:solidFill>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latin typeface="Book Antiqua" pitchFamily="18" charset="0"/>
            </a:endParaRPr>
          </a:p>
          <a:p>
            <a:pPr marL="569913" indent="-569913" defTabSz="449263" eaLnBrk="1" hangingPunct="1">
              <a:lnSpc>
                <a:spcPct val="9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Alınan faturalarla ilgili olarak ne yapılacaktır?</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200" b="1" smtClean="0">
                <a:latin typeface="Book Antiqua" pitchFamily="18" charset="0"/>
              </a:rPr>
              <a:t>Proje Y</a:t>
            </a:r>
            <a:r>
              <a:rPr lang="en-GB" sz="2200" b="1" smtClean="0">
                <a:latin typeface="Book Antiqua" pitchFamily="18" charset="0"/>
              </a:rPr>
              <a:t>ürütücü</a:t>
            </a:r>
            <a:r>
              <a:rPr lang="tr-TR" sz="2200" b="1" smtClean="0">
                <a:latin typeface="Book Antiqua" pitchFamily="18" charset="0"/>
              </a:rPr>
              <a:t>sü</a:t>
            </a:r>
            <a:r>
              <a:rPr lang="en-GB" sz="2200" b="1" smtClean="0">
                <a:latin typeface="Book Antiqua" pitchFamily="18" charset="0"/>
              </a:rPr>
              <a:t> ve varsa araştır</a:t>
            </a:r>
            <a:r>
              <a:rPr lang="tr-TR" sz="2200" b="1" smtClean="0">
                <a:latin typeface="Book Antiqua" pitchFamily="18" charset="0"/>
              </a:rPr>
              <a:t>mac</a:t>
            </a:r>
            <a:r>
              <a:rPr lang="en-GB" sz="2200" b="1" smtClean="0">
                <a:latin typeface="Book Antiqua" pitchFamily="18" charset="0"/>
              </a:rPr>
              <a:t>ılar</a:t>
            </a:r>
            <a:r>
              <a:rPr lang="tr-TR" sz="2200" b="1" smtClean="0">
                <a:latin typeface="Book Antiqua" pitchFamily="18" charset="0"/>
              </a:rPr>
              <a:t>dan en az</a:t>
            </a:r>
            <a:r>
              <a:rPr lang="en-GB" sz="2200" b="1" smtClean="0">
                <a:latin typeface="Book Antiqua" pitchFamily="18" charset="0"/>
              </a:rPr>
              <a:t> birisi tarafından</a:t>
            </a:r>
            <a:r>
              <a:rPr lang="tr-TR" sz="2200" b="1" smtClean="0">
                <a:latin typeface="Book Antiqua" pitchFamily="18" charset="0"/>
              </a:rPr>
              <a:t>, f</a:t>
            </a:r>
            <a:r>
              <a:rPr lang="en-GB" sz="2200" b="1" smtClean="0">
                <a:latin typeface="Book Antiqua" pitchFamily="18" charset="0"/>
              </a:rPr>
              <a:t>aturaların arkası</a:t>
            </a:r>
            <a:r>
              <a:rPr lang="tr-TR" sz="2200" b="1" smtClean="0">
                <a:latin typeface="Book Antiqua" pitchFamily="18" charset="0"/>
              </a:rPr>
              <a:t>na</a:t>
            </a:r>
            <a:r>
              <a:rPr lang="en-GB" sz="2200" b="1" smtClean="0">
                <a:latin typeface="Book Antiqua" pitchFamily="18" charset="0"/>
              </a:rPr>
              <a:t> </a:t>
            </a:r>
            <a:r>
              <a:rPr lang="tr-TR" sz="2200" b="1" smtClean="0">
                <a:latin typeface="Book Antiqua" pitchFamily="18" charset="0"/>
              </a:rPr>
              <a:t>veya icmal listesine </a:t>
            </a:r>
            <a:r>
              <a:rPr lang="tr-TR" sz="2200" b="1" i="1" smtClean="0">
                <a:latin typeface="Book Antiqua" pitchFamily="18" charset="0"/>
              </a:rPr>
              <a:t>(Mahsup/Kesin Hesap Formu)</a:t>
            </a:r>
            <a:r>
              <a:rPr lang="tr-TR" sz="2200" b="1" smtClean="0">
                <a:latin typeface="Book Antiqua" pitchFamily="18" charset="0"/>
              </a:rPr>
              <a:t> </a:t>
            </a:r>
            <a:r>
              <a:rPr lang="tr-TR" sz="2200" b="1" smtClean="0">
                <a:solidFill>
                  <a:srgbClr val="0000FF"/>
                </a:solidFill>
                <a:latin typeface="Book Antiqua" pitchFamily="18" charset="0"/>
              </a:rPr>
              <a:t>“Belge(ler)de yer alan mal ve hizmetler piyasa araştırması yapılarak en uygun şartlarda satın alınmıştır ve belirtilen taşınır mallar muayene ve kabulü yapılarak tam ve kusursuz olarak teslim alınmıştır.” </a:t>
            </a:r>
            <a:r>
              <a:rPr lang="tr-TR" sz="2200" b="1" smtClean="0">
                <a:latin typeface="Book Antiqua" pitchFamily="18" charset="0"/>
              </a:rPr>
              <a:t>ifadesi yazılıp, </a:t>
            </a:r>
            <a:r>
              <a:rPr lang="en-GB" sz="2200" b="1" smtClean="0">
                <a:latin typeface="Book Antiqua" pitchFamily="18" charset="0"/>
              </a:rPr>
              <a:t>müştereken imzalan</a:t>
            </a:r>
            <a:r>
              <a:rPr lang="tr-TR" sz="2200" b="1" smtClean="0">
                <a:latin typeface="Book Antiqua" pitchFamily="18" charset="0"/>
              </a:rPr>
              <a:t>arak</a:t>
            </a:r>
            <a:r>
              <a:rPr lang="en-GB" sz="2200" b="1" smtClean="0">
                <a:latin typeface="Book Antiqua" pitchFamily="18" charset="0"/>
              </a:rPr>
              <a:t> mahsup evrakına konula</a:t>
            </a:r>
            <a:r>
              <a:rPr lang="tr-TR" sz="2200" b="1" smtClean="0">
                <a:latin typeface="Book Antiqua" pitchFamily="18" charset="0"/>
              </a:rPr>
              <a:t>cak ve mahsubu yapılmak üzere ilgili Birime</a:t>
            </a:r>
            <a:r>
              <a:rPr lang="en-GB" sz="2200" b="1" smtClean="0">
                <a:latin typeface="Book Antiqua" pitchFamily="18" charset="0"/>
              </a:rPr>
              <a:t> teslim edilecektir.</a:t>
            </a:r>
            <a:endParaRPr lang="tr-TR" sz="22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78DDD394-6375-40A5-B726-FD55282E359E}" type="slidenum">
              <a:rPr lang="tr-TR"/>
              <a:pPr>
                <a:defRPr/>
              </a:pPr>
              <a:t>44</a:t>
            </a:fld>
            <a:endParaRPr lang="tr-TR"/>
          </a:p>
        </p:txBody>
      </p:sp>
      <p:grpSp>
        <p:nvGrpSpPr>
          <p:cNvPr id="48133" name="Group 4"/>
          <p:cNvGrpSpPr>
            <a:grpSpLocks/>
          </p:cNvGrpSpPr>
          <p:nvPr/>
        </p:nvGrpSpPr>
        <p:grpSpPr bwMode="auto">
          <a:xfrm>
            <a:off x="785813" y="6215063"/>
            <a:ext cx="7770812" cy="109537"/>
            <a:chOff x="432" y="2832"/>
            <a:chExt cx="4895" cy="69"/>
          </a:xfrm>
        </p:grpSpPr>
        <p:sp>
          <p:nvSpPr>
            <p:cNvPr id="4813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813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3000" b="1" smtClean="0">
                <a:latin typeface="Book Antiqua" pitchFamily="18" charset="0"/>
              </a:rPr>
              <a:t/>
            </a:r>
            <a:br>
              <a:rPr lang="tr-TR" sz="3000" b="1" smtClean="0">
                <a:latin typeface="Book Antiqua" pitchFamily="18" charset="0"/>
              </a:rPr>
            </a:br>
            <a:r>
              <a:rPr lang="tr-TR" sz="2000" b="1" smtClean="0">
                <a:latin typeface="Book Antiqua" pitchFamily="18" charset="0"/>
              </a:rPr>
              <a:t>(Doğrudan Temin Yoluyla Olanlar)</a:t>
            </a:r>
            <a:endParaRPr lang="en-GB" sz="2000" b="1" smtClean="0">
              <a:latin typeface="Book Antiqua" pitchFamily="18" charset="0"/>
            </a:endParaRPr>
          </a:p>
        </p:txBody>
      </p:sp>
      <p:sp>
        <p:nvSpPr>
          <p:cNvPr id="49155" name="Rectangle 3"/>
          <p:cNvSpPr>
            <a:spLocks noGrp="1" noChangeArrowheads="1"/>
          </p:cNvSpPr>
          <p:nvPr>
            <p:ph idx="1"/>
          </p:nvPr>
        </p:nvSpPr>
        <p:spPr>
          <a:xfrm>
            <a:off x="857250" y="1071563"/>
            <a:ext cx="8101013" cy="4857750"/>
          </a:xfrm>
        </p:spPr>
        <p:txBody>
          <a:bodyPr lIns="90000" tIns="46800" rIns="90000" bIns="46800"/>
          <a:lstStyle/>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Doğrudan </a:t>
            </a:r>
            <a:r>
              <a:rPr lang="tr-TR" sz="2400" b="1" smtClean="0">
                <a:solidFill>
                  <a:srgbClr val="FF0000"/>
                </a:solidFill>
                <a:latin typeface="Book Antiqua" pitchFamily="18" charset="0"/>
              </a:rPr>
              <a:t>temin </a:t>
            </a:r>
            <a:r>
              <a:rPr lang="en-GB" sz="2400" b="1" smtClean="0">
                <a:solidFill>
                  <a:srgbClr val="FF0000"/>
                </a:solidFill>
                <a:latin typeface="Book Antiqua" pitchFamily="18" charset="0"/>
              </a:rPr>
              <a:t>kim </a:t>
            </a:r>
            <a:r>
              <a:rPr lang="tr-TR" sz="2400" b="1" smtClean="0">
                <a:solidFill>
                  <a:srgbClr val="FF0000"/>
                </a:solidFill>
                <a:latin typeface="Book Antiqua" pitchFamily="18" charset="0"/>
              </a:rPr>
              <a:t>tarafından </a:t>
            </a:r>
            <a:r>
              <a:rPr lang="en-GB" sz="2400" b="1" smtClean="0">
                <a:solidFill>
                  <a:srgbClr val="FF0000"/>
                </a:solidFill>
                <a:latin typeface="Book Antiqua" pitchFamily="18" charset="0"/>
              </a:rPr>
              <a:t>yap</a:t>
            </a:r>
            <a:r>
              <a:rPr lang="tr-TR" sz="2400" b="1" smtClean="0">
                <a:solidFill>
                  <a:srgbClr val="FF0000"/>
                </a:solidFill>
                <a:latin typeface="Book Antiqua" pitchFamily="18" charset="0"/>
              </a:rPr>
              <a:t>ılacak</a:t>
            </a:r>
            <a:r>
              <a:rPr lang="en-GB" sz="2400" b="1" smtClean="0">
                <a:solidFill>
                  <a:srgbClr val="FF0000"/>
                </a:solidFill>
                <a:latin typeface="Book Antiqua" pitchFamily="18" charset="0"/>
              </a:rPr>
              <a:t>?</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smtClean="0">
                <a:latin typeface="Book Antiqua" pitchFamily="18" charset="0"/>
              </a:rPr>
              <a:t>Doğrudan Temin, Harcama Yetkilisi, Harcama Yetkilisinin </a:t>
            </a:r>
            <a:r>
              <a:rPr lang="en-GB" sz="2400" b="1" smtClean="0">
                <a:latin typeface="Book Antiqua" pitchFamily="18" charset="0"/>
              </a:rPr>
              <a:t>görevlendireceği </a:t>
            </a:r>
            <a:r>
              <a:rPr lang="tr-TR" sz="2400" b="1" smtClean="0">
                <a:latin typeface="Book Antiqua" pitchFamily="18" charset="0"/>
              </a:rPr>
              <a:t>proje personeli veya </a:t>
            </a:r>
            <a:r>
              <a:rPr lang="en-GB" sz="2400" b="1" smtClean="0">
                <a:latin typeface="Book Antiqua" pitchFamily="18" charset="0"/>
              </a:rPr>
              <a:t>Kurum</a:t>
            </a:r>
            <a:r>
              <a:rPr lang="tr-TR" sz="2400" b="1" smtClean="0">
                <a:latin typeface="Book Antiqua" pitchFamily="18" charset="0"/>
              </a:rPr>
              <a:t>un satınalma </a:t>
            </a:r>
            <a:r>
              <a:rPr lang="en-GB" sz="2400" b="1" smtClean="0">
                <a:latin typeface="Book Antiqua" pitchFamily="18" charset="0"/>
              </a:rPr>
              <a:t>elemanı aracılığı ile yapıl</a:t>
            </a:r>
            <a:r>
              <a:rPr lang="tr-TR" sz="2400" b="1" smtClean="0">
                <a:latin typeface="Book Antiqua" pitchFamily="18" charset="0"/>
              </a:rPr>
              <a:t>ır</a:t>
            </a:r>
            <a:r>
              <a:rPr lang="en-GB" sz="2400" b="1" smtClean="0">
                <a:latin typeface="Book Antiqua" pitchFamily="18" charset="0"/>
              </a:rPr>
              <a:t>.</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latin typeface="Book Antiqua" pitchFamily="18" charset="0"/>
            </a:endParaRPr>
          </a:p>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D</a:t>
            </a:r>
            <a:r>
              <a:rPr lang="en-GB" sz="2400" b="1" smtClean="0">
                <a:solidFill>
                  <a:srgbClr val="FF0000"/>
                </a:solidFill>
                <a:latin typeface="Book Antiqua" pitchFamily="18" charset="0"/>
              </a:rPr>
              <a:t>oğrudan </a:t>
            </a:r>
            <a:r>
              <a:rPr lang="tr-TR" sz="2400" b="1" smtClean="0">
                <a:solidFill>
                  <a:srgbClr val="FF0000"/>
                </a:solidFill>
                <a:latin typeface="Book Antiqua" pitchFamily="18" charset="0"/>
              </a:rPr>
              <a:t>t</a:t>
            </a:r>
            <a:r>
              <a:rPr lang="en-GB" sz="2400" b="1" smtClean="0">
                <a:solidFill>
                  <a:srgbClr val="FF0000"/>
                </a:solidFill>
                <a:latin typeface="Book Antiqua" pitchFamily="18" charset="0"/>
              </a:rPr>
              <a:t>emin</a:t>
            </a:r>
            <a:r>
              <a:rPr lang="tr-TR" sz="2400" b="1" smtClean="0">
                <a:solidFill>
                  <a:srgbClr val="FF0000"/>
                </a:solidFill>
                <a:latin typeface="Book Antiqua" pitchFamily="18" charset="0"/>
              </a:rPr>
              <a:t> alımlarında hangi</a:t>
            </a:r>
            <a:r>
              <a:rPr lang="en-GB" sz="2400" b="1" smtClean="0">
                <a:solidFill>
                  <a:srgbClr val="FF0000"/>
                </a:solidFill>
                <a:latin typeface="Book Antiqua" pitchFamily="18" charset="0"/>
              </a:rPr>
              <a:t> </a:t>
            </a:r>
            <a:r>
              <a:rPr lang="tr-TR" sz="2400" b="1" smtClean="0">
                <a:solidFill>
                  <a:srgbClr val="FF0000"/>
                </a:solidFill>
                <a:latin typeface="Book Antiqua" pitchFamily="18" charset="0"/>
              </a:rPr>
              <a:t>l</a:t>
            </a:r>
            <a:r>
              <a:rPr lang="en-GB" sz="2400" b="1" smtClean="0">
                <a:solidFill>
                  <a:srgbClr val="FF0000"/>
                </a:solidFill>
                <a:latin typeface="Book Antiqua" pitchFamily="18" charset="0"/>
              </a:rPr>
              <a:t>imit</a:t>
            </a:r>
            <a:r>
              <a:rPr lang="tr-TR" sz="2400" b="1" smtClean="0">
                <a:solidFill>
                  <a:srgbClr val="FF0000"/>
                </a:solidFill>
                <a:latin typeface="Book Antiqua" pitchFamily="18" charset="0"/>
              </a:rPr>
              <a:t>ler kullanılacak ve bu limitler</a:t>
            </a:r>
            <a:r>
              <a:rPr lang="en-GB" sz="2400" b="1" smtClean="0">
                <a:solidFill>
                  <a:srgbClr val="FF0000"/>
                </a:solidFill>
                <a:latin typeface="Book Antiqua" pitchFamily="18" charset="0"/>
              </a:rPr>
              <a:t> ne kadardır?</a:t>
            </a:r>
            <a:endParaRPr lang="en-GB" sz="900" b="1" smtClean="0">
              <a:solidFill>
                <a:srgbClr val="FF0000"/>
              </a:solidFill>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smtClean="0">
                <a:latin typeface="Book Antiqua" pitchFamily="18" charset="0"/>
              </a:rPr>
              <a:t>Doğrudan temin için </a:t>
            </a:r>
            <a:r>
              <a:rPr lang="en-GB" sz="2400" b="1" smtClean="0">
                <a:latin typeface="Book Antiqua" pitchFamily="18" charset="0"/>
              </a:rPr>
              <a:t>TÜBİTAK </a:t>
            </a:r>
            <a:r>
              <a:rPr lang="tr-TR" sz="2400" b="1" smtClean="0">
                <a:latin typeface="Book Antiqua" pitchFamily="18" charset="0"/>
              </a:rPr>
              <a:t>tarafından belirlenen </a:t>
            </a:r>
            <a:r>
              <a:rPr lang="en-GB" sz="2400" b="1" smtClean="0">
                <a:latin typeface="Book Antiqua" pitchFamily="18" charset="0"/>
              </a:rPr>
              <a:t>limitler uygulanacaktır.</a:t>
            </a:r>
            <a:endParaRPr lang="tr-TR"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u="sng" smtClean="0">
                <a:solidFill>
                  <a:srgbClr val="0000FF"/>
                </a:solidFill>
                <a:latin typeface="Book Antiqua" pitchFamily="18" charset="0"/>
              </a:rPr>
              <a:t>2010 yılı için TÜBİTAK limiti: </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150.000.-TL + KDV (Yurtiçi)</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500.000.-TL + KDV (Yurtdışı)</a:t>
            </a:r>
            <a:endParaRPr lang="en-GB" sz="2400" b="1"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14C60D7-2562-4315-9739-FAB955918FFE}" type="slidenum">
              <a:rPr lang="tr-TR"/>
              <a:pPr>
                <a:defRPr/>
              </a:pPr>
              <a:t>45</a:t>
            </a:fld>
            <a:endParaRPr lang="tr-TR"/>
          </a:p>
        </p:txBody>
      </p:sp>
      <p:grpSp>
        <p:nvGrpSpPr>
          <p:cNvPr id="49157" name="Group 4"/>
          <p:cNvGrpSpPr>
            <a:grpSpLocks/>
          </p:cNvGrpSpPr>
          <p:nvPr/>
        </p:nvGrpSpPr>
        <p:grpSpPr bwMode="auto">
          <a:xfrm>
            <a:off x="827088" y="6092825"/>
            <a:ext cx="7770812" cy="109538"/>
            <a:chOff x="432" y="2832"/>
            <a:chExt cx="4895" cy="69"/>
          </a:xfrm>
        </p:grpSpPr>
        <p:sp>
          <p:nvSpPr>
            <p:cNvPr id="491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91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(Doğrudan Temin Yoluyla Olanlar)</a:t>
            </a:r>
            <a:endParaRPr lang="en-GB" sz="2000" b="1" smtClean="0">
              <a:latin typeface="Book Antiqua" pitchFamily="18" charset="0"/>
            </a:endParaRPr>
          </a:p>
        </p:txBody>
      </p:sp>
      <p:sp>
        <p:nvSpPr>
          <p:cNvPr id="50179" name="Rectangle 3"/>
          <p:cNvSpPr>
            <a:spLocks noGrp="1" noChangeArrowheads="1"/>
          </p:cNvSpPr>
          <p:nvPr>
            <p:ph idx="1"/>
          </p:nvPr>
        </p:nvSpPr>
        <p:spPr>
          <a:xfrm>
            <a:off x="827088" y="857250"/>
            <a:ext cx="8101012" cy="4659313"/>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700"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Doğrudan </a:t>
            </a:r>
            <a:r>
              <a:rPr lang="tr-TR" sz="2600" b="1" smtClean="0">
                <a:solidFill>
                  <a:srgbClr val="FF0000"/>
                </a:solidFill>
                <a:latin typeface="Book Antiqua" pitchFamily="18" charset="0"/>
              </a:rPr>
              <a:t>t</a:t>
            </a:r>
            <a:r>
              <a:rPr lang="en-GB" sz="2600" b="1" smtClean="0">
                <a:solidFill>
                  <a:srgbClr val="FF0000"/>
                </a:solidFill>
                <a:latin typeface="Book Antiqua" pitchFamily="18" charset="0"/>
              </a:rPr>
              <a:t>emin nasıl</a:t>
            </a:r>
            <a:r>
              <a:rPr lang="tr-TR" sz="2600" b="1" smtClean="0">
                <a:solidFill>
                  <a:srgbClr val="FF0000"/>
                </a:solidFill>
                <a:latin typeface="Book Antiqua" pitchFamily="18" charset="0"/>
              </a:rPr>
              <a:t> </a:t>
            </a:r>
            <a:r>
              <a:rPr lang="en-GB" sz="2600" b="1" smtClean="0">
                <a:solidFill>
                  <a:srgbClr val="FF0000"/>
                </a:solidFill>
                <a:latin typeface="Book Antiqua" pitchFamily="18" charset="0"/>
              </a:rPr>
              <a:t>gerçekleştirilecektir?</a:t>
            </a:r>
          </a:p>
          <a:p>
            <a:pPr marL="569913" indent="-569913" defTabSz="449263" eaLnBrk="1" hangingPunct="1">
              <a:lnSpc>
                <a:spcPct val="80000"/>
              </a:lnSpc>
              <a:spcBef>
                <a:spcPts val="2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6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latin typeface="Book Antiqua" pitchFamily="18" charset="0"/>
              </a:rPr>
              <a:t>	Proje yürütücüsü</a:t>
            </a:r>
            <a:r>
              <a:rPr lang="tr-TR" sz="2600" b="1" smtClean="0">
                <a:latin typeface="Book Antiqua" pitchFamily="18" charset="0"/>
              </a:rPr>
              <a:t>,</a:t>
            </a:r>
            <a:r>
              <a:rPr lang="en-GB" sz="2600" b="1" smtClean="0">
                <a:latin typeface="Book Antiqua" pitchFamily="18" charset="0"/>
              </a:rPr>
              <a:t> projede öngörülen malzeme veya hizmete ilişkin</a:t>
            </a:r>
            <a:r>
              <a:rPr lang="tr-TR" sz="2600" b="1" smtClean="0">
                <a:latin typeface="Book Antiqua" pitchFamily="18" charset="0"/>
              </a:rPr>
              <a:t> gerekiyorsa</a:t>
            </a:r>
            <a:r>
              <a:rPr lang="tr-TR" sz="2600" b="1" smtClean="0"/>
              <a:t> </a:t>
            </a:r>
            <a:r>
              <a:rPr lang="en-GB" sz="2600" b="1" smtClean="0">
                <a:latin typeface="Book Antiqua" pitchFamily="18" charset="0"/>
              </a:rPr>
              <a:t>teknik şartname hazırlayarak satınalmanın yapılması için </a:t>
            </a:r>
            <a:r>
              <a:rPr lang="tr-TR" sz="2600" b="1" smtClean="0">
                <a:latin typeface="Book Antiqua" pitchFamily="18" charset="0"/>
              </a:rPr>
              <a:t>Birime </a:t>
            </a:r>
            <a:r>
              <a:rPr lang="en-GB" sz="2600" b="1" smtClean="0">
                <a:latin typeface="Book Antiqua" pitchFamily="18" charset="0"/>
              </a:rPr>
              <a:t>müracaat eder. </a:t>
            </a:r>
            <a:endParaRPr lang="tr-TR" sz="26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r>
              <a:rPr lang="en-GB" sz="2600" b="1" smtClean="0">
                <a:latin typeface="Book Antiqua" pitchFamily="18" charset="0"/>
              </a:rPr>
              <a:t>Satınalma, yaklaşık maliyet tespiti ve ilan yapılmaksızın </a:t>
            </a:r>
            <a:r>
              <a:rPr lang="tr-TR" sz="2600" b="1" smtClean="0">
                <a:latin typeface="Book Antiqua" pitchFamily="18" charset="0"/>
              </a:rPr>
              <a:t>limite bağlı olarak, satınalma işlemini gerçekleştirmek üzere görevlendirilen kişi tarafından, Harcama Yetkilisi onayı alınarak, </a:t>
            </a:r>
            <a:r>
              <a:rPr lang="en-GB" sz="2600" b="1" smtClean="0">
                <a:latin typeface="Book Antiqua" pitchFamily="18" charset="0"/>
              </a:rPr>
              <a:t>piyasa araştırması yapılmak suretiyle gerçekleştiril</a:t>
            </a:r>
            <a:r>
              <a:rPr lang="tr-TR" sz="2600" b="1" smtClean="0">
                <a:latin typeface="Book Antiqua" pitchFamily="18" charset="0"/>
              </a:rPr>
              <a:t>ir.</a:t>
            </a:r>
            <a:endParaRPr lang="en-GB" sz="26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F59D6FF-F05D-4062-823E-2F40F9DCC4F3}" type="slidenum">
              <a:rPr lang="tr-TR"/>
              <a:pPr>
                <a:defRPr/>
              </a:pPr>
              <a:t>46</a:t>
            </a:fld>
            <a:endParaRPr lang="tr-TR"/>
          </a:p>
        </p:txBody>
      </p:sp>
      <p:grpSp>
        <p:nvGrpSpPr>
          <p:cNvPr id="50181" name="Group 4"/>
          <p:cNvGrpSpPr>
            <a:grpSpLocks/>
          </p:cNvGrpSpPr>
          <p:nvPr/>
        </p:nvGrpSpPr>
        <p:grpSpPr bwMode="auto">
          <a:xfrm>
            <a:off x="827088" y="6092825"/>
            <a:ext cx="7770812" cy="109538"/>
            <a:chOff x="432" y="2832"/>
            <a:chExt cx="4895" cy="69"/>
          </a:xfrm>
        </p:grpSpPr>
        <p:sp>
          <p:nvSpPr>
            <p:cNvPr id="501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01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(Doğrudan Temin Yoluyla Olanlar)</a:t>
            </a:r>
            <a:endParaRPr lang="en-GB" sz="2000" b="1" smtClean="0">
              <a:latin typeface="Book Antiqua" pitchFamily="18" charset="0"/>
            </a:endParaRPr>
          </a:p>
        </p:txBody>
      </p:sp>
      <p:sp>
        <p:nvSpPr>
          <p:cNvPr id="51203" name="Rectangle 3"/>
          <p:cNvSpPr>
            <a:spLocks noGrp="1" noChangeArrowheads="1"/>
          </p:cNvSpPr>
          <p:nvPr>
            <p:ph idx="1"/>
          </p:nvPr>
        </p:nvSpPr>
        <p:spPr>
          <a:xfrm>
            <a:off x="900113" y="1484313"/>
            <a:ext cx="7775575" cy="3457575"/>
          </a:xfrm>
        </p:spPr>
        <p:txBody>
          <a:bodyPr lIns="90000" tIns="46800" rIns="90000" bIns="46800"/>
          <a:lstStyle/>
          <a:p>
            <a:pPr marL="569913" indent="-569913"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Doğrudan temin yoluyla </a:t>
            </a:r>
            <a:r>
              <a:rPr lang="en-GB" sz="2800" b="1" smtClean="0">
                <a:solidFill>
                  <a:srgbClr val="FF0000"/>
                </a:solidFill>
                <a:latin typeface="Book Antiqua" pitchFamily="18" charset="0"/>
              </a:rPr>
              <a:t>yapılacak satınalmalarda </a:t>
            </a:r>
            <a:r>
              <a:rPr lang="tr-TR" sz="2800" b="1" smtClean="0">
                <a:solidFill>
                  <a:srgbClr val="FF0000"/>
                </a:solidFill>
                <a:latin typeface="Book Antiqua" pitchFamily="18" charset="0"/>
              </a:rPr>
              <a:t>yazılı veya en az 3 t</a:t>
            </a:r>
            <a:r>
              <a:rPr lang="en-GB" sz="2800" b="1" smtClean="0">
                <a:solidFill>
                  <a:srgbClr val="FF0000"/>
                </a:solidFill>
                <a:latin typeface="Book Antiqua" pitchFamily="18" charset="0"/>
              </a:rPr>
              <a:t>eklif alınma</a:t>
            </a:r>
            <a:r>
              <a:rPr lang="tr-TR" sz="2800" b="1" smtClean="0">
                <a:solidFill>
                  <a:srgbClr val="FF0000"/>
                </a:solidFill>
                <a:latin typeface="Book Antiqua" pitchFamily="18" charset="0"/>
              </a:rPr>
              <a:t>sı </a:t>
            </a:r>
            <a:r>
              <a:rPr lang="en-GB" sz="2800" b="1" smtClean="0">
                <a:solidFill>
                  <a:srgbClr val="FF0000"/>
                </a:solidFill>
                <a:latin typeface="Book Antiqua" pitchFamily="18" charset="0"/>
              </a:rPr>
              <a:t>zorun</a:t>
            </a:r>
            <a:r>
              <a:rPr lang="tr-TR" sz="2800" b="1" smtClean="0">
                <a:solidFill>
                  <a:srgbClr val="FF0000"/>
                </a:solidFill>
                <a:latin typeface="Book Antiqua" pitchFamily="18" charset="0"/>
              </a:rPr>
              <a:t>lu mudur?</a:t>
            </a:r>
            <a:r>
              <a:rPr lang="en-GB" sz="2800" b="1" smtClean="0">
                <a:solidFill>
                  <a:srgbClr val="FF0000"/>
                </a:solidFill>
                <a:latin typeface="Book Antiqua" pitchFamily="18" charset="0"/>
              </a:rPr>
              <a:t> </a:t>
            </a:r>
          </a:p>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solidFill>
                <a:srgbClr val="FF0000"/>
              </a:solidFill>
              <a:latin typeface="Book Antiqua" pitchFamily="18" charset="0"/>
            </a:endParaRPr>
          </a:p>
          <a:p>
            <a:pPr marL="569913" indent="-569913" defTabSz="449263" eaLnBrk="1" hangingPunct="1">
              <a:lnSpc>
                <a:spcPct val="90000"/>
              </a:lnSpc>
              <a:spcBef>
                <a:spcPts val="7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Yürütücü piyasa araştırması yapmak suretiyle en uygun alımı yapmak zorundadır. </a:t>
            </a:r>
            <a:r>
              <a:rPr lang="tr-TR" sz="2800" b="1" smtClean="0">
                <a:latin typeface="Book Antiqua" pitchFamily="18" charset="0"/>
              </a:rPr>
              <a:t>Yazılı t</a:t>
            </a:r>
            <a:r>
              <a:rPr lang="en-GB" sz="2800" b="1" smtClean="0">
                <a:latin typeface="Book Antiqua" pitchFamily="18" charset="0"/>
              </a:rPr>
              <a:t>eklif toplamak zorunda değildir.</a:t>
            </a:r>
          </a:p>
        </p:txBody>
      </p:sp>
      <p:sp>
        <p:nvSpPr>
          <p:cNvPr id="8" name="5 Slayt Numarası Yer Tutucusu"/>
          <p:cNvSpPr>
            <a:spLocks noGrp="1"/>
          </p:cNvSpPr>
          <p:nvPr>
            <p:ph type="sldNum" sz="quarter" idx="10"/>
          </p:nvPr>
        </p:nvSpPr>
        <p:spPr/>
        <p:txBody>
          <a:bodyPr/>
          <a:lstStyle/>
          <a:p>
            <a:pPr>
              <a:defRPr/>
            </a:pPr>
            <a:fld id="{73006970-C52A-414D-9D47-8ED7C97E7BE2}" type="slidenum">
              <a:rPr lang="tr-TR"/>
              <a:pPr>
                <a:defRPr/>
              </a:pPr>
              <a:t>47</a:t>
            </a:fld>
            <a:endParaRPr lang="tr-TR"/>
          </a:p>
        </p:txBody>
      </p:sp>
      <p:grpSp>
        <p:nvGrpSpPr>
          <p:cNvPr id="51205" name="Group 4"/>
          <p:cNvGrpSpPr>
            <a:grpSpLocks/>
          </p:cNvGrpSpPr>
          <p:nvPr/>
        </p:nvGrpSpPr>
        <p:grpSpPr bwMode="auto">
          <a:xfrm>
            <a:off x="827088" y="6092825"/>
            <a:ext cx="7770812" cy="109538"/>
            <a:chOff x="432" y="2832"/>
            <a:chExt cx="4895" cy="69"/>
          </a:xfrm>
        </p:grpSpPr>
        <p:sp>
          <p:nvSpPr>
            <p:cNvPr id="5120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120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(İhale Yoluyla Olanlar)</a:t>
            </a:r>
            <a:endParaRPr lang="en-GB" sz="2000" b="1" smtClean="0">
              <a:latin typeface="Book Antiqua" pitchFamily="18" charset="0"/>
            </a:endParaRPr>
          </a:p>
        </p:txBody>
      </p:sp>
      <p:sp>
        <p:nvSpPr>
          <p:cNvPr id="52227" name="Rectangle 3"/>
          <p:cNvSpPr>
            <a:spLocks noGrp="1" noChangeArrowheads="1"/>
          </p:cNvSpPr>
          <p:nvPr>
            <p:ph idx="1"/>
          </p:nvPr>
        </p:nvSpPr>
        <p:spPr>
          <a:xfrm>
            <a:off x="928688" y="785813"/>
            <a:ext cx="8029575" cy="5040312"/>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İhale suretiyle yapılacak alımlarda hangi mevzuata tabi olunacak?</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600" b="1" smtClean="0">
                <a:latin typeface="Book Antiqua" pitchFamily="18" charset="0"/>
              </a:rPr>
              <a:t>Proje sözleşmesinde öngörülen mal ve hizmetlerin satın alınması, TÜBİTAK Ar-Ge Projeleri  İhale Yönetmeliği </a:t>
            </a:r>
            <a:r>
              <a:rPr lang="tr-TR" sz="2600" b="1" i="1" smtClean="0">
                <a:latin typeface="Book Antiqua" pitchFamily="18" charset="0"/>
              </a:rPr>
              <a:t>(TÜBİTAK'ın organizasyonuna bağlı olan ve/veya diğer kurumlara uygulanamayacak maddeleri hariç)</a:t>
            </a:r>
            <a:r>
              <a:rPr lang="tr-TR" sz="2600" b="1" smtClean="0">
                <a:latin typeface="Book Antiqua" pitchFamily="18" charset="0"/>
              </a:rPr>
              <a:t> doğrultusunda gerçekleştirilir. </a:t>
            </a:r>
            <a:endParaRPr lang="en-GB" sz="2600" b="1" smtClean="0">
              <a:solidFill>
                <a:srgbClr val="038F1E"/>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4D900AF-BC28-45EA-8CDE-1DBDA03C9DAE}" type="slidenum">
              <a:rPr lang="tr-TR"/>
              <a:pPr>
                <a:defRPr/>
              </a:pPr>
              <a:t>48</a:t>
            </a:fld>
            <a:endParaRPr lang="tr-TR"/>
          </a:p>
        </p:txBody>
      </p:sp>
      <p:grpSp>
        <p:nvGrpSpPr>
          <p:cNvPr id="52229" name="Group 4"/>
          <p:cNvGrpSpPr>
            <a:grpSpLocks/>
          </p:cNvGrpSpPr>
          <p:nvPr/>
        </p:nvGrpSpPr>
        <p:grpSpPr bwMode="auto">
          <a:xfrm>
            <a:off x="827088" y="6092825"/>
            <a:ext cx="7770812" cy="109538"/>
            <a:chOff x="432" y="2832"/>
            <a:chExt cx="4895" cy="69"/>
          </a:xfrm>
        </p:grpSpPr>
        <p:sp>
          <p:nvSpPr>
            <p:cNvPr id="5223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223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(İhale Yoluyla Olanlar)</a:t>
            </a:r>
            <a:endParaRPr lang="en-GB" sz="2000" b="1" smtClean="0">
              <a:latin typeface="Book Antiqua" pitchFamily="18" charset="0"/>
            </a:endParaRPr>
          </a:p>
        </p:txBody>
      </p:sp>
      <p:sp>
        <p:nvSpPr>
          <p:cNvPr id="53251" name="Rectangle 3"/>
          <p:cNvSpPr>
            <a:spLocks noGrp="1" noChangeArrowheads="1"/>
          </p:cNvSpPr>
          <p:nvPr>
            <p:ph idx="1"/>
          </p:nvPr>
        </p:nvSpPr>
        <p:spPr>
          <a:xfrm>
            <a:off x="900113" y="908050"/>
            <a:ext cx="7993062" cy="4537075"/>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600" smtClean="0">
              <a:latin typeface="Book Antiqua" pitchFamily="18" charset="0"/>
            </a:endParaRPr>
          </a:p>
          <a:p>
            <a:pPr marL="569913" indent="-569913" defTabSz="449263" eaLnBrk="1" hangingPunct="1">
              <a:spcBef>
                <a:spcPts val="7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İhale nasıl gerçekleştirilecektir?</a:t>
            </a:r>
          </a:p>
          <a:p>
            <a:pPr marL="569913" indent="-569913" defTabSz="449263" eaLnBrk="1" hangingPunct="1">
              <a:spcBef>
                <a:spcPts val="2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spcBef>
                <a:spcPts val="7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a:t>
            </a:r>
            <a:r>
              <a:rPr lang="tr-TR" sz="2800" b="1" smtClean="0">
                <a:latin typeface="Book Antiqua" pitchFamily="18" charset="0"/>
              </a:rPr>
              <a:t>Satın alınacak </a:t>
            </a:r>
            <a:r>
              <a:rPr lang="en-GB" sz="2800" b="1" smtClean="0">
                <a:latin typeface="Book Antiqua" pitchFamily="18" charset="0"/>
              </a:rPr>
              <a:t>malzeme veya hizmete ilişkin teknik şartname hazırla</a:t>
            </a:r>
            <a:r>
              <a:rPr lang="tr-TR" sz="2800" b="1" smtClean="0">
                <a:latin typeface="Book Antiqua" pitchFamily="18" charset="0"/>
              </a:rPr>
              <a:t>narak,</a:t>
            </a:r>
            <a:r>
              <a:rPr lang="en-GB" sz="2800" b="1" smtClean="0">
                <a:latin typeface="Book Antiqua" pitchFamily="18" charset="0"/>
              </a:rPr>
              <a:t> </a:t>
            </a:r>
            <a:r>
              <a:rPr lang="tr-TR" sz="2800" b="1" smtClean="0">
                <a:latin typeface="Book Antiqua" pitchFamily="18" charset="0"/>
              </a:rPr>
              <a:t>Proje Yürütücüsü tarafından </a:t>
            </a:r>
            <a:r>
              <a:rPr lang="en-GB" sz="2800" b="1" smtClean="0">
                <a:latin typeface="Book Antiqua" pitchFamily="18" charset="0"/>
              </a:rPr>
              <a:t>satınalmanın yapılması için </a:t>
            </a:r>
            <a:r>
              <a:rPr lang="tr-TR" sz="2800" b="1" smtClean="0">
                <a:latin typeface="Book Antiqua" pitchFamily="18" charset="0"/>
              </a:rPr>
              <a:t>Birime </a:t>
            </a:r>
            <a:r>
              <a:rPr lang="en-GB" sz="2800" b="1" smtClean="0">
                <a:latin typeface="Book Antiqua" pitchFamily="18" charset="0"/>
              </a:rPr>
              <a:t>müracaat ed</a:t>
            </a:r>
            <a:r>
              <a:rPr lang="tr-TR" sz="2800" b="1" smtClean="0">
                <a:latin typeface="Book Antiqua" pitchFamily="18" charset="0"/>
              </a:rPr>
              <a:t>ilir.</a:t>
            </a:r>
            <a:r>
              <a:rPr lang="en-GB" sz="2800" b="1" smtClean="0">
                <a:latin typeface="Book Antiqua" pitchFamily="18" charset="0"/>
              </a:rPr>
              <a:t> </a:t>
            </a:r>
            <a:endParaRPr lang="tr-TR" sz="2800" b="1" smtClean="0">
              <a:latin typeface="Book Antiqua" pitchFamily="18" charset="0"/>
            </a:endParaRPr>
          </a:p>
          <a:p>
            <a:pPr marL="569913" indent="-569913" defTabSz="449263" eaLnBrk="1" hangingPunct="1">
              <a:spcBef>
                <a:spcPts val="7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spcBef>
                <a:spcPts val="7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r>
              <a:rPr lang="en-GB" sz="2800" b="1" smtClean="0">
                <a:latin typeface="Book Antiqua" pitchFamily="18" charset="0"/>
              </a:rPr>
              <a:t>Satınalma, </a:t>
            </a:r>
            <a:r>
              <a:rPr lang="tr-TR" sz="2800" b="1" smtClean="0">
                <a:latin typeface="Book Antiqua" pitchFamily="18" charset="0"/>
              </a:rPr>
              <a:t>ilgili Yönetmelik </a:t>
            </a:r>
            <a:r>
              <a:rPr lang="en-GB" sz="2800" b="1" smtClean="0">
                <a:latin typeface="Book Antiqua" pitchFamily="18" charset="0"/>
              </a:rPr>
              <a:t>çerçevesinde gerçekleştiril</a:t>
            </a:r>
            <a:r>
              <a:rPr lang="tr-TR" sz="2800" b="1" smtClean="0">
                <a:latin typeface="Book Antiqua" pitchFamily="18" charset="0"/>
              </a:rPr>
              <a:t>ir</a:t>
            </a:r>
            <a:r>
              <a:rPr lang="en-GB" sz="2800" b="1" smtClean="0">
                <a:latin typeface="Book Antiqua" pitchFamily="18" charset="0"/>
              </a:rPr>
              <a:t>.</a:t>
            </a:r>
          </a:p>
        </p:txBody>
      </p:sp>
      <p:sp>
        <p:nvSpPr>
          <p:cNvPr id="8" name="5 Slayt Numarası Yer Tutucusu"/>
          <p:cNvSpPr>
            <a:spLocks noGrp="1"/>
          </p:cNvSpPr>
          <p:nvPr>
            <p:ph type="sldNum" sz="quarter" idx="10"/>
          </p:nvPr>
        </p:nvSpPr>
        <p:spPr/>
        <p:txBody>
          <a:bodyPr/>
          <a:lstStyle/>
          <a:p>
            <a:pPr>
              <a:defRPr/>
            </a:pPr>
            <a:fld id="{36BA07F5-AA90-47F7-A028-AE53F19912ED}" type="slidenum">
              <a:rPr lang="tr-TR"/>
              <a:pPr>
                <a:defRPr/>
              </a:pPr>
              <a:t>49</a:t>
            </a:fld>
            <a:endParaRPr lang="tr-TR"/>
          </a:p>
        </p:txBody>
      </p:sp>
      <p:grpSp>
        <p:nvGrpSpPr>
          <p:cNvPr id="53253" name="Group 4"/>
          <p:cNvGrpSpPr>
            <a:grpSpLocks/>
          </p:cNvGrpSpPr>
          <p:nvPr/>
        </p:nvGrpSpPr>
        <p:grpSpPr bwMode="auto">
          <a:xfrm>
            <a:off x="827088" y="6092825"/>
            <a:ext cx="7770812" cy="109538"/>
            <a:chOff x="432" y="2832"/>
            <a:chExt cx="4895" cy="69"/>
          </a:xfrm>
        </p:grpSpPr>
        <p:sp>
          <p:nvSpPr>
            <p:cNvPr id="5325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325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layt Numarası Yer Tutucusu"/>
          <p:cNvSpPr>
            <a:spLocks noGrp="1"/>
          </p:cNvSpPr>
          <p:nvPr>
            <p:ph type="sldNum" sz="quarter" idx="12"/>
          </p:nvPr>
        </p:nvSpPr>
        <p:spPr/>
        <p:txBody>
          <a:bodyPr/>
          <a:lstStyle/>
          <a:p>
            <a:pPr>
              <a:defRPr/>
            </a:pPr>
            <a:fld id="{8E3F5D1A-6106-4ACE-94B6-6776D3D840F5}" type="slidenum">
              <a:rPr lang="tr-TR"/>
              <a:pPr>
                <a:defRPr/>
              </a:pPr>
              <a:t>5</a:t>
            </a:fld>
            <a:endParaRPr lang="tr-TR"/>
          </a:p>
        </p:txBody>
      </p:sp>
      <p:sp>
        <p:nvSpPr>
          <p:cNvPr id="8195" name="Text Box 2"/>
          <p:cNvSpPr txBox="1">
            <a:spLocks noChangeArrowheads="1"/>
          </p:cNvSpPr>
          <p:nvPr/>
        </p:nvSpPr>
        <p:spPr bwMode="auto">
          <a:xfrm>
            <a:off x="1331913" y="2565400"/>
            <a:ext cx="6981825" cy="1006475"/>
          </a:xfrm>
          <a:prstGeom prst="rect">
            <a:avLst/>
          </a:prstGeom>
          <a:noFill/>
          <a:ln w="9525">
            <a:noFill/>
            <a:miter lim="800000"/>
            <a:headEnd/>
            <a:tailEnd/>
          </a:ln>
        </p:spPr>
        <p:txBody>
          <a:bodyPr lIns="90000" tIns="46800" rIns="90000" bIns="46800">
            <a:spAutoFit/>
          </a:bodyPr>
          <a:lstStyle/>
          <a:p>
            <a:pPr algn="ctr" eaLnBrk="1" hangingPunct="1">
              <a:spcBef>
                <a:spcPts val="3000"/>
              </a:spcBef>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6000" b="1">
                <a:solidFill>
                  <a:schemeClr val="tx1"/>
                </a:solidFill>
              </a:rPr>
              <a:t>Tanımlar</a:t>
            </a:r>
            <a:endParaRPr lang="en-GB" sz="6000" b="1">
              <a:solidFill>
                <a:schemeClr val="tx1"/>
              </a:solidFill>
            </a:endParaRPr>
          </a:p>
        </p:txBody>
      </p:sp>
      <p:grpSp>
        <p:nvGrpSpPr>
          <p:cNvPr id="8196" name="Group 8"/>
          <p:cNvGrpSpPr>
            <a:grpSpLocks/>
          </p:cNvGrpSpPr>
          <p:nvPr/>
        </p:nvGrpSpPr>
        <p:grpSpPr bwMode="auto">
          <a:xfrm>
            <a:off x="827088" y="5734050"/>
            <a:ext cx="7770812" cy="109538"/>
            <a:chOff x="432" y="2832"/>
            <a:chExt cx="4895" cy="69"/>
          </a:xfrm>
        </p:grpSpPr>
        <p:sp>
          <p:nvSpPr>
            <p:cNvPr id="8197" name="Freeform 9"/>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198" name="Line 10"/>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(İhale Yoluyla Olanlar)</a:t>
            </a:r>
            <a:endParaRPr lang="en-GB" sz="2000" b="1" smtClean="0">
              <a:latin typeface="Book Antiqua" pitchFamily="18" charset="0"/>
            </a:endParaRPr>
          </a:p>
        </p:txBody>
      </p:sp>
      <p:sp>
        <p:nvSpPr>
          <p:cNvPr id="54275" name="Rectangle 3"/>
          <p:cNvSpPr>
            <a:spLocks noGrp="1" noChangeArrowheads="1"/>
          </p:cNvSpPr>
          <p:nvPr>
            <p:ph idx="1"/>
          </p:nvPr>
        </p:nvSpPr>
        <p:spPr>
          <a:xfrm>
            <a:off x="928688" y="857250"/>
            <a:ext cx="7858125" cy="4803775"/>
          </a:xfrm>
        </p:spPr>
        <p:txBody>
          <a:bodyPr lIns="90000" tIns="46800" rIns="90000" bIns="46800"/>
          <a:lstStyle/>
          <a:p>
            <a:pPr marL="569913" indent="-569913" defTabSz="449263" eaLnBrk="1" hangingPunct="1">
              <a:lnSpc>
                <a:spcPct val="9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İhale </a:t>
            </a:r>
            <a:r>
              <a:rPr lang="tr-TR" sz="2400" b="1" smtClean="0">
                <a:solidFill>
                  <a:srgbClr val="FF0000"/>
                </a:solidFill>
                <a:latin typeface="Book Antiqua" pitchFamily="18" charset="0"/>
              </a:rPr>
              <a:t>k</a:t>
            </a:r>
            <a:r>
              <a:rPr lang="en-GB" sz="2400" b="1" smtClean="0">
                <a:solidFill>
                  <a:srgbClr val="FF0000"/>
                </a:solidFill>
                <a:latin typeface="Book Antiqua" pitchFamily="18" charset="0"/>
              </a:rPr>
              <a:t>omisyonu kimlerden oluşacak?</a:t>
            </a:r>
            <a:endParaRPr lang="tr-TR" sz="2400" b="1" smtClean="0">
              <a:solidFill>
                <a:srgbClr val="FF0000"/>
              </a:solidFill>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latin typeface="Book Antiqua" pitchFamily="18" charset="0"/>
              </a:rPr>
              <a:t>“TÜBİTAK Ar-Ge Projeleri İhale Yönetmeliği“ne göre oluşturulan komisyonlarda, proje yürütücüsünün harcama yetkilisi olmadığı durumlarda proje yürütücüsü ve her halde en az bir proje personeli görevlendirilir.</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yürütücüsünün harcama yetkilisi olduğu durumlarda </a:t>
            </a:r>
            <a:r>
              <a:rPr lang="tr-TR" sz="2400" b="1" u="sng" smtClean="0">
                <a:latin typeface="Book Antiqua" pitchFamily="18" charset="0"/>
              </a:rPr>
              <a:t>yürütücünün isteği üzerine</a:t>
            </a:r>
            <a:r>
              <a:rPr lang="tr-TR" sz="2400" b="1" smtClean="0">
                <a:latin typeface="Book Antiqua" pitchFamily="18" charset="0"/>
              </a:rPr>
              <a:t> Kurum tarafından oluşturulmuş ihale komisyonları marifetiyle de (komisyonda proje personeli bulunmaksızın) alımlar gerçekleştirilebilir.</a:t>
            </a:r>
          </a:p>
        </p:txBody>
      </p:sp>
      <p:sp>
        <p:nvSpPr>
          <p:cNvPr id="8" name="5 Slayt Numarası Yer Tutucusu"/>
          <p:cNvSpPr>
            <a:spLocks noGrp="1"/>
          </p:cNvSpPr>
          <p:nvPr>
            <p:ph type="sldNum" sz="quarter" idx="10"/>
          </p:nvPr>
        </p:nvSpPr>
        <p:spPr/>
        <p:txBody>
          <a:bodyPr/>
          <a:lstStyle/>
          <a:p>
            <a:pPr>
              <a:defRPr/>
            </a:pPr>
            <a:fld id="{86FC27B9-DF81-4C48-9DDF-F101D277A817}" type="slidenum">
              <a:rPr lang="tr-TR"/>
              <a:pPr>
                <a:defRPr/>
              </a:pPr>
              <a:t>50</a:t>
            </a:fld>
            <a:endParaRPr lang="tr-TR"/>
          </a:p>
        </p:txBody>
      </p:sp>
      <p:grpSp>
        <p:nvGrpSpPr>
          <p:cNvPr id="54277" name="Group 4"/>
          <p:cNvGrpSpPr>
            <a:grpSpLocks/>
          </p:cNvGrpSpPr>
          <p:nvPr/>
        </p:nvGrpSpPr>
        <p:grpSpPr bwMode="auto">
          <a:xfrm>
            <a:off x="827088" y="6092825"/>
            <a:ext cx="7770812" cy="109538"/>
            <a:chOff x="432" y="2832"/>
            <a:chExt cx="4895" cy="69"/>
          </a:xfrm>
        </p:grpSpPr>
        <p:sp>
          <p:nvSpPr>
            <p:cNvPr id="5427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427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(İhale Yoluyla Olanlar)</a:t>
            </a:r>
            <a:endParaRPr lang="en-GB" sz="2000" b="1" smtClean="0">
              <a:latin typeface="Book Antiqua" pitchFamily="18" charset="0"/>
            </a:endParaRPr>
          </a:p>
        </p:txBody>
      </p:sp>
      <p:sp>
        <p:nvSpPr>
          <p:cNvPr id="55299" name="Rectangle 3"/>
          <p:cNvSpPr>
            <a:spLocks noGrp="1" noChangeArrowheads="1"/>
          </p:cNvSpPr>
          <p:nvPr>
            <p:ph idx="1"/>
          </p:nvPr>
        </p:nvSpPr>
        <p:spPr>
          <a:xfrm>
            <a:off x="827088" y="785813"/>
            <a:ext cx="8102600" cy="5072062"/>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400" smtClean="0">
              <a:latin typeface="Book Antiqua" pitchFamily="18" charset="0"/>
            </a:endParaRPr>
          </a:p>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İdari ve </a:t>
            </a:r>
            <a:r>
              <a:rPr lang="tr-TR" sz="2400" b="1" smtClean="0">
                <a:solidFill>
                  <a:srgbClr val="FF0000"/>
                </a:solidFill>
                <a:latin typeface="Book Antiqua" pitchFamily="18" charset="0"/>
              </a:rPr>
              <a:t>t</a:t>
            </a:r>
            <a:r>
              <a:rPr lang="en-GB" sz="2400" b="1" smtClean="0">
                <a:solidFill>
                  <a:srgbClr val="FF0000"/>
                </a:solidFill>
                <a:latin typeface="Book Antiqua" pitchFamily="18" charset="0"/>
              </a:rPr>
              <a:t>eknik şartname kim tarafından hazırlanacak?</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en-GB" sz="2400" b="1" smtClean="0">
                <a:latin typeface="Book Antiqua" pitchFamily="18" charset="0"/>
              </a:rPr>
              <a:t>İdari şartname </a:t>
            </a:r>
            <a:r>
              <a:rPr lang="tr-TR" sz="2400" b="1" smtClean="0">
                <a:latin typeface="Book Antiqua" pitchFamily="18" charset="0"/>
              </a:rPr>
              <a:t>K</a:t>
            </a:r>
            <a:r>
              <a:rPr lang="en-GB" sz="2400" b="1" smtClean="0">
                <a:latin typeface="Book Antiqua" pitchFamily="18" charset="0"/>
              </a:rPr>
              <a:t>urumun bu projelerin satınalmaları için belirlediği </a:t>
            </a:r>
            <a:r>
              <a:rPr lang="tr-TR" sz="2400" b="1" smtClean="0">
                <a:latin typeface="Book Antiqua" pitchFamily="18" charset="0"/>
              </a:rPr>
              <a:t>birim </a:t>
            </a:r>
            <a:r>
              <a:rPr lang="en-GB" sz="2400" b="1" smtClean="0">
                <a:latin typeface="Book Antiqua" pitchFamily="18" charset="0"/>
              </a:rPr>
              <a:t>tarafından</a:t>
            </a:r>
            <a:r>
              <a:rPr lang="tr-TR" sz="2400" b="1" smtClean="0">
                <a:latin typeface="Book Antiqua" pitchFamily="18" charset="0"/>
              </a:rPr>
              <a:t>,</a:t>
            </a:r>
            <a:r>
              <a:rPr lang="en-GB" sz="2400" b="1" smtClean="0">
                <a:latin typeface="Book Antiqua" pitchFamily="18" charset="0"/>
              </a:rPr>
              <a:t> teknik şartname ise</a:t>
            </a:r>
            <a:r>
              <a:rPr lang="tr-TR" sz="2400" b="1" smtClean="0">
                <a:latin typeface="Book Antiqua" pitchFamily="18" charset="0"/>
              </a:rPr>
              <a:t>,</a:t>
            </a:r>
            <a:r>
              <a:rPr lang="en-GB" sz="2400" b="1" smtClean="0">
                <a:latin typeface="Book Antiqua" pitchFamily="18" charset="0"/>
              </a:rPr>
              <a:t> proje </a:t>
            </a:r>
            <a:r>
              <a:rPr lang="tr-TR" sz="2400" b="1" smtClean="0">
                <a:latin typeface="Book Antiqua" pitchFamily="18" charset="0"/>
              </a:rPr>
              <a:t>personeli</a:t>
            </a:r>
            <a:r>
              <a:rPr lang="en-GB" sz="2400" b="1" smtClean="0">
                <a:latin typeface="Book Antiqua" pitchFamily="18" charset="0"/>
              </a:rPr>
              <a:t> ve/veya </a:t>
            </a:r>
            <a:r>
              <a:rPr lang="tr-TR" sz="2400" b="1" smtClean="0">
                <a:latin typeface="Book Antiqua" pitchFamily="18" charset="0"/>
              </a:rPr>
              <a:t>yürütücünün </a:t>
            </a:r>
            <a:r>
              <a:rPr lang="en-GB" sz="2400" b="1" smtClean="0">
                <a:latin typeface="Book Antiqua" pitchFamily="18" charset="0"/>
              </a:rPr>
              <a:t>görevlendireceği kişiler tarafından hazırlanı</a:t>
            </a:r>
            <a:r>
              <a:rPr lang="tr-TR" sz="2400" b="1" smtClean="0">
                <a:latin typeface="Book Antiqua" pitchFamily="18" charset="0"/>
              </a:rPr>
              <a:t>p, yürütücü tarafından onaylanmalıdır. </a:t>
            </a:r>
            <a:endParaRPr lang="en-GB"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İhale nasıl sonuçlandırılacak?</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İhale ilgili mevzuat doğrultusunda sonuçlandırılacaktır.</a:t>
            </a:r>
          </a:p>
        </p:txBody>
      </p:sp>
      <p:sp>
        <p:nvSpPr>
          <p:cNvPr id="8" name="5 Slayt Numarası Yer Tutucusu"/>
          <p:cNvSpPr>
            <a:spLocks noGrp="1"/>
          </p:cNvSpPr>
          <p:nvPr>
            <p:ph type="sldNum" sz="quarter" idx="10"/>
          </p:nvPr>
        </p:nvSpPr>
        <p:spPr/>
        <p:txBody>
          <a:bodyPr/>
          <a:lstStyle/>
          <a:p>
            <a:pPr>
              <a:defRPr/>
            </a:pPr>
            <a:fld id="{26098E91-FAC9-4F7C-AA9E-6A668D681AF1}" type="slidenum">
              <a:rPr lang="tr-TR"/>
              <a:pPr>
                <a:defRPr/>
              </a:pPr>
              <a:t>51</a:t>
            </a:fld>
            <a:endParaRPr lang="tr-TR"/>
          </a:p>
        </p:txBody>
      </p:sp>
      <p:grpSp>
        <p:nvGrpSpPr>
          <p:cNvPr id="55301" name="Group 4"/>
          <p:cNvGrpSpPr>
            <a:grpSpLocks/>
          </p:cNvGrpSpPr>
          <p:nvPr/>
        </p:nvGrpSpPr>
        <p:grpSpPr bwMode="auto">
          <a:xfrm>
            <a:off x="827088" y="6092825"/>
            <a:ext cx="7770812" cy="109538"/>
            <a:chOff x="432" y="2832"/>
            <a:chExt cx="4895" cy="69"/>
          </a:xfrm>
        </p:grpSpPr>
        <p:sp>
          <p:nvSpPr>
            <p:cNvPr id="5530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530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827088" y="0"/>
            <a:ext cx="8316912" cy="7143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smtClean="0">
                <a:latin typeface="Book Antiqua" pitchFamily="18" charset="0"/>
              </a:rPr>
              <a:t>Muayene ve Kabul İşlemleri</a:t>
            </a:r>
          </a:p>
        </p:txBody>
      </p:sp>
      <p:sp>
        <p:nvSpPr>
          <p:cNvPr id="56323" name="Rectangle 3"/>
          <p:cNvSpPr>
            <a:spLocks noGrp="1" noChangeArrowheads="1"/>
          </p:cNvSpPr>
          <p:nvPr>
            <p:ph idx="1"/>
          </p:nvPr>
        </p:nvSpPr>
        <p:spPr>
          <a:xfrm>
            <a:off x="900113" y="908050"/>
            <a:ext cx="7993062" cy="4752975"/>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smtClean="0">
              <a:latin typeface="Book Antiqua" pitchFamily="18" charset="0"/>
            </a:endParaRPr>
          </a:p>
          <a:p>
            <a:pPr marL="569913" indent="-569913" defTabSz="449263" eaLnBrk="1" hangingPunct="1">
              <a:lnSpc>
                <a:spcPct val="80000"/>
              </a:lnSpc>
              <a:spcBef>
                <a:spcPts val="5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Alınan mal ve hizmetlerin kabulü için komisyon oluşturulacak mı?</a:t>
            </a:r>
            <a:r>
              <a:rPr lang="tr-TR" sz="2800" b="1" smtClean="0">
                <a:solidFill>
                  <a:srgbClr val="FF0000"/>
                </a:solidFill>
                <a:latin typeface="Book Antiqua" pitchFamily="18" charset="0"/>
              </a:rPr>
              <a:t> Kimler olacak?</a:t>
            </a:r>
            <a:endParaRPr lang="en-GB" sz="2800" b="1" smtClean="0">
              <a:solidFill>
                <a:srgbClr val="FF0000"/>
              </a:solidFill>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038F1E"/>
              </a:solidFill>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038F1E"/>
              </a:solidFill>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500" b="1" smtClean="0">
                <a:solidFill>
                  <a:srgbClr val="038F1E"/>
                </a:solidFill>
                <a:latin typeface="Book Antiqua" pitchFamily="18" charset="0"/>
              </a:rPr>
              <a:t>	</a:t>
            </a:r>
            <a:r>
              <a:rPr lang="tr-TR" sz="2800" b="1" smtClean="0">
                <a:latin typeface="Book Antiqua" pitchFamily="18" charset="0"/>
              </a:rPr>
              <a:t>Sadece </a:t>
            </a:r>
            <a:r>
              <a:rPr lang="tr-TR" sz="2800" b="1" u="sng" smtClean="0">
                <a:latin typeface="Book Antiqua" pitchFamily="18" charset="0"/>
              </a:rPr>
              <a:t>dayanıklı taşınırlar </a:t>
            </a:r>
            <a:r>
              <a:rPr lang="tr-TR" sz="2800" b="1" smtClean="0">
                <a:latin typeface="Book Antiqua" pitchFamily="18" charset="0"/>
              </a:rPr>
              <a:t>için komisyon oluşturulacak ve ilgili mevzuat hükümleri çerçevesinde kurulacak </a:t>
            </a:r>
            <a:r>
              <a:rPr lang="en-GB" sz="2800" b="1" smtClean="0">
                <a:latin typeface="Book Antiqua" pitchFamily="18" charset="0"/>
              </a:rPr>
              <a:t>komisyonlar</a:t>
            </a:r>
            <a:r>
              <a:rPr lang="tr-TR" sz="2800" b="1" smtClean="0">
                <a:latin typeface="Book Antiqua" pitchFamily="18" charset="0"/>
              </a:rPr>
              <a:t>d</a:t>
            </a:r>
            <a:r>
              <a:rPr lang="en-GB" sz="2800" b="1" smtClean="0">
                <a:latin typeface="Book Antiqua" pitchFamily="18" charset="0"/>
              </a:rPr>
              <a:t>a proje yürütücüsü veya </a:t>
            </a:r>
            <a:r>
              <a:rPr lang="tr-TR" sz="2800" b="1" smtClean="0">
                <a:latin typeface="Book Antiqua" pitchFamily="18" charset="0"/>
              </a:rPr>
              <a:t>proje personelinden</a:t>
            </a:r>
            <a:r>
              <a:rPr lang="en-GB" sz="2800" b="1" smtClean="0">
                <a:latin typeface="Book Antiqua" pitchFamily="18" charset="0"/>
              </a:rPr>
              <a:t> birisi</a:t>
            </a:r>
            <a:r>
              <a:rPr lang="tr-TR" sz="2800" b="1" smtClean="0">
                <a:latin typeface="Book Antiqua" pitchFamily="18" charset="0"/>
              </a:rPr>
              <a:t> mutlaka bulunacaktır.</a:t>
            </a:r>
          </a:p>
        </p:txBody>
      </p:sp>
      <p:sp>
        <p:nvSpPr>
          <p:cNvPr id="8" name="5 Slayt Numarası Yer Tutucusu"/>
          <p:cNvSpPr>
            <a:spLocks noGrp="1"/>
          </p:cNvSpPr>
          <p:nvPr>
            <p:ph type="sldNum" sz="quarter" idx="10"/>
          </p:nvPr>
        </p:nvSpPr>
        <p:spPr/>
        <p:txBody>
          <a:bodyPr/>
          <a:lstStyle/>
          <a:p>
            <a:pPr>
              <a:defRPr/>
            </a:pPr>
            <a:fld id="{162B3415-D3D8-4B08-832B-30E62C3EC7F1}" type="slidenum">
              <a:rPr lang="tr-TR"/>
              <a:pPr>
                <a:defRPr/>
              </a:pPr>
              <a:t>52</a:t>
            </a:fld>
            <a:endParaRPr lang="tr-TR"/>
          </a:p>
        </p:txBody>
      </p:sp>
      <p:grpSp>
        <p:nvGrpSpPr>
          <p:cNvPr id="56325" name="Group 4"/>
          <p:cNvGrpSpPr>
            <a:grpSpLocks/>
          </p:cNvGrpSpPr>
          <p:nvPr/>
        </p:nvGrpSpPr>
        <p:grpSpPr bwMode="auto">
          <a:xfrm>
            <a:off x="827088" y="6092825"/>
            <a:ext cx="7770812" cy="109538"/>
            <a:chOff x="432" y="2832"/>
            <a:chExt cx="4895" cy="69"/>
          </a:xfrm>
        </p:grpSpPr>
        <p:sp>
          <p:nvSpPr>
            <p:cNvPr id="5632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632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827088" y="0"/>
            <a:ext cx="8316912" cy="692150"/>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smtClean="0">
                <a:latin typeface="Book Antiqua" pitchFamily="18" charset="0"/>
              </a:rPr>
              <a:t>Ayniyat İşlemleri</a:t>
            </a:r>
          </a:p>
        </p:txBody>
      </p:sp>
      <p:sp>
        <p:nvSpPr>
          <p:cNvPr id="57347" name="Rectangle 3"/>
          <p:cNvSpPr>
            <a:spLocks noGrp="1" noChangeArrowheads="1"/>
          </p:cNvSpPr>
          <p:nvPr>
            <p:ph idx="1"/>
          </p:nvPr>
        </p:nvSpPr>
        <p:spPr>
          <a:xfrm>
            <a:off x="900113" y="928688"/>
            <a:ext cx="7886700" cy="4929187"/>
          </a:xfrm>
        </p:spPr>
        <p:txBody>
          <a:bodyPr lIns="90000" tIns="46800" rIns="90000" bIns="46800"/>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Alınan malzeme nereye</a:t>
            </a:r>
            <a:r>
              <a:rPr lang="tr-TR" sz="2400" b="1" smtClean="0">
                <a:solidFill>
                  <a:srgbClr val="FF0000"/>
                </a:solidFill>
                <a:latin typeface="Book Antiqua" pitchFamily="18" charset="0"/>
              </a:rPr>
              <a:t> </a:t>
            </a:r>
            <a:r>
              <a:rPr lang="en-GB" sz="2400" b="1" smtClean="0">
                <a:solidFill>
                  <a:srgbClr val="FF0000"/>
                </a:solidFill>
                <a:latin typeface="Book Antiqua" pitchFamily="18" charset="0"/>
              </a:rPr>
              <a:t>kaydedilecektir?</a:t>
            </a:r>
            <a:endParaRPr lang="tr-TR" sz="24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pt-BR" sz="2400" b="1" smtClean="0">
                <a:latin typeface="Book Antiqua" pitchFamily="18" charset="0"/>
              </a:rPr>
              <a:t>Taşınır Mal Yönetmeli</a:t>
            </a:r>
            <a:r>
              <a:rPr lang="tr-TR" sz="2400" b="1" smtClean="0">
                <a:latin typeface="Book Antiqua" pitchFamily="18" charset="0"/>
              </a:rPr>
              <a:t>ğ</a:t>
            </a:r>
            <a:r>
              <a:rPr lang="pt-BR" sz="2400" b="1" smtClean="0">
                <a:latin typeface="Book Antiqua" pitchFamily="18" charset="0"/>
              </a:rPr>
              <a:t>inde “dayanıklı taşınırlar” olarak</a:t>
            </a:r>
            <a:r>
              <a:rPr lang="tr-TR" sz="2400" b="1" smtClean="0">
                <a:latin typeface="Book Antiqua" pitchFamily="18" charset="0"/>
              </a:rPr>
              <a:t> tanımlanan malzemelerin kurumun ilgili mevzuat  ve bu esaslar çerçevesinde muayene ve kabulü yapılarak kurum taşınırlarına </a:t>
            </a:r>
            <a:r>
              <a:rPr lang="tr-TR" sz="2400" b="1" u="sng" smtClean="0">
                <a:solidFill>
                  <a:srgbClr val="0000FF"/>
                </a:solidFill>
                <a:latin typeface="Book Antiqua" pitchFamily="18" charset="0"/>
              </a:rPr>
              <a:t>ilgili harcama birimi</a:t>
            </a:r>
            <a:r>
              <a:rPr lang="tr-TR" sz="2400" b="1" smtClean="0">
                <a:solidFill>
                  <a:srgbClr val="0000FF"/>
                </a:solidFill>
                <a:latin typeface="Book Antiqua" pitchFamily="18" charset="0"/>
              </a:rPr>
              <a:t> (projenin fiilen yürütüldüğü Fakülte, Enstitü, Bölüm, ABD) </a:t>
            </a:r>
            <a:r>
              <a:rPr lang="tr-TR" sz="2400" b="1" smtClean="0">
                <a:latin typeface="Book Antiqua" pitchFamily="18" charset="0"/>
              </a:rPr>
              <a:t>adına kaydedilir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Oluşturulan </a:t>
            </a:r>
            <a:r>
              <a:rPr lang="tr-TR" sz="2400" b="1" smtClean="0">
                <a:solidFill>
                  <a:srgbClr val="0000FF"/>
                </a:solidFill>
                <a:latin typeface="Book Antiqua" pitchFamily="18" charset="0"/>
              </a:rPr>
              <a:t>“Taşınır İşlem Fişi”</a:t>
            </a:r>
            <a:r>
              <a:rPr lang="tr-TR" sz="2400" b="1" smtClean="0">
                <a:latin typeface="Book Antiqua" pitchFamily="18" charset="0"/>
              </a:rPr>
              <a:t>nin bir örneği ödeme belgesine eklenir. Kaydedilen dayanıklı taşınır, zimmet fişi düzenlenerek ilgili yürütücünün kullanımına tahsis edilir. Bunların dışında kalan taşınırlar kaydedilmez.</a:t>
            </a:r>
          </a:p>
        </p:txBody>
      </p:sp>
      <p:sp>
        <p:nvSpPr>
          <p:cNvPr id="8" name="5 Slayt Numarası Yer Tutucusu"/>
          <p:cNvSpPr>
            <a:spLocks noGrp="1"/>
          </p:cNvSpPr>
          <p:nvPr>
            <p:ph type="sldNum" sz="quarter" idx="10"/>
          </p:nvPr>
        </p:nvSpPr>
        <p:spPr/>
        <p:txBody>
          <a:bodyPr/>
          <a:lstStyle/>
          <a:p>
            <a:pPr>
              <a:defRPr/>
            </a:pPr>
            <a:fld id="{B48BEFE8-C348-429C-BB02-A9153BAC489B}" type="slidenum">
              <a:rPr lang="tr-TR"/>
              <a:pPr>
                <a:defRPr/>
              </a:pPr>
              <a:t>53</a:t>
            </a:fld>
            <a:endParaRPr lang="tr-TR"/>
          </a:p>
        </p:txBody>
      </p:sp>
      <p:grpSp>
        <p:nvGrpSpPr>
          <p:cNvPr id="57349" name="Group 4"/>
          <p:cNvGrpSpPr>
            <a:grpSpLocks/>
          </p:cNvGrpSpPr>
          <p:nvPr/>
        </p:nvGrpSpPr>
        <p:grpSpPr bwMode="auto">
          <a:xfrm>
            <a:off x="827088" y="6092825"/>
            <a:ext cx="7770812" cy="109538"/>
            <a:chOff x="432" y="2832"/>
            <a:chExt cx="4895" cy="69"/>
          </a:xfrm>
        </p:grpSpPr>
        <p:sp>
          <p:nvSpPr>
            <p:cNvPr id="5735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735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827088" y="0"/>
            <a:ext cx="8316912" cy="692150"/>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smtClean="0">
                <a:latin typeface="Book Antiqua" pitchFamily="18" charset="0"/>
              </a:rPr>
              <a:t>Ayniyat İşlemleri</a:t>
            </a:r>
          </a:p>
        </p:txBody>
      </p:sp>
      <p:sp>
        <p:nvSpPr>
          <p:cNvPr id="58371" name="Rectangle 3"/>
          <p:cNvSpPr>
            <a:spLocks noGrp="1" noChangeArrowheads="1"/>
          </p:cNvSpPr>
          <p:nvPr>
            <p:ph idx="1"/>
          </p:nvPr>
        </p:nvSpPr>
        <p:spPr>
          <a:xfrm>
            <a:off x="900113" y="928688"/>
            <a:ext cx="8029575" cy="4929187"/>
          </a:xfrm>
        </p:spPr>
        <p:txBody>
          <a:bodyPr lIns="90000" tIns="46800" rIns="90000" bIns="46800"/>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solidFill>
                  <a:srgbClr val="FF0000"/>
                </a:solidFill>
                <a:latin typeface="Book Antiqua" pitchFamily="18" charset="0"/>
              </a:rPr>
              <a:t>Proje sonunda Müşteriye devredilecek “dayanıklı taşınır” ların ayniyat kayıtları nasıl yapılacak?</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Proje sonuçlarının uygulanmasına yönelik olarak kullanılacak malzeme ve cihazlardan </a:t>
            </a:r>
            <a:r>
              <a:rPr lang="tr-TR" sz="2600" b="1" u="sng" smtClean="0">
                <a:solidFill>
                  <a:srgbClr val="0000FF"/>
                </a:solidFill>
                <a:latin typeface="Book Antiqua" pitchFamily="18" charset="0"/>
              </a:rPr>
              <a:t>protokol veya proje sözleşmesi hükümlerine göre proje sonuçlandıktan sonra müşteri kuruluşa devredilecek olanlar </a:t>
            </a:r>
            <a:r>
              <a:rPr lang="tr-TR" sz="2600" b="1" smtClean="0">
                <a:latin typeface="Book Antiqua" pitchFamily="18" charset="0"/>
              </a:rPr>
              <a:t>Kurum taşınırına kaydedilmez ve söz konusu bu taşınırların proje tamamlanıncaya kadar tüm sorumluluğu proje yürütücülerine aittir.</a:t>
            </a:r>
          </a:p>
        </p:txBody>
      </p:sp>
      <p:sp>
        <p:nvSpPr>
          <p:cNvPr id="8" name="5 Slayt Numarası Yer Tutucusu"/>
          <p:cNvSpPr>
            <a:spLocks noGrp="1"/>
          </p:cNvSpPr>
          <p:nvPr>
            <p:ph type="sldNum" sz="quarter" idx="10"/>
          </p:nvPr>
        </p:nvSpPr>
        <p:spPr/>
        <p:txBody>
          <a:bodyPr/>
          <a:lstStyle/>
          <a:p>
            <a:pPr>
              <a:defRPr/>
            </a:pPr>
            <a:fld id="{7FB9DA95-0A9D-40AE-A96D-BEB2B65FCAE6}" type="slidenum">
              <a:rPr lang="tr-TR"/>
              <a:pPr>
                <a:defRPr/>
              </a:pPr>
              <a:t>54</a:t>
            </a:fld>
            <a:endParaRPr lang="tr-TR"/>
          </a:p>
        </p:txBody>
      </p:sp>
      <p:grpSp>
        <p:nvGrpSpPr>
          <p:cNvPr id="58373" name="Group 4"/>
          <p:cNvGrpSpPr>
            <a:grpSpLocks/>
          </p:cNvGrpSpPr>
          <p:nvPr/>
        </p:nvGrpSpPr>
        <p:grpSpPr bwMode="auto">
          <a:xfrm>
            <a:off x="827088" y="6092825"/>
            <a:ext cx="7770812" cy="109538"/>
            <a:chOff x="432" y="2832"/>
            <a:chExt cx="4895" cy="69"/>
          </a:xfrm>
        </p:grpSpPr>
        <p:sp>
          <p:nvSpPr>
            <p:cNvPr id="5837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837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endParaRPr lang="en-GB" sz="2000" b="1" smtClean="0">
              <a:latin typeface="Book Antiqua" pitchFamily="18" charset="0"/>
            </a:endParaRPr>
          </a:p>
        </p:txBody>
      </p:sp>
      <p:sp>
        <p:nvSpPr>
          <p:cNvPr id="59395" name="Rectangle 3"/>
          <p:cNvSpPr>
            <a:spLocks noGrp="1" noChangeArrowheads="1"/>
          </p:cNvSpPr>
          <p:nvPr>
            <p:ph idx="1"/>
          </p:nvPr>
        </p:nvSpPr>
        <p:spPr>
          <a:xfrm>
            <a:off x="900113" y="1357313"/>
            <a:ext cx="7775575" cy="4448175"/>
          </a:xfrm>
        </p:spPr>
        <p:txBody>
          <a:bodyPr lIns="90000" tIns="46800" rIns="90000" bIns="46800"/>
          <a:lstStyle/>
          <a:p>
            <a:pPr marL="569913"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solidFill>
                  <a:srgbClr val="FF0000"/>
                </a:solidFill>
                <a:latin typeface="Book Antiqua" pitchFamily="18" charset="0"/>
              </a:rPr>
              <a:t>Ödeneklerin kullanımına ilişkin düzenlemeler  ile tasarruf tedbirlerine uyulacak mı?</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4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	Aksine bir hüküm olmadığı takdirde, proje harcamaları bu düzenlemelerin ve tedbirlerin dışında tutulacaktır.</a:t>
            </a:r>
          </a:p>
        </p:txBody>
      </p:sp>
      <p:sp>
        <p:nvSpPr>
          <p:cNvPr id="10" name="9 Slayt Numarası Yer Tutucusu"/>
          <p:cNvSpPr>
            <a:spLocks noGrp="1"/>
          </p:cNvSpPr>
          <p:nvPr>
            <p:ph type="sldNum" sz="quarter" idx="10"/>
          </p:nvPr>
        </p:nvSpPr>
        <p:spPr/>
        <p:txBody>
          <a:bodyPr/>
          <a:lstStyle/>
          <a:p>
            <a:pPr>
              <a:defRPr/>
            </a:pPr>
            <a:fld id="{F36A748E-4DD1-46C0-BD94-AB3DB23EAE04}" type="slidenum">
              <a:rPr lang="tr-TR"/>
              <a:pPr>
                <a:defRPr/>
              </a:pPr>
              <a:t>55</a:t>
            </a:fld>
            <a:endParaRPr lang="tr-TR"/>
          </a:p>
        </p:txBody>
      </p:sp>
      <p:grpSp>
        <p:nvGrpSpPr>
          <p:cNvPr id="59397" name="Group 4"/>
          <p:cNvGrpSpPr>
            <a:grpSpLocks/>
          </p:cNvGrpSpPr>
          <p:nvPr/>
        </p:nvGrpSpPr>
        <p:grpSpPr bwMode="auto">
          <a:xfrm>
            <a:off x="827088" y="6092825"/>
            <a:ext cx="7770812" cy="109538"/>
            <a:chOff x="432" y="2832"/>
            <a:chExt cx="4895" cy="69"/>
          </a:xfrm>
        </p:grpSpPr>
        <p:sp>
          <p:nvSpPr>
            <p:cNvPr id="5939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939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0419" name="Rectangle 3"/>
          <p:cNvSpPr>
            <a:spLocks noGrp="1" noChangeArrowheads="1"/>
          </p:cNvSpPr>
          <p:nvPr>
            <p:ph idx="1"/>
          </p:nvPr>
        </p:nvSpPr>
        <p:spPr>
          <a:xfrm>
            <a:off x="900113" y="1214438"/>
            <a:ext cx="7529512" cy="4929187"/>
          </a:xfrm>
        </p:spPr>
        <p:txBody>
          <a:bodyPr lIns="90000" tIns="46800" rIns="90000" bIns="46800"/>
          <a:lstStyle/>
          <a:p>
            <a:pPr marL="569913"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Ekonomik Sını</a:t>
            </a:r>
            <a:r>
              <a:rPr lang="tr-TR" sz="2800" b="1" smtClean="0">
                <a:solidFill>
                  <a:srgbClr val="FF0000"/>
                </a:solidFill>
                <a:latin typeface="Book Antiqua" pitchFamily="18" charset="0"/>
              </a:rPr>
              <a:t>fl</a:t>
            </a:r>
            <a:r>
              <a:rPr lang="en-GB" sz="2800" b="1" smtClean="0">
                <a:solidFill>
                  <a:srgbClr val="FF0000"/>
                </a:solidFill>
                <a:latin typeface="Book Antiqua" pitchFamily="18" charset="0"/>
              </a:rPr>
              <a:t>andırma Kod</a:t>
            </a:r>
            <a:r>
              <a:rPr lang="tr-TR" sz="2800" b="1" smtClean="0">
                <a:solidFill>
                  <a:srgbClr val="FF0000"/>
                </a:solidFill>
                <a:latin typeface="Book Antiqua" pitchFamily="18" charset="0"/>
              </a:rPr>
              <a:t>ları arasında aktarım hangi durumlarda yapılır</a:t>
            </a:r>
            <a:r>
              <a:rPr lang="en-GB" sz="2800" b="1" smtClean="0">
                <a:solidFill>
                  <a:srgbClr val="FF0000"/>
                </a:solidFill>
                <a:latin typeface="Book Antiqua" pitchFamily="18" charset="0"/>
              </a:rPr>
              <a:t>?</a:t>
            </a:r>
            <a:endParaRPr lang="tr-TR" sz="28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Projede </a:t>
            </a:r>
            <a:r>
              <a:rPr lang="tr-TR" sz="2800" b="1" smtClean="0">
                <a:solidFill>
                  <a:srgbClr val="0000FF"/>
                </a:solidFill>
                <a:latin typeface="Book Antiqua" pitchFamily="18" charset="0"/>
              </a:rPr>
              <a:t>öngörülen</a:t>
            </a:r>
            <a:r>
              <a:rPr lang="tr-TR" sz="2800" b="1" smtClean="0">
                <a:latin typeface="Book Antiqua" pitchFamily="18" charset="0"/>
              </a:rPr>
              <a:t> malzeme yada hizmetlerin </a:t>
            </a:r>
            <a:r>
              <a:rPr lang="tr-TR" sz="2800" b="1" u="sng" smtClean="0">
                <a:latin typeface="Book Antiqua" pitchFamily="18" charset="0"/>
              </a:rPr>
              <a:t>ödeneklerinin yetersiz kalması durumunda</a:t>
            </a:r>
            <a:r>
              <a:rPr lang="tr-TR" sz="2800" b="1" smtClean="0">
                <a:latin typeface="Book Antiqua" pitchFamily="18" charset="0"/>
              </a:rPr>
              <a:t>, yürütücü yetkisinde ve/veya onay alınmak suretiyle  ekonomik sınıflandırma kodları arasında aktarım yapılabilir. </a:t>
            </a:r>
          </a:p>
        </p:txBody>
      </p:sp>
      <p:sp>
        <p:nvSpPr>
          <p:cNvPr id="8" name="5 Slayt Numarası Yer Tutucusu"/>
          <p:cNvSpPr>
            <a:spLocks noGrp="1"/>
          </p:cNvSpPr>
          <p:nvPr>
            <p:ph type="sldNum" sz="quarter" idx="10"/>
          </p:nvPr>
        </p:nvSpPr>
        <p:spPr/>
        <p:txBody>
          <a:bodyPr/>
          <a:lstStyle/>
          <a:p>
            <a:pPr>
              <a:defRPr/>
            </a:pPr>
            <a:fld id="{204CB5D6-F395-4480-A90A-D708E4C1CB5E}" type="slidenum">
              <a:rPr lang="tr-TR"/>
              <a:pPr>
                <a:defRPr/>
              </a:pPr>
              <a:t>56</a:t>
            </a:fld>
            <a:endParaRPr lang="tr-TR"/>
          </a:p>
        </p:txBody>
      </p:sp>
      <p:grpSp>
        <p:nvGrpSpPr>
          <p:cNvPr id="60421" name="Group 4"/>
          <p:cNvGrpSpPr>
            <a:grpSpLocks/>
          </p:cNvGrpSpPr>
          <p:nvPr/>
        </p:nvGrpSpPr>
        <p:grpSpPr bwMode="auto">
          <a:xfrm>
            <a:off x="827088" y="6092825"/>
            <a:ext cx="7770812" cy="109538"/>
            <a:chOff x="432" y="2832"/>
            <a:chExt cx="4895" cy="69"/>
          </a:xfrm>
        </p:grpSpPr>
        <p:sp>
          <p:nvSpPr>
            <p:cNvPr id="604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04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1443" name="Rectangle 3"/>
          <p:cNvSpPr>
            <a:spLocks noGrp="1" noChangeArrowheads="1"/>
          </p:cNvSpPr>
          <p:nvPr>
            <p:ph idx="1"/>
          </p:nvPr>
        </p:nvSpPr>
        <p:spPr>
          <a:xfrm>
            <a:off x="900113" y="857250"/>
            <a:ext cx="8029575" cy="5143500"/>
          </a:xfrm>
        </p:spPr>
        <p:txBody>
          <a:bodyPr lIns="90000" tIns="46800" rIns="90000" bIns="46800"/>
          <a:lstStyle/>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200" b="1" smtClean="0">
                <a:solidFill>
                  <a:srgbClr val="CC0000"/>
                </a:solidFill>
                <a:latin typeface="Book Antiqua" pitchFamily="18" charset="0"/>
              </a:rPr>
              <a:t>Ekonomik Sını</a:t>
            </a:r>
            <a:r>
              <a:rPr lang="tr-TR" sz="2200" b="1" smtClean="0">
                <a:solidFill>
                  <a:srgbClr val="CC0000"/>
                </a:solidFill>
                <a:latin typeface="Book Antiqua" pitchFamily="18" charset="0"/>
              </a:rPr>
              <a:t>fl</a:t>
            </a:r>
            <a:r>
              <a:rPr lang="en-GB" sz="2200" b="1" smtClean="0">
                <a:solidFill>
                  <a:srgbClr val="CC0000"/>
                </a:solidFill>
                <a:latin typeface="Book Antiqua" pitchFamily="18" charset="0"/>
              </a:rPr>
              <a:t>andırma Kod</a:t>
            </a:r>
            <a:r>
              <a:rPr lang="tr-TR" sz="2200" b="1" smtClean="0">
                <a:solidFill>
                  <a:srgbClr val="CC0000"/>
                </a:solidFill>
                <a:latin typeface="Book Antiqua" pitchFamily="18" charset="0"/>
              </a:rPr>
              <a:t>ları arasındaki a</a:t>
            </a:r>
            <a:r>
              <a:rPr lang="en-GB" sz="2200" b="1" smtClean="0">
                <a:solidFill>
                  <a:srgbClr val="CC0000"/>
                </a:solidFill>
                <a:latin typeface="Book Antiqua" pitchFamily="18" charset="0"/>
              </a:rPr>
              <a:t>ktarımlarda yetki kimde?</a:t>
            </a:r>
            <a:endParaRPr lang="tr-TR" sz="22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a:t>
            </a:r>
            <a:r>
              <a:rPr lang="tr-TR" sz="2000" b="1" smtClean="0">
                <a:solidFill>
                  <a:schemeClr val="accent2"/>
                </a:solidFill>
                <a:latin typeface="Book Antiqua" pitchFamily="18" charset="0"/>
              </a:rPr>
              <a:t>Projelerde öngörülen ekonomik kodların dışında olmamak ve kabul edilen malzeme veya hizmetin </a:t>
            </a:r>
            <a:r>
              <a:rPr lang="tr-TR" sz="2000" b="1" u="sng" smtClean="0">
                <a:solidFill>
                  <a:schemeClr val="accent2"/>
                </a:solidFill>
                <a:latin typeface="Book Antiqua" pitchFamily="18" charset="0"/>
              </a:rPr>
              <a:t>tür ve niceliğinin değiştirilmemesi</a:t>
            </a:r>
            <a:r>
              <a:rPr lang="tr-TR" sz="2000" b="1" smtClean="0">
                <a:solidFill>
                  <a:schemeClr val="accent2"/>
                </a:solidFill>
                <a:latin typeface="Book Antiqua" pitchFamily="18" charset="0"/>
              </a:rPr>
              <a:t> kaydıyla;</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600" b="1" smtClean="0">
              <a:solidFill>
                <a:schemeClr val="accent2"/>
              </a:solidFill>
              <a:latin typeface="Book Antiqua" pitchFamily="18" charset="0"/>
            </a:endParaRPr>
          </a:p>
          <a:p>
            <a:pPr marL="1370013" lvl="2" indent="-569913" defTabSz="449263" eaLnBrk="1" hangingPunct="1">
              <a:lnSpc>
                <a:spcPct val="80000"/>
              </a:lnSpc>
              <a:buFontTx/>
              <a:buAutoNum type="arabicPeriod"/>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Proje bütçesinde yer alan ekonomik sınıflandırmanın ikinci düzey toplamlarının aynı kalması şartıyla, </a:t>
            </a:r>
            <a:r>
              <a:rPr lang="tr-TR" sz="2000" b="1" u="sng" smtClean="0">
                <a:latin typeface="Book Antiqua" pitchFamily="18" charset="0"/>
              </a:rPr>
              <a:t>üçüncü ve dördüncü düzey ekonomik kodlar arasındaki aktarmalar</a:t>
            </a:r>
            <a:r>
              <a:rPr lang="tr-TR" sz="2000" b="1" smtClean="0">
                <a:latin typeface="Book Antiqua" pitchFamily="18" charset="0"/>
              </a:rPr>
              <a:t> proje yürütücüsü tarafından gerçekleştirilir.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1370013" lvl="2"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Buna ilişkin TTS (Transfer Takip Sistemi) de işlemlerin yapılabilmesi için Yürütücü tarafından TÜBİTAK’a bilgi verilir. </a:t>
            </a:r>
            <a:endParaRPr lang="tr-TR" sz="2000" b="1" smtClean="0">
              <a:solidFill>
                <a:schemeClr val="accent2"/>
              </a:solidFill>
              <a:latin typeface="Book Antiqua" pitchFamily="18" charset="0"/>
            </a:endParaRP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1370013" lvl="2"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Yapılan bu aktarımlara ve gerekçelerine izleyen gelişme raporunda  yer  verilir.</a:t>
            </a:r>
          </a:p>
        </p:txBody>
      </p:sp>
      <p:sp>
        <p:nvSpPr>
          <p:cNvPr id="8" name="5 Slayt Numarası Yer Tutucusu"/>
          <p:cNvSpPr>
            <a:spLocks noGrp="1"/>
          </p:cNvSpPr>
          <p:nvPr>
            <p:ph type="sldNum" sz="quarter" idx="10"/>
          </p:nvPr>
        </p:nvSpPr>
        <p:spPr/>
        <p:txBody>
          <a:bodyPr/>
          <a:lstStyle/>
          <a:p>
            <a:pPr>
              <a:defRPr/>
            </a:pPr>
            <a:fld id="{81DCEF1C-8CB1-492E-913C-76BCCE3DAC16}" type="slidenum">
              <a:rPr lang="tr-TR"/>
              <a:pPr>
                <a:defRPr/>
              </a:pPr>
              <a:t>57</a:t>
            </a:fld>
            <a:endParaRPr lang="tr-TR"/>
          </a:p>
        </p:txBody>
      </p:sp>
      <p:grpSp>
        <p:nvGrpSpPr>
          <p:cNvPr id="61445" name="Group 4"/>
          <p:cNvGrpSpPr>
            <a:grpSpLocks/>
          </p:cNvGrpSpPr>
          <p:nvPr/>
        </p:nvGrpSpPr>
        <p:grpSpPr bwMode="auto">
          <a:xfrm>
            <a:off x="827088" y="6092825"/>
            <a:ext cx="7770812" cy="109538"/>
            <a:chOff x="432" y="2832"/>
            <a:chExt cx="4895" cy="69"/>
          </a:xfrm>
        </p:grpSpPr>
        <p:sp>
          <p:nvSpPr>
            <p:cNvPr id="6144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144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2467" name="Rectangle 3"/>
          <p:cNvSpPr>
            <a:spLocks noGrp="1" noChangeArrowheads="1"/>
          </p:cNvSpPr>
          <p:nvPr>
            <p:ph idx="1"/>
          </p:nvPr>
        </p:nvSpPr>
        <p:spPr>
          <a:xfrm>
            <a:off x="755650" y="908050"/>
            <a:ext cx="7848600" cy="5184775"/>
          </a:xfrm>
        </p:spPr>
        <p:txBody>
          <a:bodyPr lIns="90000" tIns="46800" rIns="90000" bIns="46800"/>
          <a:lstStyle/>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200" b="1" smtClean="0">
                <a:solidFill>
                  <a:srgbClr val="CC0000"/>
                </a:solidFill>
                <a:latin typeface="Book Antiqua" pitchFamily="18" charset="0"/>
              </a:rPr>
              <a:t>Ekonomik sınıflandırma Kod</a:t>
            </a:r>
            <a:r>
              <a:rPr lang="tr-TR" sz="2200" b="1" smtClean="0">
                <a:solidFill>
                  <a:srgbClr val="CC0000"/>
                </a:solidFill>
                <a:latin typeface="Book Antiqua" pitchFamily="18" charset="0"/>
              </a:rPr>
              <a:t>ları arasındaki a</a:t>
            </a:r>
            <a:r>
              <a:rPr lang="en-GB" sz="2200" b="1" smtClean="0">
                <a:solidFill>
                  <a:srgbClr val="CC0000"/>
                </a:solidFill>
                <a:latin typeface="Book Antiqua" pitchFamily="18" charset="0"/>
              </a:rPr>
              <a:t>ktarımlarda yetki kimde?</a:t>
            </a:r>
            <a:r>
              <a:rPr lang="tr-TR" sz="2200" b="1" smtClean="0">
                <a:solidFill>
                  <a:srgbClr val="CC0000"/>
                </a:solidFill>
                <a:latin typeface="Book Antiqua" pitchFamily="18" charset="0"/>
              </a:rPr>
              <a:t> (Devam…)</a:t>
            </a: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solidFill>
                <a:srgbClr val="CC0000"/>
              </a:solidFill>
              <a:latin typeface="Book Antiqua" pitchFamily="18" charset="0"/>
            </a:endParaRP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solidFill>
                <a:srgbClr val="CC0000"/>
              </a:solidFill>
              <a:latin typeface="Book Antiqua" pitchFamily="18" charset="0"/>
            </a:endParaRP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solidFill>
                <a:srgbClr val="CC0000"/>
              </a:solidFill>
              <a:latin typeface="Book Antiqua" pitchFamily="18" charset="0"/>
            </a:endParaRPr>
          </a:p>
          <a:p>
            <a:pPr marL="1370013" lvl="2" indent="-569913" defTabSz="449263" eaLnBrk="1" hangingPunct="1">
              <a:lnSpc>
                <a:spcPct val="80000"/>
              </a:lnSpc>
              <a:spcBef>
                <a:spcPts val="525"/>
              </a:spcBef>
              <a:buFontTx/>
              <a:buAutoNum type="arabicPeriod" startAt="2"/>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Ekonomik sınıflandırmanın </a:t>
            </a:r>
            <a:r>
              <a:rPr lang="tr-TR" sz="2000" b="1" u="sng" smtClean="0">
                <a:latin typeface="Book Antiqua" pitchFamily="18" charset="0"/>
              </a:rPr>
              <a:t>ilk iki düzeyi arasında aktarma</a:t>
            </a:r>
            <a:r>
              <a:rPr lang="tr-TR" sz="2000" b="1" smtClean="0">
                <a:latin typeface="Book Antiqua" pitchFamily="18" charset="0"/>
              </a:rPr>
              <a:t> yapılması durumunda </a:t>
            </a:r>
            <a:r>
              <a:rPr lang="tr-TR" sz="2000" b="1" smtClean="0">
                <a:solidFill>
                  <a:srgbClr val="0000FF"/>
                </a:solidFill>
                <a:latin typeface="Book Antiqua" pitchFamily="18" charset="0"/>
              </a:rPr>
              <a:t>ekleme</a:t>
            </a:r>
            <a:r>
              <a:rPr lang="tr-TR" sz="2000" b="1" smtClean="0">
                <a:latin typeface="Book Antiqua" pitchFamily="18" charset="0"/>
              </a:rPr>
              <a:t> yapılacak ekonomik sınıflandırma kodunda yer alan </a:t>
            </a:r>
            <a:r>
              <a:rPr lang="tr-TR" sz="2000" b="1" u="sng" smtClean="0">
                <a:solidFill>
                  <a:srgbClr val="0000FF"/>
                </a:solidFill>
                <a:latin typeface="Book Antiqua" pitchFamily="18" charset="0"/>
              </a:rPr>
              <a:t>ödenek toplamının % 20’sine kadar </a:t>
            </a:r>
            <a:r>
              <a:rPr lang="tr-TR" sz="2000" b="1" smtClean="0">
                <a:latin typeface="Book Antiqua" pitchFamily="18" charset="0"/>
              </a:rPr>
              <a:t>yapılacak aktarmalar proje yürütücüsü tarafından gerçekleştirilir</a:t>
            </a:r>
            <a:r>
              <a:rPr lang="tr-TR" sz="1200" b="1" smtClean="0">
                <a:latin typeface="Book Antiqua" pitchFamily="18" charset="0"/>
              </a:rPr>
              <a:t>. </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1370013" lvl="2"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200" b="1" smtClean="0">
                <a:latin typeface="Book Antiqua" pitchFamily="18" charset="0"/>
              </a:rPr>
              <a:t>		</a:t>
            </a:r>
            <a:r>
              <a:rPr lang="tr-TR" sz="2000" b="1" smtClean="0">
                <a:latin typeface="Book Antiqua" pitchFamily="18" charset="0"/>
              </a:rPr>
              <a:t>Buna ilişkin TTS (Transfer Takip Sistemi) de işlemlerin yapılabilmesi için Yürütücü tarafından TÜBİTAK’a bilgi verilir. </a:t>
            </a:r>
            <a:endParaRPr lang="tr-TR" sz="5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latin typeface="Book Antiqua" pitchFamily="18" charset="0"/>
            </a:endParaRPr>
          </a:p>
          <a:p>
            <a:pPr marL="1370013" lvl="2" indent="-569913" defTabSz="449263" eaLnBrk="1" hangingPunct="1">
              <a:lnSpc>
                <a:spcPct val="80000"/>
              </a:lnSpc>
              <a:buFontTx/>
              <a:buAutoNum type="arabicPeriod" startAt="3"/>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u="sng" smtClean="0">
                <a:solidFill>
                  <a:srgbClr val="0000FF"/>
                </a:solidFill>
                <a:latin typeface="Book Antiqua" pitchFamily="18" charset="0"/>
              </a:rPr>
              <a:t>Aktarım oranının % 20’yi aşması durumunda</a:t>
            </a:r>
            <a:r>
              <a:rPr lang="tr-TR" sz="2000" b="1" smtClean="0">
                <a:latin typeface="Book Antiqua" pitchFamily="18" charset="0"/>
              </a:rPr>
              <a:t>; proje yürütücüsü tarafından yapılan gerekçeli başvuru, müşterinin uygun görüşü ve TÜBİTAK’ın onayı ile karara bağlanır. Bu değişikliğe ilişkin işlemler TÜBİTAK tarafından gerçekleştirilir  ve ilgililere bildirilir.</a:t>
            </a:r>
          </a:p>
        </p:txBody>
      </p:sp>
      <p:sp>
        <p:nvSpPr>
          <p:cNvPr id="8" name="5 Slayt Numarası Yer Tutucusu"/>
          <p:cNvSpPr>
            <a:spLocks noGrp="1"/>
          </p:cNvSpPr>
          <p:nvPr>
            <p:ph type="sldNum" sz="quarter" idx="10"/>
          </p:nvPr>
        </p:nvSpPr>
        <p:spPr/>
        <p:txBody>
          <a:bodyPr/>
          <a:lstStyle/>
          <a:p>
            <a:pPr>
              <a:defRPr/>
            </a:pPr>
            <a:fld id="{05C0BEDB-13AE-4658-8F26-0AF133501E65}" type="slidenum">
              <a:rPr lang="tr-TR"/>
              <a:pPr>
                <a:defRPr/>
              </a:pPr>
              <a:t>58</a:t>
            </a:fld>
            <a:endParaRPr lang="tr-TR"/>
          </a:p>
        </p:txBody>
      </p:sp>
      <p:grpSp>
        <p:nvGrpSpPr>
          <p:cNvPr id="62469" name="Group 4"/>
          <p:cNvGrpSpPr>
            <a:grpSpLocks/>
          </p:cNvGrpSpPr>
          <p:nvPr/>
        </p:nvGrpSpPr>
        <p:grpSpPr bwMode="auto">
          <a:xfrm>
            <a:off x="827088" y="6092825"/>
            <a:ext cx="7770812" cy="109538"/>
            <a:chOff x="432" y="2832"/>
            <a:chExt cx="4895" cy="69"/>
          </a:xfrm>
        </p:grpSpPr>
        <p:sp>
          <p:nvSpPr>
            <p:cNvPr id="6247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247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3491" name="Rectangle 3"/>
          <p:cNvSpPr>
            <a:spLocks noGrp="1" noChangeArrowheads="1"/>
          </p:cNvSpPr>
          <p:nvPr>
            <p:ph idx="1"/>
          </p:nvPr>
        </p:nvSpPr>
        <p:spPr>
          <a:xfrm>
            <a:off x="900113" y="857250"/>
            <a:ext cx="7775575" cy="5214938"/>
          </a:xfrm>
        </p:spPr>
        <p:txBody>
          <a:bodyPr lIns="90000" tIns="46800" rIns="90000" bIns="46800"/>
          <a:lstStyle/>
          <a:p>
            <a:pPr marL="569913"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Hangi </a:t>
            </a:r>
            <a:r>
              <a:rPr lang="en-GB" sz="2400" b="1" smtClean="0">
                <a:solidFill>
                  <a:srgbClr val="FF0000"/>
                </a:solidFill>
                <a:latin typeface="Book Antiqua" pitchFamily="18" charset="0"/>
              </a:rPr>
              <a:t>Ekonomik Sını</a:t>
            </a:r>
            <a:r>
              <a:rPr lang="tr-TR" sz="2400" b="1" smtClean="0">
                <a:solidFill>
                  <a:srgbClr val="FF0000"/>
                </a:solidFill>
                <a:latin typeface="Book Antiqua" pitchFamily="18" charset="0"/>
              </a:rPr>
              <a:t>fl</a:t>
            </a:r>
            <a:r>
              <a:rPr lang="en-GB" sz="2400" b="1" smtClean="0">
                <a:solidFill>
                  <a:srgbClr val="FF0000"/>
                </a:solidFill>
                <a:latin typeface="Book Antiqua" pitchFamily="18" charset="0"/>
              </a:rPr>
              <a:t>andırma Kod</a:t>
            </a:r>
            <a:r>
              <a:rPr lang="tr-TR" sz="2400" b="1" smtClean="0">
                <a:solidFill>
                  <a:srgbClr val="FF0000"/>
                </a:solidFill>
                <a:latin typeface="Book Antiqua" pitchFamily="18" charset="0"/>
              </a:rPr>
              <a:t>larına a</a:t>
            </a:r>
            <a:r>
              <a:rPr lang="en-GB" sz="2400" b="1" smtClean="0">
                <a:solidFill>
                  <a:srgbClr val="FF0000"/>
                </a:solidFill>
                <a:latin typeface="Book Antiqua" pitchFamily="18" charset="0"/>
              </a:rPr>
              <a:t>ktarm</a:t>
            </a:r>
            <a:r>
              <a:rPr lang="tr-TR" sz="2400" b="1" smtClean="0">
                <a:solidFill>
                  <a:srgbClr val="FF0000"/>
                </a:solidFill>
                <a:latin typeface="Book Antiqua" pitchFamily="18" charset="0"/>
              </a:rPr>
              <a:t>a yapılamaz</a:t>
            </a:r>
            <a:r>
              <a:rPr lang="en-GB" sz="2400" b="1" smtClean="0">
                <a:solidFill>
                  <a:srgbClr val="FF0000"/>
                </a:solidFill>
                <a:latin typeface="Book Antiqua" pitchFamily="18" charset="0"/>
              </a:rPr>
              <a:t>?</a:t>
            </a: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(Kamu Ar-Ge Projeleri)</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FF0000"/>
              </a:solidFill>
              <a:latin typeface="Book Antiqua" pitchFamily="18" charset="0"/>
            </a:endParaRPr>
          </a:p>
          <a:p>
            <a:pPr marL="969963" lvl="1"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Kurum Hissesi hariç kabul edilen proje bütçesinin %25’ini (yurtdışı hizmet alımı için %15’ini) geçecek şekilde hizmet alımı kalemine aktarma yapılamaz.</a:t>
            </a:r>
          </a:p>
          <a:p>
            <a:pPr marL="969963" lvl="1"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200" b="1" smtClean="0">
              <a:latin typeface="Book Antiqua" pitchFamily="18" charset="0"/>
            </a:endParaRPr>
          </a:p>
          <a:p>
            <a:pPr marL="969963" lvl="1"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Öngörülen Personel ödeneklerine, kendi içinde veya diğer ekonomik kodlardan aktarım yapılamaz.</a:t>
            </a:r>
          </a:p>
          <a:p>
            <a:pPr marL="969963" lvl="1"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200" b="1" smtClean="0">
              <a:latin typeface="Book Antiqua" pitchFamily="18" charset="0"/>
            </a:endParaRPr>
          </a:p>
          <a:p>
            <a:pPr marL="969963" lvl="1"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Daha önceden, ödeneği başka ekonomik kodlara aktarım yapılan harcama kalemine, sonradan oluşacak ödenek yetersizliği nedeni ile aktarım yapılamaz ve ek ödenek talebinde bulunulmaz.</a:t>
            </a:r>
          </a:p>
        </p:txBody>
      </p:sp>
      <p:sp>
        <p:nvSpPr>
          <p:cNvPr id="8" name="5 Slayt Numarası Yer Tutucusu"/>
          <p:cNvSpPr>
            <a:spLocks noGrp="1"/>
          </p:cNvSpPr>
          <p:nvPr>
            <p:ph type="sldNum" sz="quarter" idx="10"/>
          </p:nvPr>
        </p:nvSpPr>
        <p:spPr/>
        <p:txBody>
          <a:bodyPr/>
          <a:lstStyle/>
          <a:p>
            <a:pPr>
              <a:defRPr/>
            </a:pPr>
            <a:fld id="{C9C84B74-8523-465F-A96D-C96C2E565027}" type="slidenum">
              <a:rPr lang="tr-TR"/>
              <a:pPr>
                <a:defRPr/>
              </a:pPr>
              <a:t>59</a:t>
            </a:fld>
            <a:endParaRPr lang="tr-TR"/>
          </a:p>
        </p:txBody>
      </p:sp>
      <p:grpSp>
        <p:nvGrpSpPr>
          <p:cNvPr id="63493" name="Group 4"/>
          <p:cNvGrpSpPr>
            <a:grpSpLocks/>
          </p:cNvGrpSpPr>
          <p:nvPr/>
        </p:nvGrpSpPr>
        <p:grpSpPr bwMode="auto">
          <a:xfrm>
            <a:off x="928688" y="6072188"/>
            <a:ext cx="7770812" cy="109537"/>
            <a:chOff x="432" y="2832"/>
            <a:chExt cx="4895" cy="69"/>
          </a:xfrm>
        </p:grpSpPr>
        <p:sp>
          <p:nvSpPr>
            <p:cNvPr id="6349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349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755650" y="0"/>
            <a:ext cx="8388350" cy="692150"/>
          </a:xfrm>
        </p:spPr>
        <p:txBody>
          <a:bodyPr/>
          <a:lstStyle/>
          <a:p>
            <a:pPr eaLnBrk="1" hangingPunct="1"/>
            <a:r>
              <a:rPr lang="tr-TR" b="1" smtClean="0">
                <a:latin typeface="Book Antiqua" pitchFamily="18" charset="0"/>
              </a:rPr>
              <a:t>Tanımlar</a:t>
            </a:r>
          </a:p>
        </p:txBody>
      </p:sp>
      <p:sp>
        <p:nvSpPr>
          <p:cNvPr id="9219" name="Rectangle 3"/>
          <p:cNvSpPr>
            <a:spLocks noGrp="1" noChangeArrowheads="1"/>
          </p:cNvSpPr>
          <p:nvPr>
            <p:ph idx="1"/>
          </p:nvPr>
        </p:nvSpPr>
        <p:spPr>
          <a:xfrm>
            <a:off x="971550" y="908050"/>
            <a:ext cx="7848600" cy="4826000"/>
          </a:xfrm>
        </p:spPr>
        <p:txBody>
          <a:bodyPr/>
          <a:lstStyle/>
          <a:p>
            <a:pPr eaLnBrk="1" hangingPunct="1">
              <a:lnSpc>
                <a:spcPct val="90000"/>
              </a:lnSpc>
              <a:buFontTx/>
              <a:buNone/>
            </a:pPr>
            <a:r>
              <a:rPr lang="tr-TR" sz="3600" b="1" smtClean="0">
                <a:solidFill>
                  <a:srgbClr val="FF0000"/>
                </a:solidFill>
                <a:latin typeface="Book Antiqua" pitchFamily="18" charset="0"/>
              </a:rPr>
              <a:t>Müşteri </a:t>
            </a:r>
            <a:r>
              <a:rPr lang="tr-TR" b="1" smtClean="0">
                <a:solidFill>
                  <a:srgbClr val="0000FF"/>
                </a:solidFill>
                <a:latin typeface="Book Antiqua" pitchFamily="18" charset="0"/>
              </a:rPr>
              <a:t>(Kamu Ar-Ge Projelerinde)</a:t>
            </a:r>
          </a:p>
          <a:p>
            <a:pPr algn="ctr" eaLnBrk="1" hangingPunct="1">
              <a:lnSpc>
                <a:spcPct val="90000"/>
              </a:lnSpc>
              <a:buFontTx/>
              <a:buNone/>
            </a:pPr>
            <a:endParaRPr lang="tr-TR" sz="1200" b="1" smtClean="0">
              <a:latin typeface="Book Antiqua" pitchFamily="18" charset="0"/>
            </a:endParaRPr>
          </a:p>
          <a:p>
            <a:pPr lvl="1" eaLnBrk="1" hangingPunct="1">
              <a:lnSpc>
                <a:spcPct val="90000"/>
              </a:lnSpc>
              <a:buFontTx/>
              <a:buChar char="•"/>
            </a:pPr>
            <a:r>
              <a:rPr lang="tr-TR" sz="2400" b="1" smtClean="0">
                <a:latin typeface="Book Antiqua" pitchFamily="18" charset="0"/>
              </a:rPr>
              <a:t>Ar-Ge’ye dayalı çözüme ihtiyacı olan,</a:t>
            </a:r>
          </a:p>
          <a:p>
            <a:pPr lvl="1" eaLnBrk="1" hangingPunct="1">
              <a:lnSpc>
                <a:spcPct val="90000"/>
              </a:lnSpc>
              <a:buFontTx/>
              <a:buChar char="•"/>
            </a:pPr>
            <a:r>
              <a:rPr lang="tr-TR" sz="2400" b="1" smtClean="0">
                <a:latin typeface="Book Antiqua" pitchFamily="18" charset="0"/>
              </a:rPr>
              <a:t>Proje yürütücüsü kurum/kuruluşları belirleyen, </a:t>
            </a:r>
          </a:p>
          <a:p>
            <a:pPr lvl="1" eaLnBrk="1" hangingPunct="1">
              <a:lnSpc>
                <a:spcPct val="90000"/>
              </a:lnSpc>
              <a:buFontTx/>
              <a:buChar char="•"/>
            </a:pPr>
            <a:r>
              <a:rPr lang="tr-TR" sz="2400" b="1" smtClean="0">
                <a:latin typeface="Book Antiqua" pitchFamily="18" charset="0"/>
              </a:rPr>
              <a:t>Bu kurum ve kuruluşlarla protokol yapan,</a:t>
            </a:r>
          </a:p>
          <a:p>
            <a:pPr lvl="1" eaLnBrk="1" hangingPunct="1">
              <a:lnSpc>
                <a:spcPct val="90000"/>
              </a:lnSpc>
              <a:buFontTx/>
              <a:buChar char="•"/>
            </a:pPr>
            <a:r>
              <a:rPr lang="tr-TR" sz="2400" b="1" smtClean="0">
                <a:latin typeface="Book Antiqua" pitchFamily="18" charset="0"/>
              </a:rPr>
              <a:t>Projeyi ve beklenen sonuçlarını tanımlayan, </a:t>
            </a:r>
          </a:p>
          <a:p>
            <a:pPr lvl="1" eaLnBrk="1" hangingPunct="1">
              <a:lnSpc>
                <a:spcPct val="90000"/>
              </a:lnSpc>
              <a:buFontTx/>
              <a:buChar char="•"/>
            </a:pPr>
            <a:r>
              <a:rPr lang="tr-TR" sz="2400" b="1" smtClean="0">
                <a:latin typeface="Book Antiqua" pitchFamily="18" charset="0"/>
              </a:rPr>
              <a:t>Proje çıktılarını kullanmayı taahhüt eden,</a:t>
            </a:r>
          </a:p>
          <a:p>
            <a:pPr lvl="1" eaLnBrk="1" hangingPunct="1">
              <a:lnSpc>
                <a:spcPct val="90000"/>
              </a:lnSpc>
              <a:buFontTx/>
              <a:buChar char="•"/>
            </a:pPr>
            <a:r>
              <a:rPr lang="tr-TR" sz="2400" b="1" smtClean="0">
                <a:latin typeface="Book Antiqua" pitchFamily="18" charset="0"/>
              </a:rPr>
              <a:t>TÜBİTAK’a destek başvurusunda bulunan, </a:t>
            </a:r>
          </a:p>
          <a:p>
            <a:pPr lvl="1" eaLnBrk="1" hangingPunct="1">
              <a:lnSpc>
                <a:spcPct val="90000"/>
              </a:lnSpc>
              <a:buFontTx/>
              <a:buChar char="•"/>
            </a:pPr>
            <a:r>
              <a:rPr lang="tr-TR" sz="2400" b="1" smtClean="0">
                <a:latin typeface="Book Antiqua" pitchFamily="18" charset="0"/>
              </a:rPr>
              <a:t>Öneri Formunu ve Sözleşmesini imzalayan,</a:t>
            </a:r>
          </a:p>
          <a:p>
            <a:pPr lvl="1" eaLnBrk="1" hangingPunct="1">
              <a:lnSpc>
                <a:spcPct val="90000"/>
              </a:lnSpc>
              <a:buFontTx/>
              <a:buChar char="•"/>
            </a:pPr>
            <a:r>
              <a:rPr lang="tr-TR" sz="2400" b="1" smtClean="0">
                <a:latin typeface="Book Antiqua" pitchFamily="18" charset="0"/>
              </a:rPr>
              <a:t>Projeyi TÜBİTAK ile eşgüdümde izleyen,</a:t>
            </a:r>
          </a:p>
          <a:p>
            <a:pPr lvl="1" eaLnBrk="1" hangingPunct="1">
              <a:lnSpc>
                <a:spcPct val="90000"/>
              </a:lnSpc>
              <a:buFontTx/>
              <a:buChar char="•"/>
            </a:pPr>
            <a:endParaRPr lang="tr-TR" sz="800" b="1" smtClean="0">
              <a:latin typeface="Book Antiqua" pitchFamily="18" charset="0"/>
            </a:endParaRPr>
          </a:p>
          <a:p>
            <a:pPr lvl="1" eaLnBrk="1" hangingPunct="1">
              <a:lnSpc>
                <a:spcPct val="90000"/>
              </a:lnSpc>
              <a:buFontTx/>
              <a:buNone/>
            </a:pPr>
            <a:r>
              <a:rPr lang="tr-TR" sz="2400" b="1" smtClean="0">
                <a:latin typeface="Book Antiqua" pitchFamily="18" charset="0"/>
              </a:rPr>
              <a:t>Kamu kurumu/kuruluşudur.</a:t>
            </a:r>
          </a:p>
        </p:txBody>
      </p:sp>
      <p:sp>
        <p:nvSpPr>
          <p:cNvPr id="8" name="5 Slayt Numarası Yer Tutucusu"/>
          <p:cNvSpPr>
            <a:spLocks noGrp="1"/>
          </p:cNvSpPr>
          <p:nvPr>
            <p:ph type="sldNum" sz="quarter" idx="10"/>
          </p:nvPr>
        </p:nvSpPr>
        <p:spPr/>
        <p:txBody>
          <a:bodyPr/>
          <a:lstStyle/>
          <a:p>
            <a:pPr>
              <a:defRPr/>
            </a:pPr>
            <a:fld id="{897DD161-36F3-4A2A-8B07-4B0A64442CC7}" type="slidenum">
              <a:rPr lang="tr-TR"/>
              <a:pPr>
                <a:defRPr/>
              </a:pPr>
              <a:t>6</a:t>
            </a:fld>
            <a:endParaRPr lang="tr-TR"/>
          </a:p>
        </p:txBody>
      </p:sp>
      <p:grpSp>
        <p:nvGrpSpPr>
          <p:cNvPr id="9221" name="Group 4"/>
          <p:cNvGrpSpPr>
            <a:grpSpLocks/>
          </p:cNvGrpSpPr>
          <p:nvPr/>
        </p:nvGrpSpPr>
        <p:grpSpPr bwMode="auto">
          <a:xfrm>
            <a:off x="827088" y="5949950"/>
            <a:ext cx="7705725" cy="109538"/>
            <a:chOff x="432" y="2832"/>
            <a:chExt cx="4895" cy="69"/>
          </a:xfrm>
        </p:grpSpPr>
        <p:sp>
          <p:nvSpPr>
            <p:cNvPr id="92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2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4515" name="Rectangle 3"/>
          <p:cNvSpPr>
            <a:spLocks noGrp="1" noChangeArrowheads="1"/>
          </p:cNvSpPr>
          <p:nvPr>
            <p:ph idx="1"/>
          </p:nvPr>
        </p:nvSpPr>
        <p:spPr>
          <a:xfrm>
            <a:off x="900113" y="1214438"/>
            <a:ext cx="7775575" cy="4786312"/>
          </a:xfrm>
        </p:spPr>
        <p:txBody>
          <a:bodyPr lIns="90000" tIns="46800" rIns="90000" bIns="46800"/>
          <a:lstStyle/>
          <a:p>
            <a:pPr marL="569913"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Hangi </a:t>
            </a:r>
            <a:r>
              <a:rPr lang="en-GB" sz="2800" b="1" smtClean="0">
                <a:solidFill>
                  <a:srgbClr val="FF0000"/>
                </a:solidFill>
                <a:latin typeface="Book Antiqua" pitchFamily="18" charset="0"/>
              </a:rPr>
              <a:t>Ekonomik Sını</a:t>
            </a:r>
            <a:r>
              <a:rPr lang="tr-TR" sz="2800" b="1" smtClean="0">
                <a:solidFill>
                  <a:srgbClr val="FF0000"/>
                </a:solidFill>
                <a:latin typeface="Book Antiqua" pitchFamily="18" charset="0"/>
              </a:rPr>
              <a:t>fl</a:t>
            </a:r>
            <a:r>
              <a:rPr lang="en-GB" sz="2800" b="1" smtClean="0">
                <a:solidFill>
                  <a:srgbClr val="FF0000"/>
                </a:solidFill>
                <a:latin typeface="Book Antiqua" pitchFamily="18" charset="0"/>
              </a:rPr>
              <a:t>andırma Kod</a:t>
            </a:r>
            <a:r>
              <a:rPr lang="tr-TR" sz="2800" b="1" smtClean="0">
                <a:solidFill>
                  <a:srgbClr val="FF0000"/>
                </a:solidFill>
                <a:latin typeface="Book Antiqua" pitchFamily="18" charset="0"/>
              </a:rPr>
              <a:t>larında (fasıllarda) aktarım yapılmaz</a:t>
            </a:r>
            <a:r>
              <a:rPr lang="en-GB" sz="2800" b="1" smtClean="0">
                <a:solidFill>
                  <a:srgbClr val="FF0000"/>
                </a:solidFill>
                <a:latin typeface="Book Antiqua" pitchFamily="18" charset="0"/>
              </a:rPr>
              <a:t>?</a:t>
            </a:r>
            <a:endParaRPr lang="tr-TR" sz="28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solidFill>
                  <a:srgbClr val="0000FF"/>
                </a:solidFill>
                <a:latin typeface="Book Antiqua" pitchFamily="18" charset="0"/>
              </a:rPr>
              <a:t>(Diğer Projelerde)</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Burs, PTİ, Seyahat (arazi çalışmaları hariç) ve Kurum Hissesi fasıllarına aktarım yapılmaz, bu fasıllarda kalan ödeneğin başka fasıllara aktarımı da yapılmaz. </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Ayrıca bu fasıllara ek ödenek de verilmez.</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b="1" smtClean="0">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7E4AD09-97A2-46DE-B203-4893D92A23CD}" type="slidenum">
              <a:rPr lang="tr-TR"/>
              <a:pPr>
                <a:defRPr/>
              </a:pPr>
              <a:t>60</a:t>
            </a:fld>
            <a:endParaRPr lang="tr-TR"/>
          </a:p>
        </p:txBody>
      </p:sp>
      <p:grpSp>
        <p:nvGrpSpPr>
          <p:cNvPr id="64517" name="Group 4"/>
          <p:cNvGrpSpPr>
            <a:grpSpLocks/>
          </p:cNvGrpSpPr>
          <p:nvPr/>
        </p:nvGrpSpPr>
        <p:grpSpPr bwMode="auto">
          <a:xfrm>
            <a:off x="827088" y="6092825"/>
            <a:ext cx="7770812" cy="109538"/>
            <a:chOff x="432" y="2832"/>
            <a:chExt cx="4895" cy="69"/>
          </a:xfrm>
        </p:grpSpPr>
        <p:sp>
          <p:nvSpPr>
            <p:cNvPr id="6451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451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(Öngörülmeyen Talepler)</a:t>
            </a:r>
            <a:endParaRPr lang="en-GB" sz="2000" b="1" smtClean="0">
              <a:latin typeface="Book Antiqua" pitchFamily="18" charset="0"/>
            </a:endParaRPr>
          </a:p>
        </p:txBody>
      </p:sp>
      <p:sp>
        <p:nvSpPr>
          <p:cNvPr id="65539" name="Rectangle 3"/>
          <p:cNvSpPr>
            <a:spLocks noGrp="1" noChangeArrowheads="1"/>
          </p:cNvSpPr>
          <p:nvPr>
            <p:ph idx="1"/>
          </p:nvPr>
        </p:nvSpPr>
        <p:spPr>
          <a:xfrm>
            <a:off x="900113" y="1052513"/>
            <a:ext cx="8064500" cy="4176712"/>
          </a:xfrm>
        </p:spPr>
        <p:txBody>
          <a:bodyPr lIns="90000" tIns="46800" rIns="90000" bIns="46800"/>
          <a:lstStyle/>
          <a:p>
            <a:pPr marL="569913" indent="-569913" defTabSz="449263" eaLnBrk="1" hangingPunct="1">
              <a:lnSpc>
                <a:spcPct val="9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Projelerde öngörülen malzeme veya hizmetin </a:t>
            </a:r>
            <a:r>
              <a:rPr lang="tr-TR" sz="2400" b="1" u="sng" smtClean="0">
                <a:solidFill>
                  <a:srgbClr val="FF0000"/>
                </a:solidFill>
                <a:latin typeface="Book Antiqua" pitchFamily="18" charset="0"/>
              </a:rPr>
              <a:t>tür ve niceliğinin değiştirilmesi</a:t>
            </a:r>
            <a:r>
              <a:rPr lang="tr-TR" sz="2400" b="1" smtClean="0">
                <a:solidFill>
                  <a:srgbClr val="FF0000"/>
                </a:solidFill>
                <a:latin typeface="Book Antiqua" pitchFamily="18" charset="0"/>
              </a:rPr>
              <a:t>  yapılabilir mi?</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FF0000"/>
              </a:solidFill>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latin typeface="Book Antiqua" pitchFamily="18" charset="0"/>
              </a:rPr>
              <a:t>Projelerde öngörülen malzeme veya hizmetin tür ve niceliğinin değiştirilmemesi esas olmakla birlikte, zorunlu olması halinde, buna ilişkin proje yürütücüsünün </a:t>
            </a:r>
            <a:r>
              <a:rPr lang="tr-TR" sz="2400" b="1" u="sng" smtClean="0">
                <a:solidFill>
                  <a:srgbClr val="0000FF"/>
                </a:solidFill>
                <a:latin typeface="Book Antiqua" pitchFamily="18" charset="0"/>
              </a:rPr>
              <a:t>gerekçeli başvurusu</a:t>
            </a:r>
            <a:r>
              <a:rPr lang="tr-TR" sz="2400" b="1" smtClean="0">
                <a:latin typeface="Book Antiqua" pitchFamily="18" charset="0"/>
              </a:rPr>
              <a:t>, TÜBİTAK’ın onayı ile karara bağlanır. Bu karar, TÜBİTAK tarafından ilgililere bildirilir.</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874F8FC-6D64-4363-8B0A-95CE191018C4}" type="slidenum">
              <a:rPr lang="tr-TR"/>
              <a:pPr>
                <a:defRPr/>
              </a:pPr>
              <a:t>61</a:t>
            </a:fld>
            <a:endParaRPr lang="tr-TR"/>
          </a:p>
        </p:txBody>
      </p:sp>
      <p:grpSp>
        <p:nvGrpSpPr>
          <p:cNvPr id="65541" name="Group 4"/>
          <p:cNvGrpSpPr>
            <a:grpSpLocks/>
          </p:cNvGrpSpPr>
          <p:nvPr/>
        </p:nvGrpSpPr>
        <p:grpSpPr bwMode="auto">
          <a:xfrm>
            <a:off x="827088" y="6092825"/>
            <a:ext cx="7770812" cy="109538"/>
            <a:chOff x="432" y="2832"/>
            <a:chExt cx="4895" cy="69"/>
          </a:xfrm>
        </p:grpSpPr>
        <p:sp>
          <p:nvSpPr>
            <p:cNvPr id="6554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554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(Öngörülmeyen Talepler)</a:t>
            </a:r>
            <a:endParaRPr lang="en-GB" sz="2000" b="1" smtClean="0">
              <a:latin typeface="Book Antiqua" pitchFamily="18" charset="0"/>
            </a:endParaRPr>
          </a:p>
        </p:txBody>
      </p:sp>
      <p:sp>
        <p:nvSpPr>
          <p:cNvPr id="66563" name="Rectangle 3"/>
          <p:cNvSpPr>
            <a:spLocks noGrp="1" noChangeArrowheads="1"/>
          </p:cNvSpPr>
          <p:nvPr>
            <p:ph idx="1"/>
          </p:nvPr>
        </p:nvSpPr>
        <p:spPr>
          <a:xfrm>
            <a:off x="785813" y="1000125"/>
            <a:ext cx="8358187" cy="5072063"/>
          </a:xfrm>
        </p:spPr>
        <p:txBody>
          <a:bodyPr lIns="90000" tIns="46800" rIns="90000" bIns="46800"/>
          <a:lstStyle/>
          <a:p>
            <a:pPr marL="569913" indent="-569913" defTabSz="449263" eaLnBrk="1" hangingPunct="1">
              <a:lnSpc>
                <a:spcPct val="9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Proje b</a:t>
            </a:r>
            <a:r>
              <a:rPr lang="en-GB" sz="2400" b="1" smtClean="0">
                <a:solidFill>
                  <a:srgbClr val="FF0000"/>
                </a:solidFill>
                <a:latin typeface="Book Antiqua" pitchFamily="18" charset="0"/>
              </a:rPr>
              <a:t>ütçe</a:t>
            </a:r>
            <a:r>
              <a:rPr lang="tr-TR" sz="2400" b="1" smtClean="0">
                <a:solidFill>
                  <a:srgbClr val="FF0000"/>
                </a:solidFill>
                <a:latin typeface="Book Antiqua" pitchFamily="18" charset="0"/>
              </a:rPr>
              <a:t>sinde</a:t>
            </a:r>
            <a:r>
              <a:rPr lang="en-GB" sz="2400" b="1" smtClean="0">
                <a:solidFill>
                  <a:srgbClr val="FF0000"/>
                </a:solidFill>
                <a:latin typeface="Book Antiqua" pitchFamily="18" charset="0"/>
              </a:rPr>
              <a:t> kalan ödenek ile </a:t>
            </a:r>
            <a:r>
              <a:rPr lang="tr-TR" sz="2400" b="1" smtClean="0">
                <a:solidFill>
                  <a:srgbClr val="FF0000"/>
                </a:solidFill>
                <a:latin typeface="Book Antiqua" pitchFamily="18" charset="0"/>
              </a:rPr>
              <a:t>p</a:t>
            </a:r>
            <a:r>
              <a:rPr lang="en-GB" sz="2400" b="1" smtClean="0">
                <a:solidFill>
                  <a:srgbClr val="FF0000"/>
                </a:solidFill>
                <a:latin typeface="Book Antiqua" pitchFamily="18" charset="0"/>
              </a:rPr>
              <a:t>roje </a:t>
            </a:r>
            <a:r>
              <a:rPr lang="tr-TR" sz="2400" b="1" smtClean="0">
                <a:solidFill>
                  <a:srgbClr val="FF0000"/>
                </a:solidFill>
                <a:latin typeface="Book Antiqua" pitchFamily="18" charset="0"/>
              </a:rPr>
              <a:t>kapsamında</a:t>
            </a:r>
            <a:r>
              <a:rPr lang="en-GB" sz="2400" b="1" smtClean="0">
                <a:solidFill>
                  <a:srgbClr val="FF0000"/>
                </a:solidFill>
                <a:latin typeface="Book Antiqua" pitchFamily="18" charset="0"/>
              </a:rPr>
              <a:t> öngörülmeyen </a:t>
            </a:r>
            <a:r>
              <a:rPr lang="tr-TR" sz="2400" b="1" u="sng" smtClean="0">
                <a:solidFill>
                  <a:srgbClr val="FF0000"/>
                </a:solidFill>
                <a:latin typeface="Book Antiqua" pitchFamily="18" charset="0"/>
              </a:rPr>
              <a:t>yeni </a:t>
            </a:r>
            <a:r>
              <a:rPr lang="en-GB" sz="2400" b="1" u="sng" smtClean="0">
                <a:solidFill>
                  <a:srgbClr val="FF0000"/>
                </a:solidFill>
                <a:latin typeface="Book Antiqua" pitchFamily="18" charset="0"/>
              </a:rPr>
              <a:t>mal ve hizmet alımları</a:t>
            </a:r>
            <a:r>
              <a:rPr lang="en-GB" sz="2400" b="1" smtClean="0">
                <a:solidFill>
                  <a:srgbClr val="FF0000"/>
                </a:solidFill>
                <a:latin typeface="Book Antiqua" pitchFamily="18" charset="0"/>
              </a:rPr>
              <a:t> yapılabilir mi?</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FF0000"/>
              </a:solidFill>
              <a:latin typeface="Book Antiqua" pitchFamily="18" charset="0"/>
            </a:endParaRPr>
          </a:p>
          <a:p>
            <a:pPr marL="569913" indent="-569913" defTabSz="449263" eaLnBrk="1" hangingPunct="1">
              <a:lnSpc>
                <a:spcPct val="9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Toplam ödeneği değiştirmeden, proje bütçesinde öngörülen bir mal veya hizmet yerine öngörülmeyen </a:t>
            </a:r>
            <a:r>
              <a:rPr lang="tr-TR" sz="2400" b="1" u="sng" smtClean="0">
                <a:solidFill>
                  <a:srgbClr val="FF0000"/>
                </a:solidFill>
                <a:latin typeface="Book Antiqua" pitchFamily="18" charset="0"/>
              </a:rPr>
              <a:t>yeni</a:t>
            </a:r>
            <a:r>
              <a:rPr lang="en-GB" sz="2400" b="1" u="sng" smtClean="0">
                <a:solidFill>
                  <a:srgbClr val="FF0000"/>
                </a:solidFill>
                <a:latin typeface="Book Antiqua" pitchFamily="18" charset="0"/>
              </a:rPr>
              <a:t> bir mal ve hizmet alımı</a:t>
            </a:r>
            <a:r>
              <a:rPr lang="en-GB" sz="2400" b="1" smtClean="0">
                <a:solidFill>
                  <a:srgbClr val="FF0000"/>
                </a:solidFill>
                <a:latin typeface="Book Antiqua" pitchFamily="18" charset="0"/>
              </a:rPr>
              <a:t>  yapılabilir mi?</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Genel olarak bu tür talepler uygun görülmemektedir. Araştırmanın gerektirmesi halinde projenin ilerleyen dönemlerinde olmak kaydıyla, Proje Yürütücüsünün </a:t>
            </a:r>
            <a:r>
              <a:rPr lang="en-GB" sz="2400" b="1" smtClean="0">
                <a:solidFill>
                  <a:srgbClr val="0000FF"/>
                </a:solidFill>
                <a:latin typeface="Book Antiqua" pitchFamily="18" charset="0"/>
              </a:rPr>
              <a:t>gerekçeli başvurusu</a:t>
            </a:r>
            <a:r>
              <a:rPr lang="tr-TR" sz="2400" b="1" smtClean="0">
                <a:solidFill>
                  <a:srgbClr val="0000FF"/>
                </a:solidFill>
                <a:latin typeface="Book Antiqua" pitchFamily="18" charset="0"/>
              </a:rPr>
              <a:t>,  </a:t>
            </a:r>
            <a:r>
              <a:rPr lang="tr-TR" sz="2400" b="1" smtClean="0">
                <a:latin typeface="Book Antiqua" pitchFamily="18" charset="0"/>
              </a:rPr>
              <a:t>ve </a:t>
            </a:r>
            <a:r>
              <a:rPr lang="en-GB" sz="2400" b="1" smtClean="0">
                <a:latin typeface="Book Antiqua" pitchFamily="18" charset="0"/>
              </a:rPr>
              <a:t>TÜBİTAK</a:t>
            </a:r>
            <a:r>
              <a:rPr lang="tr-TR" sz="2400" b="1" smtClean="0">
                <a:latin typeface="Book Antiqua" pitchFamily="18" charset="0"/>
              </a:rPr>
              <a:t>’ın</a:t>
            </a:r>
            <a:r>
              <a:rPr lang="en-GB" sz="2400" b="1" smtClean="0">
                <a:latin typeface="Book Antiqua" pitchFamily="18" charset="0"/>
              </a:rPr>
              <a:t> kabul etmesi şartıyla mümkün</a:t>
            </a:r>
            <a:r>
              <a:rPr lang="tr-TR" sz="2400" b="1" smtClean="0">
                <a:latin typeface="Book Antiqua" pitchFamily="18" charset="0"/>
              </a:rPr>
              <a:t> olabilir.</a:t>
            </a:r>
          </a:p>
        </p:txBody>
      </p:sp>
      <p:sp>
        <p:nvSpPr>
          <p:cNvPr id="8" name="5 Slayt Numarası Yer Tutucusu"/>
          <p:cNvSpPr>
            <a:spLocks noGrp="1"/>
          </p:cNvSpPr>
          <p:nvPr>
            <p:ph type="sldNum" sz="quarter" idx="10"/>
          </p:nvPr>
        </p:nvSpPr>
        <p:spPr/>
        <p:txBody>
          <a:bodyPr/>
          <a:lstStyle/>
          <a:p>
            <a:pPr>
              <a:defRPr/>
            </a:pPr>
            <a:fld id="{791756DE-980C-4EAC-8892-775312ED2846}" type="slidenum">
              <a:rPr lang="tr-TR"/>
              <a:pPr>
                <a:defRPr/>
              </a:pPr>
              <a:t>62</a:t>
            </a:fld>
            <a:endParaRPr lang="tr-TR"/>
          </a:p>
        </p:txBody>
      </p:sp>
      <p:grpSp>
        <p:nvGrpSpPr>
          <p:cNvPr id="66565" name="Group 4"/>
          <p:cNvGrpSpPr>
            <a:grpSpLocks/>
          </p:cNvGrpSpPr>
          <p:nvPr/>
        </p:nvGrpSpPr>
        <p:grpSpPr bwMode="auto">
          <a:xfrm>
            <a:off x="827088" y="6092825"/>
            <a:ext cx="7770812" cy="109538"/>
            <a:chOff x="432" y="2832"/>
            <a:chExt cx="4895" cy="69"/>
          </a:xfrm>
        </p:grpSpPr>
        <p:sp>
          <p:nvSpPr>
            <p:cNvPr id="6656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656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(Ek Ödenek)</a:t>
            </a:r>
            <a:endParaRPr lang="en-GB" sz="2000" b="1" smtClean="0">
              <a:latin typeface="Book Antiqua" pitchFamily="18" charset="0"/>
            </a:endParaRPr>
          </a:p>
        </p:txBody>
      </p:sp>
      <p:sp>
        <p:nvSpPr>
          <p:cNvPr id="67587" name="Rectangle 3"/>
          <p:cNvSpPr>
            <a:spLocks noGrp="1" noChangeArrowheads="1"/>
          </p:cNvSpPr>
          <p:nvPr>
            <p:ph idx="1"/>
          </p:nvPr>
        </p:nvSpPr>
        <p:spPr>
          <a:xfrm>
            <a:off x="1042988" y="1052513"/>
            <a:ext cx="7775575" cy="4537075"/>
          </a:xfrm>
        </p:spPr>
        <p:txBody>
          <a:bodyPr lIns="90000" tIns="46800" rIns="90000" bIns="46800"/>
          <a:lstStyle/>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Ek ödenek hangi durumlarda</a:t>
            </a:r>
            <a:r>
              <a:rPr lang="tr-TR" sz="2600" b="1" smtClean="0">
                <a:solidFill>
                  <a:srgbClr val="FF0000"/>
                </a:solidFill>
                <a:latin typeface="Book Antiqua" pitchFamily="18" charset="0"/>
              </a:rPr>
              <a:t> ve n</a:t>
            </a:r>
            <a:r>
              <a:rPr lang="en-GB" sz="2600" b="1" smtClean="0">
                <a:solidFill>
                  <a:srgbClr val="FF0000"/>
                </a:solidFill>
                <a:latin typeface="Book Antiqua" pitchFamily="18" charset="0"/>
              </a:rPr>
              <a:t>asıl  </a:t>
            </a:r>
            <a:r>
              <a:rPr lang="tr-TR" sz="2600" b="1" smtClean="0">
                <a:solidFill>
                  <a:srgbClr val="FF0000"/>
                </a:solidFill>
                <a:latin typeface="Book Antiqua" pitchFamily="18" charset="0"/>
              </a:rPr>
              <a:t>istenebilir</a:t>
            </a:r>
            <a:r>
              <a:rPr lang="en-GB" sz="2600" b="1" smtClean="0">
                <a:solidFill>
                  <a:srgbClr val="FF0000"/>
                </a:solidFill>
                <a:latin typeface="Book Antiqua" pitchFamily="18" charset="0"/>
              </a:rPr>
              <a:t>?</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solidFill>
                  <a:srgbClr val="00B050"/>
                </a:solidFill>
                <a:latin typeface="Book Antiqua" pitchFamily="18" charset="0"/>
              </a:rPr>
              <a:t>	</a:t>
            </a:r>
            <a:r>
              <a:rPr lang="tr-TR" sz="2600" b="1" smtClean="0">
                <a:latin typeface="Book Antiqua" pitchFamily="18" charset="0"/>
              </a:rPr>
              <a:t>Projede satın alınması öngörülen bir mal veya hizmetin kur artışı veya mücbir sebeplerden kaynaklanan </a:t>
            </a:r>
            <a:r>
              <a:rPr lang="en-GB" sz="2600" b="1" u="sng" smtClean="0">
                <a:solidFill>
                  <a:srgbClr val="0000FF"/>
                </a:solidFill>
                <a:latin typeface="Book Antiqua" pitchFamily="18" charset="0"/>
              </a:rPr>
              <a:t>ödene</a:t>
            </a:r>
            <a:r>
              <a:rPr lang="tr-TR" sz="2600" b="1" u="sng" smtClean="0">
                <a:solidFill>
                  <a:srgbClr val="0000FF"/>
                </a:solidFill>
                <a:latin typeface="Book Antiqua" pitchFamily="18" charset="0"/>
              </a:rPr>
              <a:t>k</a:t>
            </a:r>
            <a:r>
              <a:rPr lang="en-GB" sz="2600" b="1" u="sng" smtClean="0">
                <a:solidFill>
                  <a:srgbClr val="0000FF"/>
                </a:solidFill>
                <a:latin typeface="Book Antiqua" pitchFamily="18" charset="0"/>
              </a:rPr>
              <a:t> yetersiz</a:t>
            </a:r>
            <a:r>
              <a:rPr lang="tr-TR" sz="2600" b="1" u="sng" smtClean="0">
                <a:solidFill>
                  <a:srgbClr val="0000FF"/>
                </a:solidFill>
                <a:latin typeface="Book Antiqua" pitchFamily="18" charset="0"/>
              </a:rPr>
              <a:t>liği</a:t>
            </a:r>
            <a:r>
              <a:rPr lang="tr-TR" sz="2600" b="1" smtClean="0">
                <a:solidFill>
                  <a:srgbClr val="0000FF"/>
                </a:solidFill>
                <a:latin typeface="Book Antiqua" pitchFamily="18" charset="0"/>
              </a:rPr>
              <a:t> </a:t>
            </a:r>
            <a:r>
              <a:rPr lang="en-GB" sz="2600" b="1" smtClean="0">
                <a:latin typeface="Book Antiqua" pitchFamily="18" charset="0"/>
              </a:rPr>
              <a:t>durumun</a:t>
            </a:r>
            <a:r>
              <a:rPr lang="tr-TR" sz="2600" b="1" smtClean="0">
                <a:latin typeface="Book Antiqua" pitchFamily="18" charset="0"/>
              </a:rPr>
              <a:t>da;</a:t>
            </a:r>
            <a:endParaRPr lang="tr-TR" sz="10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a:t>
            </a:r>
            <a:r>
              <a:rPr lang="en-GB" sz="2600" b="1" smtClean="0">
                <a:latin typeface="Book Antiqua" pitchFamily="18" charset="0"/>
              </a:rPr>
              <a:t>raştırmanın gerektirdiği </a:t>
            </a:r>
            <a:r>
              <a:rPr lang="en-GB" sz="2600" b="1" u="sng" smtClean="0">
                <a:solidFill>
                  <a:srgbClr val="0000FF"/>
                </a:solidFill>
                <a:latin typeface="Book Antiqua" pitchFamily="18" charset="0"/>
              </a:rPr>
              <a:t>yeni </a:t>
            </a:r>
            <a:r>
              <a:rPr lang="tr-TR" sz="2600" b="1" u="sng" smtClean="0">
                <a:solidFill>
                  <a:srgbClr val="0000FF"/>
                </a:solidFill>
                <a:latin typeface="Book Antiqua" pitchFamily="18" charset="0"/>
              </a:rPr>
              <a:t>bir </a:t>
            </a:r>
            <a:r>
              <a:rPr lang="en-GB" sz="2600" b="1" u="sng" smtClean="0">
                <a:solidFill>
                  <a:srgbClr val="0000FF"/>
                </a:solidFill>
                <a:latin typeface="Book Antiqua" pitchFamily="18" charset="0"/>
              </a:rPr>
              <a:t>mal veya hizmet alınması</a:t>
            </a:r>
            <a:r>
              <a:rPr lang="en-GB" sz="2600" b="1" smtClean="0">
                <a:latin typeface="Book Antiqua" pitchFamily="18" charset="0"/>
              </a:rPr>
              <a:t> ihtiyacı durumunda</a:t>
            </a:r>
            <a:r>
              <a:rPr lang="tr-TR" sz="2600" b="1" smtClean="0">
                <a:latin typeface="Book Antiqua" pitchFamily="18" charset="0"/>
              </a:rPr>
              <a:t>;</a:t>
            </a:r>
            <a:r>
              <a:rPr lang="en-GB" sz="2600" b="1" smtClean="0">
                <a:latin typeface="Book Antiqua" pitchFamily="18" charset="0"/>
              </a:rPr>
              <a:t> </a:t>
            </a:r>
            <a:endParaRPr lang="tr-TR" sz="10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4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4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r>
              <a:rPr lang="en-GB" sz="2600" b="1" smtClean="0">
                <a:latin typeface="Book Antiqua" pitchFamily="18" charset="0"/>
              </a:rPr>
              <a:t>Yürütücü</a:t>
            </a:r>
            <a:r>
              <a:rPr lang="tr-TR" sz="2600" b="1" smtClean="0">
                <a:latin typeface="Book Antiqua" pitchFamily="18" charset="0"/>
              </a:rPr>
              <a:t>’</a:t>
            </a:r>
            <a:r>
              <a:rPr lang="en-GB" sz="2600" b="1" smtClean="0">
                <a:latin typeface="Book Antiqua" pitchFamily="18" charset="0"/>
              </a:rPr>
              <a:t>nün </a:t>
            </a:r>
            <a:r>
              <a:rPr lang="en-GB" sz="2600" b="1" u="sng" smtClean="0">
                <a:latin typeface="Book Antiqua" pitchFamily="18" charset="0"/>
              </a:rPr>
              <a:t>gerekçeli talebi</a:t>
            </a:r>
            <a:r>
              <a:rPr lang="tr-TR" sz="2600" b="1" u="sng" smtClean="0">
                <a:latin typeface="Book Antiqua" pitchFamily="18" charset="0"/>
              </a:rPr>
              <a:t>,</a:t>
            </a:r>
            <a:r>
              <a:rPr lang="en-GB" sz="2600" b="1" smtClean="0">
                <a:latin typeface="Book Antiqua" pitchFamily="18" charset="0"/>
              </a:rPr>
              <a:t> ve</a:t>
            </a:r>
            <a:r>
              <a:rPr lang="tr-TR" sz="2600" b="1" smtClean="0">
                <a:latin typeface="Book Antiqua" pitchFamily="18" charset="0"/>
              </a:rPr>
              <a:t> </a:t>
            </a:r>
            <a:r>
              <a:rPr lang="en-GB" sz="2600" b="1" u="sng" smtClean="0">
                <a:latin typeface="Book Antiqua" pitchFamily="18" charset="0"/>
              </a:rPr>
              <a:t>TÜBİTAK’ın onayı</a:t>
            </a:r>
            <a:r>
              <a:rPr lang="en-GB" sz="2600" b="1" smtClean="0">
                <a:latin typeface="Book Antiqua" pitchFamily="18" charset="0"/>
              </a:rPr>
              <a:t> ile alınabilir.</a:t>
            </a:r>
            <a:endParaRPr lang="tr-TR" sz="26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C978239B-A383-4878-84B9-1C3BFE1F07F3}" type="slidenum">
              <a:rPr lang="tr-TR"/>
              <a:pPr>
                <a:defRPr/>
              </a:pPr>
              <a:t>63</a:t>
            </a:fld>
            <a:endParaRPr lang="tr-TR" dirty="0"/>
          </a:p>
        </p:txBody>
      </p:sp>
      <p:grpSp>
        <p:nvGrpSpPr>
          <p:cNvPr id="67589" name="Group 4"/>
          <p:cNvGrpSpPr>
            <a:grpSpLocks/>
          </p:cNvGrpSpPr>
          <p:nvPr/>
        </p:nvGrpSpPr>
        <p:grpSpPr bwMode="auto">
          <a:xfrm>
            <a:off x="827088" y="6092825"/>
            <a:ext cx="7770812" cy="109538"/>
            <a:chOff x="432" y="2832"/>
            <a:chExt cx="4895" cy="69"/>
          </a:xfrm>
        </p:grpSpPr>
        <p:sp>
          <p:nvSpPr>
            <p:cNvPr id="6759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759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(Ek Ödenek)</a:t>
            </a:r>
            <a:endParaRPr lang="en-GB" sz="2000" b="1" smtClean="0">
              <a:latin typeface="Book Antiqua" pitchFamily="18" charset="0"/>
            </a:endParaRPr>
          </a:p>
        </p:txBody>
      </p:sp>
      <p:sp>
        <p:nvSpPr>
          <p:cNvPr id="68611" name="Rectangle 3"/>
          <p:cNvSpPr>
            <a:spLocks noGrp="1" noChangeArrowheads="1"/>
          </p:cNvSpPr>
          <p:nvPr>
            <p:ph idx="1"/>
          </p:nvPr>
        </p:nvSpPr>
        <p:spPr>
          <a:xfrm>
            <a:off x="1042988" y="1052513"/>
            <a:ext cx="7775575" cy="4537075"/>
          </a:xfrm>
        </p:spPr>
        <p:txBody>
          <a:bodyPr lIns="90000" tIns="46800" rIns="90000" bIns="46800"/>
          <a:lstStyle/>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CC0000"/>
              </a:solidFill>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Ek ödenek </a:t>
            </a:r>
            <a:r>
              <a:rPr lang="tr-TR" sz="2600" b="1" smtClean="0">
                <a:solidFill>
                  <a:srgbClr val="FF0000"/>
                </a:solidFill>
                <a:latin typeface="Book Antiqua" pitchFamily="18" charset="0"/>
              </a:rPr>
              <a:t>verilmesi</a:t>
            </a:r>
            <a:r>
              <a:rPr lang="en-GB" sz="2600" b="1" smtClean="0">
                <a:solidFill>
                  <a:srgbClr val="FF0000"/>
                </a:solidFill>
                <a:latin typeface="Book Antiqua" pitchFamily="18" charset="0"/>
              </a:rPr>
              <a:t> durum</a:t>
            </a:r>
            <a:r>
              <a:rPr lang="tr-TR" sz="2600" b="1" smtClean="0">
                <a:solidFill>
                  <a:srgbClr val="FF0000"/>
                </a:solidFill>
                <a:latin typeface="Book Antiqua" pitchFamily="18" charset="0"/>
              </a:rPr>
              <a:t>unda  ne yapılır</a:t>
            </a:r>
            <a:r>
              <a:rPr lang="en-GB" sz="2600" b="1" smtClean="0">
                <a:solidFill>
                  <a:srgbClr val="FF0000"/>
                </a:solidFill>
                <a:latin typeface="Book Antiqua" pitchFamily="18" charset="0"/>
              </a:rPr>
              <a:t>?</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Talep edilen ek ödeneğin </a:t>
            </a:r>
            <a:r>
              <a:rPr lang="en-GB" sz="2600" b="1" smtClean="0">
                <a:latin typeface="Book Antiqua" pitchFamily="18" charset="0"/>
              </a:rPr>
              <a:t>TÜBİTAK</a:t>
            </a:r>
            <a:r>
              <a:rPr lang="tr-TR" sz="2600" b="1" smtClean="0">
                <a:latin typeface="Book Antiqua" pitchFamily="18" charset="0"/>
              </a:rPr>
              <a:t> tarafından onaylanması halinde, TÜBİTAK taraflara bilgi verir.</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Verilen ek ödeneğin transfer dönemine ilişkin kısmı  varsa proje hesabına transfer edilir ve TTS’ye yansıtılır.</a:t>
            </a:r>
          </a:p>
        </p:txBody>
      </p:sp>
      <p:sp>
        <p:nvSpPr>
          <p:cNvPr id="8" name="5 Slayt Numarası Yer Tutucusu"/>
          <p:cNvSpPr>
            <a:spLocks noGrp="1"/>
          </p:cNvSpPr>
          <p:nvPr>
            <p:ph type="sldNum" sz="quarter" idx="10"/>
          </p:nvPr>
        </p:nvSpPr>
        <p:spPr/>
        <p:txBody>
          <a:bodyPr/>
          <a:lstStyle/>
          <a:p>
            <a:pPr>
              <a:defRPr/>
            </a:pPr>
            <a:fld id="{3D6CFCEE-FAF3-4F57-9298-16DC5BCB5A6C}" type="slidenum">
              <a:rPr lang="tr-TR"/>
              <a:pPr>
                <a:defRPr/>
              </a:pPr>
              <a:t>64</a:t>
            </a:fld>
            <a:endParaRPr lang="tr-TR"/>
          </a:p>
        </p:txBody>
      </p:sp>
      <p:grpSp>
        <p:nvGrpSpPr>
          <p:cNvPr id="68613" name="Group 4"/>
          <p:cNvGrpSpPr>
            <a:grpSpLocks/>
          </p:cNvGrpSpPr>
          <p:nvPr/>
        </p:nvGrpSpPr>
        <p:grpSpPr bwMode="auto">
          <a:xfrm>
            <a:off x="827088" y="6092825"/>
            <a:ext cx="7770812" cy="109538"/>
            <a:chOff x="432" y="2832"/>
            <a:chExt cx="4895" cy="69"/>
          </a:xfrm>
        </p:grpSpPr>
        <p:sp>
          <p:nvSpPr>
            <p:cNvPr id="6861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861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endParaRPr lang="en-GB" sz="2000" b="1" smtClean="0">
              <a:latin typeface="Book Antiqua" pitchFamily="18" charset="0"/>
            </a:endParaRPr>
          </a:p>
        </p:txBody>
      </p:sp>
      <p:sp>
        <p:nvSpPr>
          <p:cNvPr id="69635" name="Rectangle 3"/>
          <p:cNvSpPr>
            <a:spLocks noGrp="1" noChangeArrowheads="1"/>
          </p:cNvSpPr>
          <p:nvPr>
            <p:ph idx="1"/>
          </p:nvPr>
        </p:nvSpPr>
        <p:spPr>
          <a:xfrm>
            <a:off x="1000125" y="714375"/>
            <a:ext cx="7886700" cy="5500688"/>
          </a:xfrm>
        </p:spPr>
        <p:txBody>
          <a:bodyPr lIns="90000" tIns="46800" rIns="90000" bIns="46800"/>
          <a:lstStyle/>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CC0000"/>
              </a:solidFill>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solidFill>
                  <a:srgbClr val="FF0000"/>
                </a:solidFill>
                <a:latin typeface="Book Antiqua" pitchFamily="18" charset="0"/>
              </a:rPr>
              <a:t>Proje harcama belgeleri hangi tarihler arasında geçerlidir?</a:t>
            </a:r>
            <a:endParaRPr lang="en-GB" sz="2600" b="1" smtClean="0">
              <a:solidFill>
                <a:srgbClr val="FF0000"/>
              </a:solidFill>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Proje kapsamında ödemesi yapılacak her türlü harcama belgelerinin tarihleri proje sözleşmesinde yer alan başlama ve bitiş tarihleri  (ek süre dahil) arasında olmaları gerekir. </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r>
              <a:rPr lang="tr-TR" sz="2600" b="1" smtClean="0">
                <a:solidFill>
                  <a:srgbClr val="0000FF"/>
                </a:solidFill>
                <a:latin typeface="Book Antiqua" pitchFamily="18" charset="0"/>
              </a:rPr>
              <a:t>PTİ</a:t>
            </a:r>
            <a:r>
              <a:rPr lang="tr-TR" sz="2600" b="1" smtClean="0">
                <a:latin typeface="Book Antiqua" pitchFamily="18" charset="0"/>
              </a:rPr>
              <a:t> ödemeleri, proje bitiş tarihinden sonra (ek süre dahil), yapılabilir.</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0000FF"/>
              </a:solidFill>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solidFill>
                  <a:srgbClr val="0000FF"/>
                </a:solidFill>
                <a:latin typeface="Book Antiqua" pitchFamily="18" charset="0"/>
              </a:rPr>
              <a:t>	(Kamu Projelerinde) Kurum Hissesi</a:t>
            </a:r>
            <a:r>
              <a:rPr lang="tr-TR" sz="2600" b="1" smtClean="0">
                <a:latin typeface="Book Antiqua" pitchFamily="18" charset="0"/>
              </a:rPr>
              <a:t> ‘ne ait kalan ödenekler, (</a:t>
            </a:r>
            <a:r>
              <a:rPr lang="tr-TR" sz="2600" b="1" i="1" smtClean="0">
                <a:latin typeface="Book Antiqua" pitchFamily="18" charset="0"/>
              </a:rPr>
              <a:t>01.01.2011 tarihinden sonra yürürlüğe girmek üzere)</a:t>
            </a:r>
            <a:r>
              <a:rPr lang="tr-TR" sz="2600" b="1" smtClean="0">
                <a:latin typeface="Book Antiqua" pitchFamily="18" charset="0"/>
              </a:rPr>
              <a:t> proje bitiş tarihinden (ek süre dahil) itibaren 3 (üç) ay içinde harcanabilir.</a:t>
            </a:r>
          </a:p>
        </p:txBody>
      </p:sp>
      <p:sp>
        <p:nvSpPr>
          <p:cNvPr id="8" name="5 Slayt Numarası Yer Tutucusu"/>
          <p:cNvSpPr>
            <a:spLocks noGrp="1"/>
          </p:cNvSpPr>
          <p:nvPr>
            <p:ph type="sldNum" sz="quarter" idx="10"/>
          </p:nvPr>
        </p:nvSpPr>
        <p:spPr/>
        <p:txBody>
          <a:bodyPr/>
          <a:lstStyle/>
          <a:p>
            <a:pPr>
              <a:defRPr/>
            </a:pPr>
            <a:fld id="{052B19BF-A94B-4E18-B601-60FC8B5E4530}" type="slidenum">
              <a:rPr lang="tr-TR"/>
              <a:pPr>
                <a:defRPr/>
              </a:pPr>
              <a:t>65</a:t>
            </a:fld>
            <a:endParaRPr lang="tr-TR" dirty="0"/>
          </a:p>
        </p:txBody>
      </p:sp>
      <p:grpSp>
        <p:nvGrpSpPr>
          <p:cNvPr id="69637" name="Group 4"/>
          <p:cNvGrpSpPr>
            <a:grpSpLocks/>
          </p:cNvGrpSpPr>
          <p:nvPr/>
        </p:nvGrpSpPr>
        <p:grpSpPr bwMode="auto">
          <a:xfrm>
            <a:off x="857250" y="6286500"/>
            <a:ext cx="7770813" cy="109538"/>
            <a:chOff x="432" y="2832"/>
            <a:chExt cx="4895" cy="69"/>
          </a:xfrm>
        </p:grpSpPr>
        <p:sp>
          <p:nvSpPr>
            <p:cNvPr id="6963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963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idx="1"/>
          </p:nvPr>
        </p:nvSpPr>
        <p:spPr>
          <a:xfrm>
            <a:off x="1116013" y="765175"/>
            <a:ext cx="7777162" cy="5111750"/>
          </a:xfrm>
        </p:spPr>
        <p:txBody>
          <a:bodyPr lIns="90000" tIns="46800" rIns="90000" bIns="46800"/>
          <a:lstStyle/>
          <a:p>
            <a:pPr algn="ct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800" b="1" smtClean="0">
              <a:solidFill>
                <a:srgbClr val="FF0000"/>
              </a:solidFill>
              <a:latin typeface="Book Antiqua" pitchFamily="18" charset="0"/>
            </a:endParaRPr>
          </a:p>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Projede kimler görev alır?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	</a:t>
            </a:r>
            <a:r>
              <a:rPr lang="tr-TR" sz="2800" b="1" smtClean="0">
                <a:latin typeface="Book Antiqua" pitchFamily="18" charset="0"/>
              </a:rPr>
              <a:t>Proje öneri formunda önerilen ve TÜBİTAK tarafından onaylanan kişiler görev alır.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800" b="1" smtClean="0">
              <a:latin typeface="Book Antiqua" pitchFamily="18" charset="0"/>
            </a:endParaRPr>
          </a:p>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personeli kimlerden oluşur?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Proje yürütücüsü ve Araştırmacılar</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Yardımcı personel</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Danışmanlar</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99E8175A-2CDB-4491-91CF-4489592E82F2}" type="slidenum">
              <a:rPr lang="tr-TR"/>
              <a:pPr>
                <a:defRPr/>
              </a:pPr>
              <a:t>66</a:t>
            </a:fld>
            <a:endParaRPr lang="tr-TR"/>
          </a:p>
        </p:txBody>
      </p:sp>
      <p:sp>
        <p:nvSpPr>
          <p:cNvPr id="70660"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Personel Giderleri</a:t>
            </a:r>
            <a:endParaRPr lang="en-GB" sz="2800" b="1">
              <a:solidFill>
                <a:schemeClr val="tx1"/>
              </a:solidFill>
            </a:endParaRPr>
          </a:p>
        </p:txBody>
      </p:sp>
      <p:grpSp>
        <p:nvGrpSpPr>
          <p:cNvPr id="70661" name="Group 4"/>
          <p:cNvGrpSpPr>
            <a:grpSpLocks/>
          </p:cNvGrpSpPr>
          <p:nvPr/>
        </p:nvGrpSpPr>
        <p:grpSpPr bwMode="auto">
          <a:xfrm>
            <a:off x="755650" y="5949950"/>
            <a:ext cx="7705725" cy="109538"/>
            <a:chOff x="432" y="2832"/>
            <a:chExt cx="4895" cy="69"/>
          </a:xfrm>
        </p:grpSpPr>
        <p:sp>
          <p:nvSpPr>
            <p:cNvPr id="706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06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idx="1"/>
          </p:nvPr>
        </p:nvSpPr>
        <p:spPr>
          <a:xfrm>
            <a:off x="1116013" y="765175"/>
            <a:ext cx="7813675" cy="5111750"/>
          </a:xfrm>
        </p:spPr>
        <p:txBody>
          <a:bodyPr lIns="90000" tIns="46800" rIns="90000" bIns="46800"/>
          <a:lstStyle/>
          <a:p>
            <a:pPr algn="ct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800" b="1" smtClean="0">
              <a:solidFill>
                <a:srgbClr val="FF0000"/>
              </a:solidFill>
              <a:latin typeface="Book Antiqua" pitchFamily="18" charset="0"/>
            </a:endParaRPr>
          </a:p>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Projede kimler görev alamaz?</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	</a:t>
            </a:r>
            <a:r>
              <a:rPr lang="tr-TR" sz="2400" b="1" smtClean="0">
                <a:latin typeface="Book Antiqua" pitchFamily="18" charset="0"/>
              </a:rPr>
              <a:t>Halen TÜBİTAK’ta çalışan veya TÜBİTAK’taki görevlerinden ayrıldığı tarihten itibaren üç yıl geçmemiş kişiler, danışmanlık ve hizmet alımı şeklinde temin edilen kişiler dahil, projede görev alamazlar. </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Bu kural, proje yürütücüsü kurum/kuruluşun  TÜBİTAK Birimleri olması durumunda uygulanmaz.</a:t>
            </a:r>
            <a:r>
              <a:rPr lang="tr-TR" sz="2800" smtClean="0">
                <a:latin typeface="Book Antiqua" pitchFamily="18" charset="0"/>
              </a:rPr>
              <a:t> </a:t>
            </a:r>
          </a:p>
        </p:txBody>
      </p:sp>
      <p:sp>
        <p:nvSpPr>
          <p:cNvPr id="8" name="5 Slayt Numarası Yer Tutucusu"/>
          <p:cNvSpPr>
            <a:spLocks noGrp="1"/>
          </p:cNvSpPr>
          <p:nvPr>
            <p:ph type="sldNum" sz="quarter" idx="10"/>
          </p:nvPr>
        </p:nvSpPr>
        <p:spPr/>
        <p:txBody>
          <a:bodyPr/>
          <a:lstStyle/>
          <a:p>
            <a:pPr>
              <a:defRPr/>
            </a:pPr>
            <a:fld id="{48445C68-7D51-4DAF-9EDE-6BB64D3A15FA}" type="slidenum">
              <a:rPr lang="tr-TR"/>
              <a:pPr>
                <a:defRPr/>
              </a:pPr>
              <a:t>67</a:t>
            </a:fld>
            <a:endParaRPr lang="tr-TR"/>
          </a:p>
        </p:txBody>
      </p:sp>
      <p:sp>
        <p:nvSpPr>
          <p:cNvPr id="71684"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Personel Giderleri</a:t>
            </a:r>
            <a:endParaRPr lang="en-GB" sz="2800" b="1">
              <a:solidFill>
                <a:schemeClr val="tx1"/>
              </a:solidFill>
            </a:endParaRPr>
          </a:p>
        </p:txBody>
      </p:sp>
      <p:grpSp>
        <p:nvGrpSpPr>
          <p:cNvPr id="71685" name="Group 4"/>
          <p:cNvGrpSpPr>
            <a:grpSpLocks/>
          </p:cNvGrpSpPr>
          <p:nvPr/>
        </p:nvGrpSpPr>
        <p:grpSpPr bwMode="auto">
          <a:xfrm>
            <a:off x="755650" y="5949950"/>
            <a:ext cx="7705725" cy="109538"/>
            <a:chOff x="432" y="2832"/>
            <a:chExt cx="4895" cy="69"/>
          </a:xfrm>
        </p:grpSpPr>
        <p:sp>
          <p:nvSpPr>
            <p:cNvPr id="7168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168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idx="1"/>
          </p:nvPr>
        </p:nvSpPr>
        <p:spPr>
          <a:xfrm>
            <a:off x="971550" y="1052513"/>
            <a:ext cx="7777163" cy="4537075"/>
          </a:xfrm>
        </p:spPr>
        <p:txBody>
          <a:bodyPr lIns="90000" tIns="46800" rIns="90000" bIns="46800"/>
          <a:lstStyle/>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personeline ne ödenir?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	</a:t>
            </a:r>
            <a:r>
              <a:rPr lang="tr-TR" sz="2800" b="1" smtClean="0">
                <a:solidFill>
                  <a:schemeClr val="accent2"/>
                </a:solidFill>
                <a:latin typeface="Book Antiqua" pitchFamily="18" charset="0"/>
              </a:rPr>
              <a:t>Kamu çalışanı ise (Vakıf Üniversitesi çalışanları dahil);</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Proje Teşvik İkramiyesi (PTİ)</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a:t>
            </a:r>
            <a:r>
              <a:rPr lang="tr-TR" sz="2800" b="1" smtClean="0">
                <a:solidFill>
                  <a:schemeClr val="accent2"/>
                </a:solidFill>
                <a:latin typeface="Book Antiqua" pitchFamily="18" charset="0"/>
              </a:rPr>
              <a:t>Projeye yeni alınacak personel ise;</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chemeClr val="accent2"/>
                </a:solidFill>
                <a:latin typeface="Book Antiqua" pitchFamily="18" charset="0"/>
              </a:rPr>
              <a:t>	</a:t>
            </a:r>
            <a:r>
              <a:rPr lang="tr-TR" sz="2800" b="1" smtClean="0">
                <a:latin typeface="Book Antiqua" pitchFamily="18" charset="0"/>
              </a:rPr>
              <a:t>Hizmet sözleşmesine bağlı olarak “İdari ve Mali Esaslar” çerçevesinde projede belirlenen aylık ücret</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C53CD3E6-A024-4EE1-A371-B455770ABE4F}" type="slidenum">
              <a:rPr lang="tr-TR"/>
              <a:pPr>
                <a:defRPr/>
              </a:pPr>
              <a:t>68</a:t>
            </a:fld>
            <a:endParaRPr lang="tr-TR"/>
          </a:p>
        </p:txBody>
      </p:sp>
      <p:sp>
        <p:nvSpPr>
          <p:cNvPr id="72708"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Personel Giderleri</a:t>
            </a:r>
            <a:endParaRPr lang="en-GB" sz="2800" b="1">
              <a:solidFill>
                <a:schemeClr val="tx1"/>
              </a:solidFill>
            </a:endParaRPr>
          </a:p>
        </p:txBody>
      </p:sp>
      <p:grpSp>
        <p:nvGrpSpPr>
          <p:cNvPr id="72709" name="Group 4"/>
          <p:cNvGrpSpPr>
            <a:grpSpLocks/>
          </p:cNvGrpSpPr>
          <p:nvPr/>
        </p:nvGrpSpPr>
        <p:grpSpPr bwMode="auto">
          <a:xfrm>
            <a:off x="755650" y="5949950"/>
            <a:ext cx="7705725" cy="109538"/>
            <a:chOff x="432" y="2832"/>
            <a:chExt cx="4895" cy="69"/>
          </a:xfrm>
        </p:grpSpPr>
        <p:sp>
          <p:nvSpPr>
            <p:cNvPr id="7271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271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73731" name="Rectangle 2"/>
          <p:cNvSpPr>
            <a:spLocks noGrp="1" noChangeArrowheads="1"/>
          </p:cNvSpPr>
          <p:nvPr>
            <p:ph idx="1"/>
          </p:nvPr>
        </p:nvSpPr>
        <p:spPr>
          <a:xfrm>
            <a:off x="827088" y="1000125"/>
            <a:ext cx="8064500" cy="5000625"/>
          </a:xfrm>
        </p:spPr>
        <p:txBody>
          <a:bodyPr lIns="90000" tIns="46800" rIns="90000" bIns="46800"/>
          <a:lstStyle/>
          <a:p>
            <a:pPr eaLnBrk="1" hangingPunct="1">
              <a:lnSpc>
                <a:spcPct val="90000"/>
              </a:lnSpc>
              <a:spcBef>
                <a:spcPts val="6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CC0000"/>
                </a:solidFill>
                <a:latin typeface="Book Antiqua" pitchFamily="18" charset="0"/>
              </a:rPr>
              <a:t>Proje Teşvik İkramiyesi</a:t>
            </a:r>
            <a:r>
              <a:rPr lang="tr-TR" sz="2400" b="1" smtClean="0">
                <a:solidFill>
                  <a:srgbClr val="CC0000"/>
                </a:solidFill>
                <a:latin typeface="Book Antiqua" pitchFamily="18" charset="0"/>
              </a:rPr>
              <a:t>nin hukuki dayanağı</a:t>
            </a:r>
            <a:r>
              <a:rPr lang="en-GB" sz="2400" b="1" smtClean="0">
                <a:solidFill>
                  <a:srgbClr val="CC0000"/>
                </a:solidFill>
                <a:latin typeface="Book Antiqua" pitchFamily="18" charset="0"/>
              </a:rPr>
              <a:t> </a:t>
            </a:r>
            <a:r>
              <a:rPr lang="tr-TR" sz="2400" b="1" smtClean="0">
                <a:solidFill>
                  <a:srgbClr val="CC0000"/>
                </a:solidFill>
                <a:latin typeface="Book Antiqua" pitchFamily="18" charset="0"/>
              </a:rPr>
              <a:t>nedir</a:t>
            </a:r>
            <a:r>
              <a:rPr lang="en-GB" sz="2400" b="1" smtClean="0">
                <a:solidFill>
                  <a:srgbClr val="CC0000"/>
                </a:solidFill>
                <a:latin typeface="Book Antiqua" pitchFamily="18" charset="0"/>
              </a:rPr>
              <a:t>?</a:t>
            </a:r>
            <a:endParaRPr lang="tr-TR" sz="2400" b="1" smtClean="0">
              <a:solidFill>
                <a:srgbClr val="CC0000"/>
              </a:solidFill>
              <a:latin typeface="Book Antiqua" pitchFamily="18" charset="0"/>
            </a:endParaRPr>
          </a:p>
          <a:p>
            <a:pPr eaLnBrk="1" hangingPunct="1">
              <a:lnSpc>
                <a:spcPct val="90000"/>
              </a:lnSpc>
              <a:spcBef>
                <a:spcPts val="6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solidFill>
                <a:srgbClr val="CC0000"/>
              </a:solidFill>
              <a:latin typeface="Book Antiqua" pitchFamily="18" charset="0"/>
            </a:endParaRPr>
          </a:p>
          <a:p>
            <a:pPr eaLnBrk="1" hangingPunct="1">
              <a:lnSpc>
                <a:spcPct val="90000"/>
              </a:lnSpc>
              <a:spcBef>
                <a:spcPts val="6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a:t>
            </a:r>
            <a:r>
              <a:rPr lang="tr-TR" sz="2200" b="1" smtClean="0">
                <a:latin typeface="Book Antiqua" pitchFamily="18" charset="0"/>
              </a:rPr>
              <a:t>278 sayılı Türkiye Bilimsel ve Teknolojik Araştırma Kurumu Kurulması Hakkındaki Kanunun 16 ncı maddesinde yer alan hüküm gereğince; </a:t>
            </a:r>
          </a:p>
          <a:p>
            <a:pPr eaLnBrk="1" hangingPunct="1">
              <a:lnSpc>
                <a:spcPct val="90000"/>
              </a:lnSpc>
              <a:spcBef>
                <a:spcPts val="6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90000"/>
              </a:lnSpc>
              <a:spcBef>
                <a:spcPts val="6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“…Desteklenen projelerde, proje süresiyle sınırlı olmak kaydıyla proje kapsamında ve projeye ilişkin hizmetlerde görev alan kamu kurum veya kuruluşlarının kadro veya pozisyonlarında bulunanlara, kadro veya pozisyonlarına bağlı olarak bir ayda ödenmekte olan tutarın yüzde 75’ini geçmemek ve projeden ayrıca başka bir ödeme yapılmamak kaydıyla proje sözleşmesinde belirlenen tutarlar üzerinden </a:t>
            </a:r>
            <a:r>
              <a:rPr lang="tr-TR" sz="2200" b="1" smtClean="0">
                <a:solidFill>
                  <a:srgbClr val="0000FF"/>
                </a:solidFill>
                <a:latin typeface="Book Antiqua" pitchFamily="18" charset="0"/>
              </a:rPr>
              <a:t>proje teşvik ikramiyesi</a:t>
            </a:r>
            <a:r>
              <a:rPr lang="tr-TR" sz="2200" b="1" smtClean="0">
                <a:latin typeface="Book Antiqua" pitchFamily="18" charset="0"/>
              </a:rPr>
              <a:t> ödenebilir…”  denilmektedir.</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u="sng"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40754149-855B-4E11-BEA5-36C317B2B73C}" type="slidenum">
              <a:rPr lang="tr-TR"/>
              <a:pPr>
                <a:defRPr/>
              </a:pPr>
              <a:t>69</a:t>
            </a:fld>
            <a:endParaRPr lang="tr-TR"/>
          </a:p>
        </p:txBody>
      </p:sp>
      <p:grpSp>
        <p:nvGrpSpPr>
          <p:cNvPr id="73733" name="Group 3"/>
          <p:cNvGrpSpPr>
            <a:grpSpLocks/>
          </p:cNvGrpSpPr>
          <p:nvPr/>
        </p:nvGrpSpPr>
        <p:grpSpPr bwMode="auto">
          <a:xfrm>
            <a:off x="827088" y="6092825"/>
            <a:ext cx="7770812" cy="109538"/>
            <a:chOff x="432" y="2832"/>
            <a:chExt cx="4895" cy="69"/>
          </a:xfrm>
        </p:grpSpPr>
        <p:sp>
          <p:nvSpPr>
            <p:cNvPr id="7373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373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idx="1"/>
          </p:nvPr>
        </p:nvSpPr>
        <p:spPr>
          <a:xfrm>
            <a:off x="785813" y="928688"/>
            <a:ext cx="8034337" cy="5143500"/>
          </a:xfrm>
        </p:spPr>
        <p:txBody>
          <a:bodyPr lIns="90000" tIns="46800" rIns="90000" bIns="46800">
            <a:normAutofit fontScale="92500" lnSpcReduction="10000"/>
          </a:bodyPr>
          <a:lstStyle/>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solidFill>
                  <a:srgbClr val="FF0000"/>
                </a:solidFill>
                <a:latin typeface="Book Antiqua" pitchFamily="18" charset="0"/>
              </a:rPr>
              <a:t>Proje Yürütücüsü Kurum/Kuruluş: </a:t>
            </a:r>
            <a:r>
              <a:rPr lang="tr-TR" sz="2600" b="1" dirty="0" smtClean="0">
                <a:solidFill>
                  <a:srgbClr val="0000FF"/>
                </a:solidFill>
                <a:latin typeface="Book Antiqua" pitchFamily="18" charset="0"/>
              </a:rPr>
              <a:t>(Kamu Ar-</a:t>
            </a:r>
            <a:r>
              <a:rPr lang="tr-TR" sz="2600" b="1" dirty="0" err="1" smtClean="0">
                <a:solidFill>
                  <a:srgbClr val="0000FF"/>
                </a:solidFill>
                <a:latin typeface="Book Antiqua" pitchFamily="18" charset="0"/>
              </a:rPr>
              <a:t>Ge</a:t>
            </a:r>
            <a:r>
              <a:rPr lang="tr-TR" sz="2600" b="1" dirty="0" smtClean="0">
                <a:solidFill>
                  <a:srgbClr val="0000FF"/>
                </a:solidFill>
                <a:latin typeface="Book Antiqua" pitchFamily="18" charset="0"/>
              </a:rPr>
              <a:t>)</a:t>
            </a:r>
            <a:endParaRPr lang="tr-TR" sz="2600" b="1" dirty="0" smtClean="0">
              <a:solidFill>
                <a:srgbClr val="FF0000"/>
              </a:solidFill>
              <a:latin typeface="Book Antiqua" pitchFamily="18" charset="0"/>
            </a:endParaRPr>
          </a:p>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600" b="1" dirty="0" smtClean="0">
              <a:latin typeface="Book Antiqua" pitchFamily="18" charset="0"/>
            </a:endParaRPr>
          </a:p>
          <a:p>
            <a:pPr lvl="1" eaLnBrk="1" hangingPunct="1">
              <a:lnSpc>
                <a:spcPct val="8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ea typeface="+mn-ea"/>
                <a:cs typeface="+mn-cs"/>
              </a:rPr>
              <a:t>Proje hazırlama ve proje yürütme, beceri, deneyim ve altyapısına sahip; </a:t>
            </a:r>
          </a:p>
          <a:p>
            <a:pPr lvl="1" eaLnBrk="1" hangingPunct="1">
              <a:lnSpc>
                <a:spcPct val="8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ea typeface="+mn-ea"/>
                <a:cs typeface="+mn-cs"/>
              </a:rPr>
              <a:t>Projenin bilimsel, teknik, idari, mali ve hukuki her türlü sorumluluğunu taşıyan, </a:t>
            </a:r>
          </a:p>
          <a:p>
            <a:pPr lvl="1" eaLnBrk="1" hangingPunct="1">
              <a:lnSpc>
                <a:spcPct val="8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ea typeface="+mn-ea"/>
                <a:cs typeface="+mn-cs"/>
              </a:rPr>
              <a:t>Öneri formunu ve sözleşmesini imzalayan,</a:t>
            </a:r>
          </a:p>
          <a:p>
            <a:pPr lvl="1" eaLnBrk="1" hangingPunct="1">
              <a:lnSpc>
                <a:spcPct val="8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ea typeface="+mn-ea"/>
                <a:cs typeface="+mn-cs"/>
              </a:rPr>
              <a:t>Projenin fiilen yürütüldüğü </a:t>
            </a:r>
          </a:p>
          <a:p>
            <a:pPr lvl="2"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600" b="1" dirty="0" smtClean="0">
              <a:latin typeface="Book Antiqua" pitchFamily="18" charset="0"/>
              <a:ea typeface="+mn-ea"/>
              <a:cs typeface="+mn-cs"/>
            </a:endParaRPr>
          </a:p>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rPr>
              <a:t>	Kamu Ar-</a:t>
            </a:r>
            <a:r>
              <a:rPr lang="tr-TR" sz="2600" b="1" dirty="0" err="1" smtClean="0">
                <a:latin typeface="Book Antiqua" pitchFamily="18" charset="0"/>
              </a:rPr>
              <a:t>Ge</a:t>
            </a:r>
            <a:r>
              <a:rPr lang="tr-TR" sz="2600" b="1" dirty="0" smtClean="0">
                <a:latin typeface="Book Antiqua" pitchFamily="18" charset="0"/>
              </a:rPr>
              <a:t> Birimi, TÜBİTAK Ar-</a:t>
            </a:r>
            <a:r>
              <a:rPr lang="tr-TR" sz="2600" b="1" dirty="0" err="1" smtClean="0">
                <a:latin typeface="Book Antiqua" pitchFamily="18" charset="0"/>
              </a:rPr>
              <a:t>Ge</a:t>
            </a:r>
            <a:r>
              <a:rPr lang="tr-TR" sz="2600" b="1" dirty="0" smtClean="0">
                <a:latin typeface="Book Antiqua" pitchFamily="18" charset="0"/>
              </a:rPr>
              <a:t> Birimi, Üniversite ve/veya Özel Kuruluşlardır.</a:t>
            </a:r>
          </a:p>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600" b="1" dirty="0" smtClean="0">
              <a:latin typeface="Book Antiqua" pitchFamily="18" charset="0"/>
            </a:endParaRPr>
          </a:p>
          <a:p>
            <a:pPr eaLnBrk="1" hangingPunct="1">
              <a:buFontTx/>
              <a:buNone/>
              <a:defRPr/>
            </a:pPr>
            <a:r>
              <a:rPr lang="tr-TR" sz="2600" b="1" dirty="0" smtClean="0">
                <a:solidFill>
                  <a:srgbClr val="FF0000"/>
                </a:solidFill>
                <a:latin typeface="Book Antiqua" pitchFamily="18" charset="0"/>
              </a:rPr>
              <a:t>Projenin Yürütüldüğü Kurum/Kuruluş: </a:t>
            </a:r>
            <a:r>
              <a:rPr lang="tr-TR" sz="2600" b="1" dirty="0" smtClean="0">
                <a:solidFill>
                  <a:srgbClr val="0000FF"/>
                </a:solidFill>
                <a:latin typeface="Book Antiqua" pitchFamily="18" charset="0"/>
              </a:rPr>
              <a:t>(Diğer Projeler)</a:t>
            </a:r>
          </a:p>
          <a:p>
            <a:pPr eaLnBrk="1" hangingPunct="1">
              <a:buFontTx/>
              <a:buNone/>
              <a:defRPr/>
            </a:pPr>
            <a:r>
              <a:rPr lang="tr-TR" sz="2600" b="1" dirty="0" smtClean="0">
                <a:solidFill>
                  <a:srgbClr val="FF0000"/>
                </a:solidFill>
                <a:latin typeface="Book Antiqua" pitchFamily="18" charset="0"/>
              </a:rPr>
              <a:t>	</a:t>
            </a:r>
            <a:r>
              <a:rPr lang="tr-TR" sz="2600" b="1" dirty="0" smtClean="0">
                <a:latin typeface="Book Antiqua" pitchFamily="18" charset="0"/>
              </a:rPr>
              <a:t>Projeyi öneren Yürütücünün görevli olduğu ve sözleşmeye taraf olan, özel veya kamu, tüzel veya gerçek kişileri,</a:t>
            </a:r>
          </a:p>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en-GB" sz="2800" b="1" dirty="0" smtClean="0">
              <a:latin typeface="Book Antiqua" pitchFamily="18" charset="0"/>
            </a:endParaRPr>
          </a:p>
        </p:txBody>
      </p:sp>
      <p:sp>
        <p:nvSpPr>
          <p:cNvPr id="8" name="5 Slayt Numarası Yer Tutucusu"/>
          <p:cNvSpPr>
            <a:spLocks noGrp="1"/>
          </p:cNvSpPr>
          <p:nvPr>
            <p:ph type="sldNum" sz="quarter" idx="10"/>
          </p:nvPr>
        </p:nvSpPr>
        <p:spPr>
          <a:xfrm>
            <a:off x="6553200" y="6215063"/>
            <a:ext cx="2133600" cy="476250"/>
          </a:xfrm>
        </p:spPr>
        <p:txBody>
          <a:bodyPr/>
          <a:lstStyle/>
          <a:p>
            <a:pPr>
              <a:defRPr/>
            </a:pPr>
            <a:fld id="{D056671D-A129-4EA2-9C00-606E6B4335BB}" type="slidenum">
              <a:rPr lang="tr-TR"/>
              <a:pPr>
                <a:defRPr/>
              </a:pPr>
              <a:t>7</a:t>
            </a:fld>
            <a:endParaRPr lang="tr-TR"/>
          </a:p>
        </p:txBody>
      </p:sp>
      <p:sp>
        <p:nvSpPr>
          <p:cNvPr id="10244"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0245" name="Group 6"/>
          <p:cNvGrpSpPr>
            <a:grpSpLocks/>
          </p:cNvGrpSpPr>
          <p:nvPr/>
        </p:nvGrpSpPr>
        <p:grpSpPr bwMode="auto">
          <a:xfrm>
            <a:off x="827088" y="6248400"/>
            <a:ext cx="7705725" cy="109538"/>
            <a:chOff x="432" y="2832"/>
            <a:chExt cx="4895" cy="69"/>
          </a:xfrm>
        </p:grpSpPr>
        <p:sp>
          <p:nvSpPr>
            <p:cNvPr id="10246" name="Freeform 7"/>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247" name="Line 8"/>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idx="1"/>
          </p:nvPr>
        </p:nvSpPr>
        <p:spPr>
          <a:xfrm>
            <a:off x="971550" y="836613"/>
            <a:ext cx="7993063" cy="5021262"/>
          </a:xfrm>
        </p:spPr>
        <p:txBody>
          <a:bodyPr lIns="90000" tIns="46800" rIns="90000" bIns="46800"/>
          <a:lstStyle/>
          <a:p>
            <a:pPr algn="ct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solidFill>
                  <a:srgbClr val="FF0000"/>
                </a:solidFill>
                <a:latin typeface="Book Antiqua" pitchFamily="18" charset="0"/>
              </a:rPr>
              <a:t>	</a:t>
            </a:r>
            <a:r>
              <a:rPr lang="tr-TR" sz="2400" b="1" smtClean="0">
                <a:solidFill>
                  <a:srgbClr val="FF0000"/>
                </a:solidFill>
                <a:latin typeface="Book Antiqua" pitchFamily="18" charset="0"/>
              </a:rPr>
              <a:t>Kişiye bir ayda ödenebilecek PTİ miktarları ne kadardır </a:t>
            </a:r>
            <a:r>
              <a:rPr lang="en-GB" sz="2400" b="1" smtClean="0">
                <a:solidFill>
                  <a:srgbClr val="FF0000"/>
                </a:solidFill>
                <a:latin typeface="Book Antiqua" pitchFamily="18" charset="0"/>
              </a:rPr>
              <a:t>?</a:t>
            </a: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(Kamu Ar-Ge Projeleri)</a:t>
            </a:r>
            <a:endParaRPr lang="en-GB" sz="2400" b="1" smtClean="0">
              <a:solidFill>
                <a:srgbClr val="0000FF"/>
              </a:solidFill>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800" b="1" smtClean="0">
                <a:latin typeface="Book Antiqua" pitchFamily="18" charset="0"/>
              </a:rPr>
              <a:t>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800" b="1" smtClean="0">
                <a:latin typeface="Book Antiqua" pitchFamily="18" charset="0"/>
              </a:rPr>
              <a:t>	</a:t>
            </a:r>
            <a:r>
              <a:rPr lang="tr-TR" sz="2000" b="1" smtClean="0">
                <a:latin typeface="Book Antiqua" pitchFamily="18" charset="0"/>
              </a:rPr>
              <a:t>Kamu personeli olarak projede yer alan kişilere bir ayda aldığı ücretin % 75’ini geçmemek kaydıyla 2010 yılında aşağıda belirtilen üst limitlerde, PTİ (brüt)  ödenebilir:</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 Yöneticisi		: 2.800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 Yürütücüsü		: 2.500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Diğer Proje Personeli	: 1.250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Zamanının % 40’ını projeye ayıran kamu personelinin projeye katkı oranı tam olarak kabul edilir. Bu kişilere verilecek PTİ, kişinin bir ayda ödenmekte olan tutarın ve yukarıdaki limitler esas alınarak projeye ayırdığı zamana (katkı oranı) göre hesaplanır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t>
            </a:r>
            <a:r>
              <a:rPr lang="tr-TR" sz="2000" b="1" smtClean="0">
                <a:solidFill>
                  <a:schemeClr val="accent2"/>
                </a:solidFill>
                <a:latin typeface="Book Antiqua" pitchFamily="18" charset="0"/>
              </a:rPr>
              <a:t>(Katkı oranı: Projeye ayıracağı zaman yüzdesi /%40).</a:t>
            </a:r>
            <a:r>
              <a:rPr lang="tr-TR" sz="2000" smtClean="0">
                <a:solidFill>
                  <a:schemeClr val="accent2"/>
                </a:solidFill>
                <a:latin typeface="Book Antiqua" pitchFamily="18" charset="0"/>
              </a:rPr>
              <a:t> </a:t>
            </a:r>
            <a:endParaRPr lang="tr-TR" sz="2000" b="1" smtClean="0">
              <a:solidFill>
                <a:schemeClr val="accent2"/>
              </a:solidFill>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1B6F0BE3-9486-4827-9E52-5BD3E8F9BE8B}" type="slidenum">
              <a:rPr lang="tr-TR"/>
              <a:pPr>
                <a:defRPr/>
              </a:pPr>
              <a:t>70</a:t>
            </a:fld>
            <a:endParaRPr lang="tr-TR"/>
          </a:p>
        </p:txBody>
      </p:sp>
      <p:sp>
        <p:nvSpPr>
          <p:cNvPr id="74756"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a:solidFill>
                  <a:schemeClr val="tx1"/>
                </a:solidFill>
              </a:rPr>
              <a:t>Personel Giderleri</a:t>
            </a:r>
            <a:br>
              <a:rPr lang="tr-TR" sz="2400" b="1">
                <a:solidFill>
                  <a:schemeClr val="tx1"/>
                </a:solidFill>
              </a:rPr>
            </a:br>
            <a:r>
              <a:rPr lang="tr-TR" sz="2400" b="1">
                <a:solidFill>
                  <a:schemeClr val="tx1"/>
                </a:solidFill>
              </a:rPr>
              <a:t> (PTİ ödemeleri)</a:t>
            </a:r>
            <a:endParaRPr lang="en-GB" sz="2400" b="1">
              <a:solidFill>
                <a:schemeClr val="tx1"/>
              </a:solidFill>
            </a:endParaRPr>
          </a:p>
        </p:txBody>
      </p:sp>
      <p:grpSp>
        <p:nvGrpSpPr>
          <p:cNvPr id="74757" name="Group 4"/>
          <p:cNvGrpSpPr>
            <a:grpSpLocks/>
          </p:cNvGrpSpPr>
          <p:nvPr/>
        </p:nvGrpSpPr>
        <p:grpSpPr bwMode="auto">
          <a:xfrm>
            <a:off x="755650" y="5949950"/>
            <a:ext cx="7705725" cy="109538"/>
            <a:chOff x="432" y="2832"/>
            <a:chExt cx="4895" cy="69"/>
          </a:xfrm>
        </p:grpSpPr>
        <p:sp>
          <p:nvSpPr>
            <p:cNvPr id="747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47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idx="1"/>
          </p:nvPr>
        </p:nvSpPr>
        <p:spPr>
          <a:xfrm>
            <a:off x="971550" y="836613"/>
            <a:ext cx="7993063" cy="4949825"/>
          </a:xfrm>
        </p:spPr>
        <p:txBody>
          <a:bodyPr lIns="90000" tIns="46800" rIns="90000" bIns="46800"/>
          <a:lstStyle/>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solidFill>
                  <a:srgbClr val="FF0000"/>
                </a:solidFill>
                <a:latin typeface="Book Antiqua" pitchFamily="18" charset="0"/>
              </a:rPr>
              <a:t>	</a:t>
            </a:r>
            <a:r>
              <a:rPr lang="tr-TR" sz="2400" b="1" smtClean="0">
                <a:solidFill>
                  <a:srgbClr val="FF0000"/>
                </a:solidFill>
                <a:latin typeface="Book Antiqua" pitchFamily="18" charset="0"/>
              </a:rPr>
              <a:t>Kişiye bir ayda ödenebilecek PTİ miktarları ne kadardır </a:t>
            </a:r>
            <a:r>
              <a:rPr lang="en-GB" sz="2400" b="1" smtClean="0">
                <a:solidFill>
                  <a:srgbClr val="FF0000"/>
                </a:solidFill>
                <a:latin typeface="Book Antiqua" pitchFamily="18" charset="0"/>
              </a:rPr>
              <a:t>?</a:t>
            </a:r>
            <a:r>
              <a:rPr lang="tr-TR" sz="2400" b="1" smtClean="0">
                <a:solidFill>
                  <a:srgbClr val="FF0000"/>
                </a:solidFill>
                <a:latin typeface="Book Antiqua" pitchFamily="18" charset="0"/>
              </a:rPr>
              <a:t> Nasıl hesaplanır? </a:t>
            </a:r>
            <a:r>
              <a:rPr lang="tr-TR" sz="2400" b="1" smtClean="0">
                <a:solidFill>
                  <a:srgbClr val="0000FF"/>
                </a:solidFill>
                <a:latin typeface="Book Antiqua" pitchFamily="18" charset="0"/>
              </a:rPr>
              <a:t>(Diğer Projelerde)</a:t>
            </a:r>
            <a:endParaRPr lang="en-GB" sz="2400" b="1" smtClean="0">
              <a:solidFill>
                <a:srgbClr val="0000FF"/>
              </a:solidFill>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800" b="1" smtClean="0">
                <a:latin typeface="Book Antiqua" pitchFamily="18" charset="0"/>
              </a:rPr>
              <a:t>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800" b="1" smtClean="0">
                <a:latin typeface="Book Antiqua" pitchFamily="18" charset="0"/>
              </a:rPr>
              <a:t>	</a:t>
            </a:r>
            <a:r>
              <a:rPr lang="tr-TR" sz="2000" b="1" smtClean="0">
                <a:latin typeface="Book Antiqua" pitchFamily="18" charset="0"/>
              </a:rPr>
              <a:t>Kamu personeli olarak projede yer alan kişilere bir ayda ödenmekte olan tutarın  % 75’ini geçmemek kaydıyla 2010 yılında aşağıda belirtilen üst limitlerde, PTİ (brüt)  ödenebilir:</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 Yürütücüsü		: 1.000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Araştırmacılar		:    500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Danışman			: 1.000 TL/yıl</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PTİ , TÜBİTAK tarafından belirlenen esaslar çerçevesinde hesaplanarak, proje bütçesine ilave edilir ve sözleşme buna göre hazırlanır. Sözleşme ekinde, PTİ alacak kişiler tarafından imzalanmış olan </a:t>
            </a:r>
            <a:r>
              <a:rPr lang="tr-TR" sz="2000" b="1" smtClean="0">
                <a:solidFill>
                  <a:srgbClr val="0000FF"/>
                </a:solidFill>
                <a:latin typeface="Book Antiqua" pitchFamily="18" charset="0"/>
              </a:rPr>
              <a:t>“PTİ ödeme planı tablosu” </a:t>
            </a:r>
            <a:r>
              <a:rPr lang="tr-TR" sz="2000" b="1" smtClean="0">
                <a:latin typeface="Book Antiqua" pitchFamily="18" charset="0"/>
              </a:rPr>
              <a:t>yer alır.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 Teşvik İkramiyesinin hesaplanmasında, projenin panel puanı ile Araştırmacıların projeye katkı oranları (%100 üzerinden) dikkate alınır.</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solidFill>
                <a:schemeClr val="accent2"/>
              </a:solidFill>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F7190D37-4436-47CE-9CC5-FDF7988466D8}" type="slidenum">
              <a:rPr lang="tr-TR"/>
              <a:pPr>
                <a:defRPr/>
              </a:pPr>
              <a:t>71</a:t>
            </a:fld>
            <a:endParaRPr lang="tr-TR"/>
          </a:p>
        </p:txBody>
      </p:sp>
      <p:sp>
        <p:nvSpPr>
          <p:cNvPr id="75780"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a:solidFill>
                  <a:schemeClr val="tx1"/>
                </a:solidFill>
              </a:rPr>
              <a:t>Personel Giderleri</a:t>
            </a:r>
          </a:p>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a:solidFill>
                  <a:schemeClr val="tx1"/>
                </a:solidFill>
              </a:rPr>
              <a:t>(PTİ ödemeleri)</a:t>
            </a:r>
            <a:endParaRPr lang="en-GB" sz="2400" b="1">
              <a:solidFill>
                <a:schemeClr val="tx1"/>
              </a:solidFill>
            </a:endParaRPr>
          </a:p>
        </p:txBody>
      </p:sp>
      <p:grpSp>
        <p:nvGrpSpPr>
          <p:cNvPr id="75781" name="Group 4"/>
          <p:cNvGrpSpPr>
            <a:grpSpLocks/>
          </p:cNvGrpSpPr>
          <p:nvPr/>
        </p:nvGrpSpPr>
        <p:grpSpPr bwMode="auto">
          <a:xfrm>
            <a:off x="755650" y="5949950"/>
            <a:ext cx="7705725" cy="109538"/>
            <a:chOff x="432" y="2832"/>
            <a:chExt cx="4895" cy="69"/>
          </a:xfrm>
        </p:grpSpPr>
        <p:sp>
          <p:nvSpPr>
            <p:cNvPr id="757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57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76803" name="Rectangle 2"/>
          <p:cNvSpPr>
            <a:spLocks noGrp="1" noChangeArrowheads="1"/>
          </p:cNvSpPr>
          <p:nvPr>
            <p:ph idx="1"/>
          </p:nvPr>
        </p:nvSpPr>
        <p:spPr>
          <a:xfrm>
            <a:off x="827088" y="1052513"/>
            <a:ext cx="8064500" cy="4752975"/>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PTİ </a:t>
            </a:r>
            <a:r>
              <a:rPr lang="en-GB" sz="2400" b="1" smtClean="0">
                <a:solidFill>
                  <a:srgbClr val="FF0000"/>
                </a:solidFill>
                <a:latin typeface="Book Antiqua" pitchFamily="18" charset="0"/>
              </a:rPr>
              <a:t>nasıl, ne zaman ve kim tarafından ödenir?</a:t>
            </a:r>
            <a:r>
              <a:rPr lang="tr-TR" sz="2400" b="1" smtClean="0">
                <a:solidFill>
                  <a:srgbClr val="FF0000"/>
                </a:solidFill>
                <a:latin typeface="Book Antiqua" pitchFamily="18" charset="0"/>
              </a:rPr>
              <a:t>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(Kamu Ar-Ge Projelerinde)</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solidFill>
                  <a:srgbClr val="CC0000"/>
                </a:solidFill>
                <a:latin typeface="Book Antiqua" pitchFamily="18" charset="0"/>
              </a:rPr>
              <a:t>	</a:t>
            </a:r>
            <a:r>
              <a:rPr lang="tr-TR" sz="2800" b="1" u="sng" smtClean="0">
                <a:latin typeface="Book Antiqua" pitchFamily="18" charset="0"/>
              </a:rPr>
              <a:t>Gelişme ve sonuç raporlarının kabulünü takiben</a:t>
            </a:r>
            <a:r>
              <a:rPr lang="tr-TR" sz="2800" b="1" smtClean="0"/>
              <a:t> </a:t>
            </a:r>
            <a:r>
              <a:rPr lang="tr-TR" sz="2800" b="1" smtClean="0">
                <a:latin typeface="Book Antiqua" pitchFamily="18" charset="0"/>
              </a:rPr>
              <a:t>Proje bütçesinde rapor dönemine tekabül eden PTİ ödeneği proje hesabına TÜBİTAK tarafından aktarılır.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 hesabına aktarılan PTİ’ler, </a:t>
            </a:r>
            <a:r>
              <a:rPr lang="tr-TR" sz="2800" b="1" u="sng" smtClean="0">
                <a:latin typeface="Book Antiqua" pitchFamily="18" charset="0"/>
              </a:rPr>
              <a:t>Yürütücünün  Birime talimatı üzerine</a:t>
            </a:r>
            <a:r>
              <a:rPr lang="tr-TR" sz="2800" b="1" smtClean="0">
                <a:latin typeface="Book Antiqua" pitchFamily="18" charset="0"/>
              </a:rPr>
              <a:t>, Birim tarafından yasal kesintileri yapılarak  ilgili kişilere topluca ödenir. </a:t>
            </a:r>
            <a:endParaRPr lang="tr-TR" sz="2800" b="1" smtClean="0"/>
          </a:p>
        </p:txBody>
      </p:sp>
      <p:sp>
        <p:nvSpPr>
          <p:cNvPr id="8" name="5 Slayt Numarası Yer Tutucusu"/>
          <p:cNvSpPr>
            <a:spLocks noGrp="1"/>
          </p:cNvSpPr>
          <p:nvPr>
            <p:ph type="sldNum" sz="quarter" idx="10"/>
          </p:nvPr>
        </p:nvSpPr>
        <p:spPr/>
        <p:txBody>
          <a:bodyPr/>
          <a:lstStyle/>
          <a:p>
            <a:pPr>
              <a:defRPr/>
            </a:pPr>
            <a:fld id="{54032C0C-8969-4BD1-89FD-9FA4B96593ED}" type="slidenum">
              <a:rPr lang="tr-TR"/>
              <a:pPr>
                <a:defRPr/>
              </a:pPr>
              <a:t>72</a:t>
            </a:fld>
            <a:endParaRPr lang="tr-TR"/>
          </a:p>
        </p:txBody>
      </p:sp>
      <p:grpSp>
        <p:nvGrpSpPr>
          <p:cNvPr id="76805" name="Group 3"/>
          <p:cNvGrpSpPr>
            <a:grpSpLocks/>
          </p:cNvGrpSpPr>
          <p:nvPr/>
        </p:nvGrpSpPr>
        <p:grpSpPr bwMode="auto">
          <a:xfrm>
            <a:off x="827088" y="6092825"/>
            <a:ext cx="7770812" cy="109538"/>
            <a:chOff x="432" y="2832"/>
            <a:chExt cx="4895" cy="69"/>
          </a:xfrm>
        </p:grpSpPr>
        <p:sp>
          <p:nvSpPr>
            <p:cNvPr id="7680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680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77827" name="Rectangle 2"/>
          <p:cNvSpPr>
            <a:spLocks noGrp="1" noChangeArrowheads="1"/>
          </p:cNvSpPr>
          <p:nvPr>
            <p:ph idx="1"/>
          </p:nvPr>
        </p:nvSpPr>
        <p:spPr>
          <a:xfrm>
            <a:off x="785813" y="928688"/>
            <a:ext cx="8072437" cy="5000625"/>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PTİ  </a:t>
            </a:r>
            <a:r>
              <a:rPr lang="en-GB" sz="2400" b="1" smtClean="0">
                <a:solidFill>
                  <a:srgbClr val="FF0000"/>
                </a:solidFill>
                <a:latin typeface="Book Antiqua" pitchFamily="18" charset="0"/>
              </a:rPr>
              <a:t>ne zaman </a:t>
            </a:r>
            <a:r>
              <a:rPr lang="tr-TR" sz="2400" b="1" smtClean="0">
                <a:solidFill>
                  <a:srgbClr val="FF0000"/>
                </a:solidFill>
                <a:latin typeface="Book Antiqua" pitchFamily="18" charset="0"/>
              </a:rPr>
              <a:t> ve ne kadar </a:t>
            </a:r>
            <a:r>
              <a:rPr lang="en-GB" sz="2400" b="1" smtClean="0">
                <a:solidFill>
                  <a:srgbClr val="FF0000"/>
                </a:solidFill>
                <a:latin typeface="Book Antiqua" pitchFamily="18" charset="0"/>
              </a:rPr>
              <a:t>ödenir?</a:t>
            </a:r>
            <a:r>
              <a:rPr lang="tr-TR" sz="2400" b="1" smtClean="0">
                <a:solidFill>
                  <a:srgbClr val="FF0000"/>
                </a:solidFill>
                <a:latin typeface="Book Antiqua" pitchFamily="18" charset="0"/>
              </a:rPr>
              <a:t>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(Diğer Projelerde)</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CC0000"/>
                </a:solidFill>
                <a:latin typeface="Book Antiqua" pitchFamily="18" charset="0"/>
              </a:rPr>
              <a:t>	</a:t>
            </a:r>
            <a:r>
              <a:rPr lang="tr-TR" sz="2400" b="1" u="sng" smtClean="0">
                <a:latin typeface="Book Antiqua" pitchFamily="18" charset="0"/>
              </a:rPr>
              <a:t>Gelişme ve sonuç raporlarının kabulünü takiben,</a:t>
            </a:r>
            <a:r>
              <a:rPr lang="tr-TR" sz="2400" b="1" smtClean="0">
                <a:latin typeface="Book Antiqua" pitchFamily="18" charset="0"/>
              </a:rPr>
              <a:t> rapor dönemine tekabül eden PTİ ödeneği, diğer ödeneklerle birlikte proje hesabına TÜBİTAK tarafından  transfer edilir ve TTS’ye yansıtılır.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0000FF"/>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a:t>
            </a:r>
            <a:r>
              <a:rPr lang="tr-TR" sz="2400" b="1" smtClean="0">
                <a:latin typeface="Book Antiqua" pitchFamily="18" charset="0"/>
              </a:rPr>
              <a:t>Bu işlemden sonra </a:t>
            </a:r>
            <a:r>
              <a:rPr lang="tr-TR" sz="2400" b="1" u="sng" smtClean="0">
                <a:latin typeface="Book Antiqua" pitchFamily="18" charset="0"/>
              </a:rPr>
              <a:t>Proje Yürütücünün Birime yapacağı talimat</a:t>
            </a:r>
            <a:r>
              <a:rPr lang="tr-TR" sz="2400" b="1" smtClean="0">
                <a:latin typeface="Book Antiqua" pitchFamily="18" charset="0"/>
              </a:rPr>
              <a:t> üzerine kişilerin hesabına Birim tarafından ödeme gerçekleştirilir.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endParaRPr lang="tr-TR" sz="2400" b="1" u="sng"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394A1C69-02C9-495E-9628-D1D2576E9935}" type="slidenum">
              <a:rPr lang="tr-TR"/>
              <a:pPr>
                <a:defRPr/>
              </a:pPr>
              <a:t>73</a:t>
            </a:fld>
            <a:endParaRPr lang="tr-TR"/>
          </a:p>
        </p:txBody>
      </p:sp>
      <p:grpSp>
        <p:nvGrpSpPr>
          <p:cNvPr id="77829" name="Group 3"/>
          <p:cNvGrpSpPr>
            <a:grpSpLocks/>
          </p:cNvGrpSpPr>
          <p:nvPr/>
        </p:nvGrpSpPr>
        <p:grpSpPr bwMode="auto">
          <a:xfrm>
            <a:off x="827088" y="6092825"/>
            <a:ext cx="7770812" cy="109538"/>
            <a:chOff x="432" y="2832"/>
            <a:chExt cx="4895" cy="69"/>
          </a:xfrm>
        </p:grpSpPr>
        <p:sp>
          <p:nvSpPr>
            <p:cNvPr id="7783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783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(PTİ ödemeleri)</a:t>
            </a:r>
            <a:endParaRPr lang="en-GB" sz="2400" b="1" smtClean="0">
              <a:solidFill>
                <a:schemeClr val="tx1"/>
              </a:solidFill>
              <a:latin typeface="Book Antiqua" pitchFamily="18" charset="0"/>
            </a:endParaRPr>
          </a:p>
        </p:txBody>
      </p:sp>
      <p:sp>
        <p:nvSpPr>
          <p:cNvPr id="78851" name="Rectangle 2"/>
          <p:cNvSpPr>
            <a:spLocks noGrp="1" noChangeArrowheads="1"/>
          </p:cNvSpPr>
          <p:nvPr>
            <p:ph idx="1"/>
          </p:nvPr>
        </p:nvSpPr>
        <p:spPr>
          <a:xfrm>
            <a:off x="827088" y="785813"/>
            <a:ext cx="8031162" cy="5357812"/>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solidFill>
                  <a:srgbClr val="FF0000"/>
                </a:solidFill>
                <a:latin typeface="Book Antiqua" pitchFamily="18" charset="0"/>
              </a:rPr>
              <a:t>PTİ  ödemeleri  için Birime talimat nasıl verilecek ve ödemeler nasıl gerçekleştirilecek ? </a:t>
            </a:r>
            <a:r>
              <a:rPr lang="tr-TR" sz="2000" b="1" smtClean="0">
                <a:solidFill>
                  <a:srgbClr val="0000FF"/>
                </a:solidFill>
                <a:latin typeface="Book Antiqua" pitchFamily="18" charset="0"/>
              </a:rPr>
              <a:t>(Diğer Projelerde)</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Gelişme veya Sonuç Raporunun kabulüne ve kimlere PTİ verileceğine ilişkin ilgili Grup tarafından  </a:t>
            </a:r>
            <a:r>
              <a:rPr lang="tr-TR" sz="2000" b="1" smtClean="0">
                <a:solidFill>
                  <a:srgbClr val="0000FF"/>
                </a:solidFill>
                <a:latin typeface="Book Antiqua" pitchFamily="18" charset="0"/>
              </a:rPr>
              <a:t>proje yürütücüsüne </a:t>
            </a:r>
            <a:r>
              <a:rPr lang="tr-TR" sz="2000" b="1" smtClean="0">
                <a:latin typeface="Book Antiqua" pitchFamily="18" charset="0"/>
              </a:rPr>
              <a:t> </a:t>
            </a:r>
            <a:r>
              <a:rPr lang="tr-TR" sz="2000" b="1" smtClean="0">
                <a:solidFill>
                  <a:srgbClr val="0000FF"/>
                </a:solidFill>
                <a:latin typeface="Book Antiqua" pitchFamily="18" charset="0"/>
              </a:rPr>
              <a:t>yazılı bilgi gönderilir.  </a:t>
            </a:r>
            <a:r>
              <a:rPr lang="tr-TR" sz="2000" b="1" smtClean="0">
                <a:latin typeface="Book Antiqua" pitchFamily="18" charset="0"/>
              </a:rPr>
              <a:t>Proje yürütücüsü bu yazı doğrultusunda, Birime yazılı olarak talimat verir.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Yürütücü, Birime vereceği talimat yazısının ekine, İlgili Grup tarafından gönderilen Gelişme/Sonuç Raporu kabul yazısını ve ekindeki ilgili rapor dönemine ait </a:t>
            </a:r>
            <a:r>
              <a:rPr lang="tr-TR" sz="2000" b="1" smtClean="0">
                <a:solidFill>
                  <a:srgbClr val="0000FF"/>
                </a:solidFill>
                <a:latin typeface="Book Antiqua" pitchFamily="18" charset="0"/>
              </a:rPr>
              <a:t>“PTİ Ödemeler Listesi”</a:t>
            </a:r>
            <a:r>
              <a:rPr lang="tr-TR" sz="2000" b="1" smtClean="0">
                <a:latin typeface="Book Antiqua" pitchFamily="18" charset="0"/>
              </a:rPr>
              <a:t> tablosunu koyar.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Yürütücünün bu talimatı üzerine, Birim tarafından TTS’de ödenek kontrolünü müteakip </a:t>
            </a:r>
            <a:r>
              <a:rPr lang="tr-TR" sz="2000" b="1" smtClean="0">
                <a:solidFill>
                  <a:srgbClr val="0000FF"/>
                </a:solidFill>
                <a:latin typeface="Book Antiqua" pitchFamily="18" charset="0"/>
              </a:rPr>
              <a:t>yasal kesintileri yapılarak, </a:t>
            </a:r>
            <a:r>
              <a:rPr lang="tr-TR" sz="2000" b="1" smtClean="0">
                <a:latin typeface="Book Antiqua" pitchFamily="18" charset="0"/>
              </a:rPr>
              <a:t>proje hesabından ilgili kişilerin banka hesaplarına PTİ ödemeleri aktarılır.</a:t>
            </a:r>
            <a:endParaRPr lang="tr-TR" sz="2000" b="1" smtClean="0"/>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800" b="1" smtClean="0">
                <a:solidFill>
                  <a:srgbClr val="0000FF"/>
                </a:solidFill>
              </a:rPr>
              <a:t>	</a:t>
            </a:r>
            <a:endParaRPr lang="tr-TR" sz="1800" b="1" smtClean="0"/>
          </a:p>
        </p:txBody>
      </p:sp>
      <p:sp>
        <p:nvSpPr>
          <p:cNvPr id="10" name="9 Slayt Numarası Yer Tutucusu"/>
          <p:cNvSpPr>
            <a:spLocks noGrp="1"/>
          </p:cNvSpPr>
          <p:nvPr>
            <p:ph type="sldNum" sz="quarter" idx="10"/>
          </p:nvPr>
        </p:nvSpPr>
        <p:spPr/>
        <p:txBody>
          <a:bodyPr/>
          <a:lstStyle/>
          <a:p>
            <a:pPr>
              <a:defRPr/>
            </a:pPr>
            <a:fld id="{C76356E1-994D-4E1A-A71F-EA75EA083916}" type="slidenum">
              <a:rPr lang="tr-TR"/>
              <a:pPr>
                <a:defRPr/>
              </a:pPr>
              <a:t>74</a:t>
            </a:fld>
            <a:endParaRPr lang="tr-TR"/>
          </a:p>
        </p:txBody>
      </p:sp>
      <p:grpSp>
        <p:nvGrpSpPr>
          <p:cNvPr id="78853" name="Group 3"/>
          <p:cNvGrpSpPr>
            <a:grpSpLocks/>
          </p:cNvGrpSpPr>
          <p:nvPr/>
        </p:nvGrpSpPr>
        <p:grpSpPr bwMode="auto">
          <a:xfrm>
            <a:off x="785813" y="6215063"/>
            <a:ext cx="7770812" cy="109537"/>
            <a:chOff x="432" y="2832"/>
            <a:chExt cx="4895" cy="69"/>
          </a:xfrm>
        </p:grpSpPr>
        <p:sp>
          <p:nvSpPr>
            <p:cNvPr id="7885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885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67587" name="Rectangle 2"/>
          <p:cNvSpPr>
            <a:spLocks noGrp="1" noChangeArrowheads="1"/>
          </p:cNvSpPr>
          <p:nvPr>
            <p:ph idx="1"/>
          </p:nvPr>
        </p:nvSpPr>
        <p:spPr>
          <a:xfrm>
            <a:off x="827088" y="836613"/>
            <a:ext cx="8064500" cy="5378450"/>
          </a:xfrm>
        </p:spPr>
        <p:txBody>
          <a:bodyPr lIns="90000" tIns="46800" rIns="90000" bIns="46800">
            <a:normAutofit fontScale="92500"/>
          </a:bodyPr>
          <a:lstStyle/>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solidFill>
                <a:srgbClr val="CC000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solidFill>
                  <a:srgbClr val="FF0000"/>
                </a:solidFill>
                <a:latin typeface="Book Antiqua" pitchFamily="18" charset="0"/>
              </a:rPr>
              <a:t>Bir kişiye aynı projeden veya farklı projelerden hem PTİ, hem de burs ödemesi yapılabilir mi?</a:t>
            </a:r>
            <a:endParaRPr lang="en-GB" sz="2800" b="1" dirty="0"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latin typeface="Book Antiqua" pitchFamily="18" charset="0"/>
              </a:rPr>
              <a:t>	Hayır yapılamaz.</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latin typeface="Book Antiqua" pitchFamily="18" charset="0"/>
            </a:endParaRP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latin typeface="Book Antiqua" pitchFamily="18" charset="0"/>
            </a:endParaRPr>
          </a:p>
          <a:p>
            <a:pPr marL="569913" indent="-569913" defTabSz="449263" eaLnBrk="1" hangingPunct="1">
              <a:lnSpc>
                <a:spcPct val="80000"/>
              </a:lnSpc>
              <a:spcBef>
                <a:spcPts val="50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en-GB" sz="2800" b="1" dirty="0" err="1" smtClean="0">
                <a:solidFill>
                  <a:srgbClr val="FF0000"/>
                </a:solidFill>
                <a:latin typeface="Book Antiqua" pitchFamily="18" charset="0"/>
              </a:rPr>
              <a:t>Bir</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kişi</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birden</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fazla</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projeden</a:t>
            </a:r>
            <a:r>
              <a:rPr lang="en-GB" sz="2800" b="1" dirty="0" smtClean="0">
                <a:solidFill>
                  <a:srgbClr val="FF0000"/>
                </a:solidFill>
                <a:latin typeface="Book Antiqua" pitchFamily="18" charset="0"/>
              </a:rPr>
              <a:t> Proje </a:t>
            </a:r>
            <a:r>
              <a:rPr lang="en-GB" sz="2800" b="1" dirty="0" err="1" smtClean="0">
                <a:solidFill>
                  <a:srgbClr val="FF0000"/>
                </a:solidFill>
                <a:latin typeface="Book Antiqua" pitchFamily="18" charset="0"/>
              </a:rPr>
              <a:t>Teşvik</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İkramiyesi</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alabilir</a:t>
            </a:r>
            <a:r>
              <a:rPr lang="en-GB" sz="2800" b="1" dirty="0" smtClean="0">
                <a:solidFill>
                  <a:srgbClr val="FF0000"/>
                </a:solidFill>
                <a:latin typeface="Book Antiqua" pitchFamily="18" charset="0"/>
              </a:rPr>
              <a:t> mi?</a:t>
            </a:r>
          </a:p>
          <a:p>
            <a:pPr marL="569913" indent="-569913" defTabSz="449263" eaLnBrk="1" hangingPunct="1">
              <a:lnSpc>
                <a:spcPct val="80000"/>
              </a:lnSpc>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en-GB" sz="1000" b="1" dirty="0" smtClean="0">
              <a:latin typeface="Book Antiqua" pitchFamily="18" charset="0"/>
            </a:endParaRP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en-GB" sz="2800" b="1" dirty="0" smtClean="0">
                <a:latin typeface="Book Antiqua" pitchFamily="18" charset="0"/>
              </a:rPr>
              <a:t>	</a:t>
            </a:r>
            <a:r>
              <a:rPr lang="en-GB" sz="2800" b="1" dirty="0" err="1" smtClean="0">
                <a:latin typeface="Book Antiqua" pitchFamily="18" charset="0"/>
              </a:rPr>
              <a:t>Evet</a:t>
            </a:r>
            <a:r>
              <a:rPr lang="en-GB" sz="2800" b="1" dirty="0" smtClean="0">
                <a:latin typeface="Book Antiqua" pitchFamily="18" charset="0"/>
              </a:rPr>
              <a:t> </a:t>
            </a:r>
            <a:r>
              <a:rPr lang="en-GB" sz="2800" b="1" dirty="0" err="1" smtClean="0">
                <a:latin typeface="Book Antiqua" pitchFamily="18" charset="0"/>
              </a:rPr>
              <a:t>alabilir</a:t>
            </a:r>
            <a:r>
              <a:rPr lang="en-GB" sz="2800" b="1" dirty="0" smtClean="0">
                <a:latin typeface="Book Antiqua" pitchFamily="18" charset="0"/>
              </a:rPr>
              <a:t>. </a:t>
            </a:r>
            <a:r>
              <a:rPr lang="tr-TR" sz="2800" b="1" dirty="0" smtClean="0">
                <a:latin typeface="Book Antiqua" pitchFamily="18" charset="0"/>
              </a:rPr>
              <a:t>B</a:t>
            </a:r>
            <a:r>
              <a:rPr lang="en-GB" sz="2800" b="1" dirty="0" err="1" smtClean="0">
                <a:latin typeface="Book Antiqua" pitchFamily="18" charset="0"/>
              </a:rPr>
              <a:t>irden</a:t>
            </a:r>
            <a:r>
              <a:rPr lang="en-GB" sz="2800" b="1" dirty="0" smtClean="0">
                <a:latin typeface="Book Antiqua" pitchFamily="18" charset="0"/>
              </a:rPr>
              <a:t> </a:t>
            </a:r>
            <a:r>
              <a:rPr lang="en-GB" sz="2800" b="1" dirty="0" err="1" smtClean="0">
                <a:latin typeface="Book Antiqua" pitchFamily="18" charset="0"/>
              </a:rPr>
              <a:t>fazla</a:t>
            </a:r>
            <a:r>
              <a:rPr lang="en-GB" sz="2800" b="1" dirty="0" smtClean="0">
                <a:latin typeface="Book Antiqua" pitchFamily="18" charset="0"/>
              </a:rPr>
              <a:t> </a:t>
            </a:r>
            <a:r>
              <a:rPr lang="en-GB" sz="2800" b="1" dirty="0" err="1" smtClean="0">
                <a:latin typeface="Book Antiqua" pitchFamily="18" charset="0"/>
              </a:rPr>
              <a:t>projede</a:t>
            </a:r>
            <a:r>
              <a:rPr lang="en-GB" sz="2800" b="1" dirty="0" smtClean="0">
                <a:latin typeface="Book Antiqua" pitchFamily="18" charset="0"/>
              </a:rPr>
              <a:t> </a:t>
            </a:r>
            <a:r>
              <a:rPr lang="en-GB" sz="2800" b="1" dirty="0" err="1" smtClean="0">
                <a:latin typeface="Book Antiqua" pitchFamily="18" charset="0"/>
              </a:rPr>
              <a:t>görev</a:t>
            </a:r>
            <a:r>
              <a:rPr lang="en-GB" sz="2800" b="1" dirty="0" smtClean="0">
                <a:latin typeface="Book Antiqua" pitchFamily="18" charset="0"/>
              </a:rPr>
              <a:t> </a:t>
            </a:r>
            <a:r>
              <a:rPr lang="en-GB" sz="2800" b="1" dirty="0" err="1" smtClean="0">
                <a:latin typeface="Book Antiqua" pitchFamily="18" charset="0"/>
              </a:rPr>
              <a:t>alan</a:t>
            </a:r>
            <a:r>
              <a:rPr lang="en-GB" sz="2800" b="1" dirty="0" smtClean="0">
                <a:latin typeface="Book Antiqua" pitchFamily="18" charset="0"/>
              </a:rPr>
              <a:t> </a:t>
            </a:r>
            <a:r>
              <a:rPr lang="en-GB" sz="2800" b="1" dirty="0" err="1" smtClean="0">
                <a:latin typeface="Book Antiqua" pitchFamily="18" charset="0"/>
              </a:rPr>
              <a:t>bir</a:t>
            </a:r>
            <a:r>
              <a:rPr lang="en-GB" sz="2800" b="1" dirty="0" smtClean="0">
                <a:latin typeface="Book Antiqua" pitchFamily="18" charset="0"/>
              </a:rPr>
              <a:t> </a:t>
            </a:r>
            <a:r>
              <a:rPr lang="en-GB" sz="2800" b="1" dirty="0" err="1" smtClean="0">
                <a:latin typeface="Book Antiqua" pitchFamily="18" charset="0"/>
              </a:rPr>
              <a:t>kişinin</a:t>
            </a:r>
            <a:r>
              <a:rPr lang="en-GB" sz="2800" b="1" dirty="0" smtClean="0">
                <a:latin typeface="Book Antiqua" pitchFamily="18" charset="0"/>
              </a:rPr>
              <a:t> </a:t>
            </a:r>
            <a:r>
              <a:rPr lang="en-GB" sz="2800" b="1" dirty="0" err="1" smtClean="0">
                <a:latin typeface="Book Antiqua" pitchFamily="18" charset="0"/>
              </a:rPr>
              <a:t>alabileceği</a:t>
            </a:r>
            <a:r>
              <a:rPr lang="en-GB" sz="2800" b="1" dirty="0" smtClean="0">
                <a:latin typeface="Book Antiqua" pitchFamily="18" charset="0"/>
              </a:rPr>
              <a:t> </a:t>
            </a:r>
            <a:r>
              <a:rPr lang="en-GB" sz="2800" b="1" dirty="0" err="1" smtClean="0">
                <a:latin typeface="Book Antiqua" pitchFamily="18" charset="0"/>
              </a:rPr>
              <a:t>aylık</a:t>
            </a:r>
            <a:r>
              <a:rPr lang="en-GB" sz="2800" b="1" dirty="0" smtClean="0">
                <a:latin typeface="Book Antiqua" pitchFamily="18" charset="0"/>
              </a:rPr>
              <a:t> </a:t>
            </a:r>
            <a:r>
              <a:rPr lang="en-GB" sz="2800" b="1" dirty="0" err="1" smtClean="0">
                <a:latin typeface="Book Antiqua" pitchFamily="18" charset="0"/>
              </a:rPr>
              <a:t>toplam</a:t>
            </a:r>
            <a:r>
              <a:rPr lang="en-GB" sz="2800" b="1" dirty="0" smtClean="0">
                <a:latin typeface="Book Antiqua" pitchFamily="18" charset="0"/>
              </a:rPr>
              <a:t> Proje </a:t>
            </a:r>
            <a:r>
              <a:rPr lang="en-GB" sz="2800" b="1" dirty="0" err="1" smtClean="0">
                <a:latin typeface="Book Antiqua" pitchFamily="18" charset="0"/>
              </a:rPr>
              <a:t>Teşvik</a:t>
            </a:r>
            <a:r>
              <a:rPr lang="en-GB" sz="2800" b="1" dirty="0" smtClean="0">
                <a:latin typeface="Book Antiqua" pitchFamily="18" charset="0"/>
              </a:rPr>
              <a:t> </a:t>
            </a:r>
            <a:r>
              <a:rPr lang="en-GB" sz="2800" b="1" dirty="0" err="1" smtClean="0">
                <a:latin typeface="Book Antiqua" pitchFamily="18" charset="0"/>
              </a:rPr>
              <a:t>İkramiyesi</a:t>
            </a:r>
            <a:r>
              <a:rPr lang="en-GB" sz="2800" b="1" dirty="0" smtClean="0">
                <a:latin typeface="Book Antiqua" pitchFamily="18" charset="0"/>
              </a:rPr>
              <a:t>,</a:t>
            </a:r>
            <a:r>
              <a:rPr lang="tr-TR" sz="2800" b="1" dirty="0" smtClean="0">
                <a:latin typeface="Book Antiqua" pitchFamily="18" charset="0"/>
              </a:rPr>
              <a:t> </a:t>
            </a:r>
            <a:r>
              <a:rPr lang="en-GB" sz="2800" b="1" dirty="0" err="1" smtClean="0">
                <a:latin typeface="Book Antiqua" pitchFamily="18" charset="0"/>
              </a:rPr>
              <a:t>yürütücü</a:t>
            </a:r>
            <a:r>
              <a:rPr lang="en-GB" sz="2800" b="1" dirty="0" smtClean="0">
                <a:latin typeface="Book Antiqua" pitchFamily="18" charset="0"/>
              </a:rPr>
              <a:t> Proje </a:t>
            </a:r>
            <a:r>
              <a:rPr lang="en-GB" sz="2800" b="1" dirty="0" err="1" smtClean="0">
                <a:latin typeface="Book Antiqua" pitchFamily="18" charset="0"/>
              </a:rPr>
              <a:t>Teşvik</a:t>
            </a:r>
            <a:r>
              <a:rPr lang="en-GB" sz="2800" b="1" dirty="0" smtClean="0">
                <a:latin typeface="Book Antiqua" pitchFamily="18" charset="0"/>
              </a:rPr>
              <a:t> </a:t>
            </a:r>
            <a:r>
              <a:rPr lang="en-GB" sz="2800" b="1" dirty="0" err="1" smtClean="0">
                <a:latin typeface="Book Antiqua" pitchFamily="18" charset="0"/>
              </a:rPr>
              <a:t>İkramiyesi</a:t>
            </a:r>
            <a:r>
              <a:rPr lang="en-GB" sz="2800" b="1" dirty="0" smtClean="0">
                <a:latin typeface="Book Antiqua" pitchFamily="18" charset="0"/>
              </a:rPr>
              <a:t> </a:t>
            </a:r>
            <a:r>
              <a:rPr lang="en-GB" sz="2800" b="1" dirty="0" err="1" smtClean="0">
                <a:latin typeface="Book Antiqua" pitchFamily="18" charset="0"/>
              </a:rPr>
              <a:t>üst</a:t>
            </a:r>
            <a:r>
              <a:rPr lang="en-GB" sz="2800" b="1" dirty="0" smtClean="0">
                <a:latin typeface="Book Antiqua" pitchFamily="18" charset="0"/>
              </a:rPr>
              <a:t>  </a:t>
            </a:r>
            <a:r>
              <a:rPr lang="en-GB" sz="2800" b="1" dirty="0" err="1" smtClean="0">
                <a:latin typeface="Book Antiqua" pitchFamily="18" charset="0"/>
              </a:rPr>
              <a:t>sınırının</a:t>
            </a:r>
            <a:r>
              <a:rPr lang="en-GB" sz="2800" b="1" dirty="0" smtClean="0">
                <a:latin typeface="Book Antiqua" pitchFamily="18" charset="0"/>
              </a:rPr>
              <a:t> </a:t>
            </a:r>
            <a:r>
              <a:rPr lang="en-GB" sz="2800" b="1" dirty="0" err="1" smtClean="0">
                <a:latin typeface="Book Antiqua" pitchFamily="18" charset="0"/>
              </a:rPr>
              <a:t>iki</a:t>
            </a:r>
            <a:r>
              <a:rPr lang="en-GB" sz="2800" b="1" dirty="0" smtClean="0">
                <a:latin typeface="Book Antiqua" pitchFamily="18" charset="0"/>
              </a:rPr>
              <a:t> </a:t>
            </a:r>
            <a:r>
              <a:rPr lang="en-GB" sz="2800" b="1" dirty="0" err="1" smtClean="0">
                <a:latin typeface="Book Antiqua" pitchFamily="18" charset="0"/>
              </a:rPr>
              <a:t>katından</a:t>
            </a:r>
            <a:r>
              <a:rPr lang="en-GB" sz="2800" b="1" dirty="0" smtClean="0">
                <a:latin typeface="Book Antiqua" pitchFamily="18" charset="0"/>
              </a:rPr>
              <a:t> </a:t>
            </a:r>
            <a:r>
              <a:rPr lang="en-GB" sz="2800" b="1" dirty="0" err="1" smtClean="0">
                <a:latin typeface="Book Antiqua" pitchFamily="18" charset="0"/>
              </a:rPr>
              <a:t>fazla</a:t>
            </a:r>
            <a:r>
              <a:rPr lang="en-GB" sz="2800" b="1" dirty="0" smtClean="0">
                <a:latin typeface="Book Antiqua" pitchFamily="18" charset="0"/>
              </a:rPr>
              <a:t> </a:t>
            </a:r>
            <a:r>
              <a:rPr lang="en-GB" sz="2800" b="1" dirty="0" err="1" smtClean="0">
                <a:latin typeface="Book Antiqua" pitchFamily="18" charset="0"/>
              </a:rPr>
              <a:t>olamaz</a:t>
            </a:r>
            <a:r>
              <a:rPr lang="en-GB" sz="2800" b="1" dirty="0" smtClean="0">
                <a:latin typeface="Book Antiqua" pitchFamily="18" charset="0"/>
              </a:rPr>
              <a:t>.</a:t>
            </a:r>
            <a:r>
              <a:rPr lang="tr-TR" sz="2800" b="1" dirty="0" smtClean="0">
                <a:latin typeface="Book Antiqua" pitchFamily="18" charset="0"/>
              </a:rPr>
              <a:t> </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900" b="1" dirty="0" smtClean="0">
              <a:latin typeface="Book Antiqua" pitchFamily="18" charset="0"/>
            </a:endParaRP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latin typeface="Book Antiqua" pitchFamily="18" charset="0"/>
              </a:rPr>
              <a:t>	</a:t>
            </a:r>
            <a:r>
              <a:rPr lang="tr-TR" sz="2800" b="1" u="sng" dirty="0" smtClean="0">
                <a:solidFill>
                  <a:srgbClr val="0000FF"/>
                </a:solidFill>
                <a:latin typeface="Book Antiqua" pitchFamily="18" charset="0"/>
              </a:rPr>
              <a:t>2010 yılı için limit: </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solidFill>
                  <a:srgbClr val="0000FF"/>
                </a:solidFill>
                <a:latin typeface="Book Antiqua" pitchFamily="18" charset="0"/>
              </a:rPr>
              <a:t>	Kamu Projelerinde:  5.000.-TL</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solidFill>
                  <a:srgbClr val="0000FF"/>
                </a:solidFill>
                <a:latin typeface="Book Antiqua" pitchFamily="18" charset="0"/>
              </a:rPr>
              <a:t>	Diğer Projelerde: 2.000.-TL</a:t>
            </a:r>
          </a:p>
        </p:txBody>
      </p:sp>
      <p:sp>
        <p:nvSpPr>
          <p:cNvPr id="8" name="5 Slayt Numarası Yer Tutucusu"/>
          <p:cNvSpPr>
            <a:spLocks noGrp="1"/>
          </p:cNvSpPr>
          <p:nvPr>
            <p:ph type="sldNum" sz="quarter" idx="10"/>
          </p:nvPr>
        </p:nvSpPr>
        <p:spPr/>
        <p:txBody>
          <a:bodyPr/>
          <a:lstStyle/>
          <a:p>
            <a:pPr>
              <a:defRPr/>
            </a:pPr>
            <a:fld id="{2D7B183C-6E05-4E08-A7D6-85627E480558}" type="slidenum">
              <a:rPr lang="tr-TR"/>
              <a:pPr>
                <a:defRPr/>
              </a:pPr>
              <a:t>75</a:t>
            </a:fld>
            <a:endParaRPr lang="tr-TR"/>
          </a:p>
        </p:txBody>
      </p:sp>
      <p:grpSp>
        <p:nvGrpSpPr>
          <p:cNvPr id="79877" name="Group 3"/>
          <p:cNvGrpSpPr>
            <a:grpSpLocks/>
          </p:cNvGrpSpPr>
          <p:nvPr/>
        </p:nvGrpSpPr>
        <p:grpSpPr bwMode="auto">
          <a:xfrm>
            <a:off x="827088" y="6319838"/>
            <a:ext cx="7770812" cy="109537"/>
            <a:chOff x="432" y="2832"/>
            <a:chExt cx="4895" cy="69"/>
          </a:xfrm>
        </p:grpSpPr>
        <p:sp>
          <p:nvSpPr>
            <p:cNvPr id="7987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987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80899" name="Rectangle 2"/>
          <p:cNvSpPr>
            <a:spLocks noGrp="1" noChangeArrowheads="1"/>
          </p:cNvSpPr>
          <p:nvPr>
            <p:ph idx="1"/>
          </p:nvPr>
        </p:nvSpPr>
        <p:spPr>
          <a:xfrm>
            <a:off x="827088" y="836613"/>
            <a:ext cx="8064500" cy="5113337"/>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Projeye yeni  araştırmacı alınır mı? Bu kişiye PTİ ödenir mi?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latin typeface="Book Antiqua" pitchFamily="18" charset="0"/>
              </a:rPr>
              <a:t>İlgili grubun uygun görmesi halinde alınabilir. Ancak bu kişiye PTİ ödenmez. </a:t>
            </a:r>
            <a:r>
              <a:rPr lang="tr-TR" sz="2800" b="1" smtClean="0">
                <a:solidFill>
                  <a:srgbClr val="0000FF"/>
                </a:solidFill>
                <a:latin typeface="Book Antiqua" pitchFamily="18" charset="0"/>
              </a:rPr>
              <a:t>(Kamu Projeleri hariç)</a:t>
            </a:r>
            <a:endParaRPr lang="en-GB" sz="2800" b="1" smtClean="0">
              <a:solidFill>
                <a:srgbClr val="0000FF"/>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CC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CC000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Projeden ayrılan bir araştırmacının yerine alınan araştırmacıya PTİ ödenir mi?</a:t>
            </a:r>
            <a:endParaRPr lang="en-GB"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00B050"/>
                </a:solidFill>
                <a:latin typeface="Book Antiqua" pitchFamily="18" charset="0"/>
              </a:rPr>
              <a:t>	</a:t>
            </a:r>
            <a:r>
              <a:rPr lang="tr-TR" sz="2800" b="1" smtClean="0">
                <a:latin typeface="Book Antiqua" pitchFamily="18" charset="0"/>
              </a:rPr>
              <a:t>İlgili grubun uygun görmesi halinde </a:t>
            </a:r>
            <a:r>
              <a:rPr lang="tr-TR" sz="2800" b="1" smtClean="0">
                <a:solidFill>
                  <a:srgbClr val="00B050"/>
                </a:solidFill>
                <a:latin typeface="Book Antiqua" pitchFamily="18" charset="0"/>
              </a:rPr>
              <a:t> </a:t>
            </a:r>
            <a:r>
              <a:rPr lang="tr-TR" sz="2800" b="1" smtClean="0">
                <a:latin typeface="Book Antiqua" pitchFamily="18" charset="0"/>
              </a:rPr>
              <a:t>ve projeye ek ödenek getirmeyecek biçimde PTİ ödenebilir.</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D508AFA1-EAA2-4612-A576-9B99D01A26D3}" type="slidenum">
              <a:rPr lang="tr-TR"/>
              <a:pPr>
                <a:defRPr/>
              </a:pPr>
              <a:t>76</a:t>
            </a:fld>
            <a:endParaRPr lang="tr-TR"/>
          </a:p>
        </p:txBody>
      </p:sp>
      <p:grpSp>
        <p:nvGrpSpPr>
          <p:cNvPr id="80901" name="Group 3"/>
          <p:cNvGrpSpPr>
            <a:grpSpLocks/>
          </p:cNvGrpSpPr>
          <p:nvPr/>
        </p:nvGrpSpPr>
        <p:grpSpPr bwMode="auto">
          <a:xfrm>
            <a:off x="827088" y="6092825"/>
            <a:ext cx="7770812" cy="109538"/>
            <a:chOff x="432" y="2832"/>
            <a:chExt cx="4895" cy="69"/>
          </a:xfrm>
        </p:grpSpPr>
        <p:sp>
          <p:nvSpPr>
            <p:cNvPr id="8090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090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4294967295"/>
          </p:nvPr>
        </p:nvSpPr>
        <p:spPr>
          <a:xfrm>
            <a:off x="1079500" y="836613"/>
            <a:ext cx="8064500" cy="5113337"/>
          </a:xfrm>
          <a:noFill/>
        </p:spPr>
        <p:txBody>
          <a:bodyPr lIns="90000" tIns="46800" rIns="90000" bIns="46800"/>
          <a:lstStyle/>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CC000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 personelinden emekli olanlara PTİ ödemesine devam edilir mi?</a:t>
            </a:r>
            <a:endParaRPr lang="en-GB"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00B05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00B050"/>
                </a:solidFill>
                <a:latin typeface="Book Antiqua" pitchFamily="18" charset="0"/>
              </a:rPr>
              <a:t>	</a:t>
            </a:r>
            <a:r>
              <a:rPr lang="tr-TR" sz="2800" b="1" smtClean="0">
                <a:latin typeface="Book Antiqua" pitchFamily="18" charset="0"/>
              </a:rPr>
              <a:t>Emekli olan kişinin yasal durumunun söz konusu ödemeyi almasına bir engeli yoksa, bu konudaki sorumluluk ödemeyi alan ve yapan kuruluşta olmak kaydıyla , gerekli yasal kesintileri yapılmak şartıyla (vergi, sigorta vb.) ödemelere devam edilir.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Bir araştırmacının projeden ayrılması halinde PTİ diğer araştırmacılar arasında paylaştırılır mı?</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latin typeface="Book Antiqua" pitchFamily="18" charset="0"/>
              </a:rPr>
              <a:t>Hayır.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endParaRPr lang="en-GB" sz="24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p:txBody>
      </p:sp>
      <p:sp>
        <p:nvSpPr>
          <p:cNvPr id="81923" name="Rectangle 6"/>
          <p:cNvSpPr>
            <a:spLocks noGrp="1" noChangeArrowheads="1"/>
          </p:cNvSpPr>
          <p:nvPr>
            <p:ph type="title" idx="4294967295"/>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grpSp>
        <p:nvGrpSpPr>
          <p:cNvPr id="81924" name="Group 3"/>
          <p:cNvGrpSpPr>
            <a:grpSpLocks/>
          </p:cNvGrpSpPr>
          <p:nvPr/>
        </p:nvGrpSpPr>
        <p:grpSpPr bwMode="auto">
          <a:xfrm>
            <a:off x="827088" y="6092825"/>
            <a:ext cx="7770812" cy="109538"/>
            <a:chOff x="432" y="2832"/>
            <a:chExt cx="4895" cy="69"/>
          </a:xfrm>
        </p:grpSpPr>
        <p:sp>
          <p:nvSpPr>
            <p:cNvPr id="8192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192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10" name="9 Slayt Numarası Yer Tutucusu"/>
          <p:cNvSpPr txBox="1">
            <a:spLocks noGrp="1"/>
          </p:cNvSpPr>
          <p:nvPr/>
        </p:nvSpPr>
        <p:spPr bwMode="auto">
          <a:xfrm>
            <a:off x="6553200" y="6245225"/>
            <a:ext cx="2133600" cy="476250"/>
          </a:xfrm>
          <a:prstGeom prst="rect">
            <a:avLst/>
          </a:prstGeom>
          <a:noFill/>
          <a:ln>
            <a:miter lim="800000"/>
            <a:headEnd/>
            <a:tailEnd/>
          </a:ln>
        </p:spPr>
        <p:txBody>
          <a:bodyPr/>
          <a:lstStyle/>
          <a:p>
            <a:pPr algn="r" eaLnBrk="1" hangingPunct="1">
              <a:defRPr/>
            </a:pPr>
            <a:fld id="{26D569FB-5F21-4FE5-97C7-98FB3E4C4439}" type="slidenum">
              <a:rPr lang="tr-TR" sz="1400">
                <a:solidFill>
                  <a:schemeClr val="tx1"/>
                </a:solidFill>
                <a:latin typeface="+mn-lt"/>
              </a:rPr>
              <a:pPr algn="r" eaLnBrk="1" hangingPunct="1">
                <a:defRPr/>
              </a:pPr>
              <a:t>77</a:t>
            </a:fld>
            <a:endParaRPr lang="tr-TR" sz="1400">
              <a:solidFill>
                <a:schemeClr val="tx1"/>
              </a:solidFill>
              <a:latin typeface="+mn-lt"/>
            </a:endParaRPr>
          </a:p>
        </p:txBody>
      </p:sp>
    </p:spTree>
  </p:cSld>
  <p:clrMapOvr>
    <a:masterClrMapping/>
  </p:clrMapOvr>
  <p:transition spd="med"/>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solidFill>
                <a:schemeClr val="tx1"/>
              </a:solidFill>
              <a:latin typeface="Book Antiqua" pitchFamily="18" charset="0"/>
            </a:endParaRPr>
          </a:p>
        </p:txBody>
      </p:sp>
      <p:sp>
        <p:nvSpPr>
          <p:cNvPr id="82947" name="Rectangle 2"/>
          <p:cNvSpPr>
            <a:spLocks noGrp="1" noChangeArrowheads="1"/>
          </p:cNvSpPr>
          <p:nvPr>
            <p:ph idx="1"/>
          </p:nvPr>
        </p:nvSpPr>
        <p:spPr>
          <a:xfrm>
            <a:off x="827088" y="836613"/>
            <a:ext cx="8064500" cy="5113337"/>
          </a:xfrm>
        </p:spPr>
        <p:txBody>
          <a:bodyPr lIns="90000" tIns="46800" rIns="90000" bIns="46800"/>
          <a:lstStyle/>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CC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CC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Proje</a:t>
            </a:r>
            <a:r>
              <a:rPr lang="tr-TR" sz="2800" b="1" smtClean="0">
                <a:solidFill>
                  <a:srgbClr val="FF0000"/>
                </a:solidFill>
                <a:latin typeface="Book Antiqua" pitchFamily="18" charset="0"/>
              </a:rPr>
              <a:t>de</a:t>
            </a:r>
            <a:r>
              <a:rPr lang="en-GB" sz="2800" b="1" smtClean="0">
                <a:solidFill>
                  <a:srgbClr val="FF0000"/>
                </a:solidFill>
                <a:latin typeface="Book Antiqua" pitchFamily="18" charset="0"/>
              </a:rPr>
              <a:t> personel çalıştırılması için ön koşul nedir?</a:t>
            </a:r>
          </a:p>
          <a:p>
            <a:pPr marL="569913" indent="-569913" defTabSz="449263" eaLnBrk="1" hangingPunct="1">
              <a:lnSpc>
                <a:spcPct val="8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Projede çalıştırılacak personelin </a:t>
            </a:r>
            <a:r>
              <a:rPr lang="en-GB" sz="2800" b="1" u="sng" smtClean="0">
                <a:latin typeface="Book Antiqua" pitchFamily="18" charset="0"/>
              </a:rPr>
              <a:t>niteliği</a:t>
            </a:r>
            <a:r>
              <a:rPr lang="en-GB" sz="2800" b="1" smtClean="0">
                <a:latin typeface="Book Antiqua" pitchFamily="18" charset="0"/>
              </a:rPr>
              <a:t>, </a:t>
            </a:r>
            <a:r>
              <a:rPr lang="en-GB" sz="2800" b="1" u="sng" smtClean="0">
                <a:latin typeface="Book Antiqua" pitchFamily="18" charset="0"/>
              </a:rPr>
              <a:t>sayısı</a:t>
            </a:r>
            <a:r>
              <a:rPr lang="en-GB" sz="2800" b="1" smtClean="0">
                <a:latin typeface="Book Antiqua" pitchFamily="18" charset="0"/>
              </a:rPr>
              <a:t>, </a:t>
            </a:r>
            <a:r>
              <a:rPr lang="en-GB" sz="2800" b="1" u="sng" smtClean="0">
                <a:latin typeface="Book Antiqua" pitchFamily="18" charset="0"/>
              </a:rPr>
              <a:t>süresi</a:t>
            </a:r>
            <a:r>
              <a:rPr lang="en-GB" sz="2800" b="1" smtClean="0">
                <a:latin typeface="Book Antiqua" pitchFamily="18" charset="0"/>
              </a:rPr>
              <a:t> ve ödenecek </a:t>
            </a:r>
            <a:r>
              <a:rPr lang="tr-TR" sz="2800" b="1" u="sng" smtClean="0">
                <a:latin typeface="Book Antiqua" pitchFamily="18" charset="0"/>
              </a:rPr>
              <a:t>aylık </a:t>
            </a:r>
            <a:r>
              <a:rPr lang="en-GB" sz="2800" b="1" u="sng" smtClean="0">
                <a:latin typeface="Book Antiqua" pitchFamily="18" charset="0"/>
              </a:rPr>
              <a:t>ücretleri</a:t>
            </a:r>
            <a:r>
              <a:rPr lang="en-GB" sz="2800" b="1" smtClean="0">
                <a:latin typeface="Book Antiqua" pitchFamily="18" charset="0"/>
              </a:rPr>
              <a:t> proje bütçesin</a:t>
            </a:r>
            <a:r>
              <a:rPr lang="tr-TR" sz="2800" b="1" smtClean="0">
                <a:latin typeface="Book Antiqua" pitchFamily="18" charset="0"/>
              </a:rPr>
              <a:t>d</a:t>
            </a:r>
            <a:r>
              <a:rPr lang="en-GB" sz="2800" b="1" smtClean="0">
                <a:latin typeface="Book Antiqua" pitchFamily="18" charset="0"/>
              </a:rPr>
              <a:t>e </a:t>
            </a:r>
            <a:r>
              <a:rPr lang="tr-TR" sz="2800" b="1" smtClean="0">
                <a:latin typeface="Book Antiqua" pitchFamily="18" charset="0"/>
              </a:rPr>
              <a:t>“İdari ve Mali Esaslar” çerçevesinde </a:t>
            </a:r>
            <a:r>
              <a:rPr lang="en-GB" sz="2800" b="1" smtClean="0">
                <a:latin typeface="Book Antiqua" pitchFamily="18" charset="0"/>
              </a:rPr>
              <a:t>belirlenmiş ve TÜBİTAK tarafından kabul edilmiş olması şarttır.</a:t>
            </a: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9B729D62-DD0F-453F-A364-B8D524A4EAD9}" type="slidenum">
              <a:rPr lang="tr-TR"/>
              <a:pPr>
                <a:defRPr/>
              </a:pPr>
              <a:t>78</a:t>
            </a:fld>
            <a:endParaRPr lang="tr-TR"/>
          </a:p>
        </p:txBody>
      </p:sp>
      <p:grpSp>
        <p:nvGrpSpPr>
          <p:cNvPr id="82949" name="Group 3"/>
          <p:cNvGrpSpPr>
            <a:grpSpLocks/>
          </p:cNvGrpSpPr>
          <p:nvPr/>
        </p:nvGrpSpPr>
        <p:grpSpPr bwMode="auto">
          <a:xfrm>
            <a:off x="827088" y="6092825"/>
            <a:ext cx="7770812" cy="109538"/>
            <a:chOff x="432" y="2832"/>
            <a:chExt cx="4895" cy="69"/>
          </a:xfrm>
        </p:grpSpPr>
        <p:sp>
          <p:nvSpPr>
            <p:cNvPr id="8295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295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latin typeface="Book Antiqua" pitchFamily="18" charset="0"/>
            </a:endParaRPr>
          </a:p>
        </p:txBody>
      </p:sp>
      <p:sp>
        <p:nvSpPr>
          <p:cNvPr id="83971" name="Rectangle 2"/>
          <p:cNvSpPr>
            <a:spLocks noGrp="1" noChangeArrowheads="1"/>
          </p:cNvSpPr>
          <p:nvPr>
            <p:ph idx="1"/>
          </p:nvPr>
        </p:nvSpPr>
        <p:spPr>
          <a:xfrm>
            <a:off x="827088" y="857250"/>
            <a:ext cx="8064500" cy="5143500"/>
          </a:xfrm>
        </p:spPr>
        <p:txBody>
          <a:bodyPr lIns="90000" tIns="46800" rIns="90000" bIns="46800"/>
          <a:lstStyle/>
          <a:p>
            <a:pPr marL="569913" indent="-569913" defTabSz="449263" eaLnBrk="1" hangingPunct="1">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Proje</a:t>
            </a:r>
            <a:r>
              <a:rPr lang="tr-TR" sz="2400" b="1" smtClean="0">
                <a:solidFill>
                  <a:srgbClr val="FF0000"/>
                </a:solidFill>
                <a:latin typeface="Book Antiqua" pitchFamily="18" charset="0"/>
              </a:rPr>
              <a:t>ye</a:t>
            </a:r>
            <a:r>
              <a:rPr lang="en-GB" sz="2400" b="1" smtClean="0">
                <a:solidFill>
                  <a:srgbClr val="FF0000"/>
                </a:solidFill>
                <a:latin typeface="Book Antiqua" pitchFamily="18" charset="0"/>
              </a:rPr>
              <a:t> </a:t>
            </a:r>
            <a:r>
              <a:rPr lang="tr-TR" sz="2400" b="1" smtClean="0">
                <a:solidFill>
                  <a:srgbClr val="FF0000"/>
                </a:solidFill>
                <a:latin typeface="Book Antiqua" pitchFamily="18" charset="0"/>
              </a:rPr>
              <a:t>yeni </a:t>
            </a:r>
            <a:r>
              <a:rPr lang="en-GB" sz="2400" b="1" smtClean="0">
                <a:solidFill>
                  <a:srgbClr val="FF0000"/>
                </a:solidFill>
                <a:latin typeface="Book Antiqua" pitchFamily="18" charset="0"/>
              </a:rPr>
              <a:t>personel </a:t>
            </a:r>
            <a:r>
              <a:rPr lang="tr-TR" sz="2400" b="1" smtClean="0">
                <a:solidFill>
                  <a:srgbClr val="FF0000"/>
                </a:solidFill>
                <a:latin typeface="Book Antiqua" pitchFamily="18" charset="0"/>
              </a:rPr>
              <a:t>nasıl alınır?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smtClean="0">
                <a:latin typeface="Book Antiqua" pitchFamily="18" charset="0"/>
              </a:rPr>
              <a:t>Projede öngörülen nitelikteki personel, Yürütücü tarafından belirlenir ve </a:t>
            </a:r>
            <a:r>
              <a:rPr lang="en-GB" sz="2400" b="1" smtClean="0">
                <a:latin typeface="Book Antiqua" pitchFamily="18" charset="0"/>
              </a:rPr>
              <a:t>işvereni Kurum ol</a:t>
            </a:r>
            <a:r>
              <a:rPr lang="tr-TR" sz="2400" b="1" smtClean="0">
                <a:latin typeface="Book Antiqua" pitchFamily="18" charset="0"/>
              </a:rPr>
              <a:t>mak üzere belirli süreli hizmet akdi ile işe alınır.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chemeClr val="accent2"/>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chemeClr val="accent2"/>
                </a:solidFill>
                <a:latin typeface="Book Antiqua" pitchFamily="18" charset="0"/>
              </a:rPr>
              <a:t>	</a:t>
            </a:r>
            <a:r>
              <a:rPr lang="tr-TR" sz="2400" b="1" smtClean="0">
                <a:latin typeface="Book Antiqua" pitchFamily="18" charset="0"/>
              </a:rPr>
              <a:t>25/08/1971 Tarihli Kamu Kurum ve Kuruluşlarının Daimi Kadrolarına İlk Defa İşçi Olarak Alınacaklar Hakkında Uygulanacak Sınav Yönetmeliği'nin </a:t>
            </a:r>
            <a:br>
              <a:rPr lang="tr-TR" sz="2400" b="1" smtClean="0">
                <a:latin typeface="Book Antiqua" pitchFamily="18" charset="0"/>
              </a:rPr>
            </a:br>
            <a:r>
              <a:rPr lang="tr-TR" sz="2400" b="1" smtClean="0">
                <a:latin typeface="Book Antiqua" pitchFamily="18" charset="0"/>
              </a:rPr>
              <a:t>11/09/2006 Tarihli Yönetmelikle değişik 1 inci Maddesi gereği </a:t>
            </a:r>
            <a:r>
              <a:rPr lang="tr-TR" sz="2400" b="1" smtClean="0">
                <a:solidFill>
                  <a:srgbClr val="0000FF"/>
                </a:solidFill>
                <a:latin typeface="Book Antiqua" pitchFamily="18" charset="0"/>
              </a:rPr>
              <a:t>bu personelin İŞKUR aracılığı ile alınması şartı yoktur.</a:t>
            </a:r>
          </a:p>
        </p:txBody>
      </p:sp>
      <p:sp>
        <p:nvSpPr>
          <p:cNvPr id="8" name="5 Slayt Numarası Yer Tutucusu"/>
          <p:cNvSpPr>
            <a:spLocks noGrp="1"/>
          </p:cNvSpPr>
          <p:nvPr>
            <p:ph type="sldNum" sz="quarter" idx="10"/>
          </p:nvPr>
        </p:nvSpPr>
        <p:spPr/>
        <p:txBody>
          <a:bodyPr/>
          <a:lstStyle/>
          <a:p>
            <a:pPr>
              <a:defRPr/>
            </a:pPr>
            <a:fld id="{F5C49380-1D0B-41A6-9CA9-BBAAD1A5D604}" type="slidenum">
              <a:rPr lang="tr-TR"/>
              <a:pPr>
                <a:defRPr/>
              </a:pPr>
              <a:t>79</a:t>
            </a:fld>
            <a:endParaRPr lang="tr-TR"/>
          </a:p>
        </p:txBody>
      </p:sp>
      <p:grpSp>
        <p:nvGrpSpPr>
          <p:cNvPr id="83973" name="Group 3"/>
          <p:cNvGrpSpPr>
            <a:grpSpLocks/>
          </p:cNvGrpSpPr>
          <p:nvPr/>
        </p:nvGrpSpPr>
        <p:grpSpPr bwMode="auto">
          <a:xfrm>
            <a:off x="827088" y="6092825"/>
            <a:ext cx="7770812" cy="109538"/>
            <a:chOff x="432" y="2832"/>
            <a:chExt cx="4895" cy="69"/>
          </a:xfrm>
        </p:grpSpPr>
        <p:sp>
          <p:nvSpPr>
            <p:cNvPr id="8397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397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idx="1"/>
          </p:nvPr>
        </p:nvSpPr>
        <p:spPr>
          <a:xfrm>
            <a:off x="1116013" y="1268413"/>
            <a:ext cx="7273925" cy="3313112"/>
          </a:xfrm>
        </p:spPr>
        <p:txBody>
          <a:bodyPr lIns="90000" tIns="46800" rIns="90000" bIns="46800"/>
          <a:lstStyle/>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3600" b="1" smtClean="0">
                <a:solidFill>
                  <a:srgbClr val="FF0000"/>
                </a:solidFill>
                <a:latin typeface="Book Antiqua" pitchFamily="18" charset="0"/>
              </a:rPr>
              <a:t>Proje Personeli</a:t>
            </a:r>
            <a:r>
              <a:rPr lang="tr-TR" sz="3600" b="1" smtClean="0">
                <a:latin typeface="Book Antiqua" pitchFamily="18" charset="0"/>
              </a:rPr>
              <a:t> </a:t>
            </a:r>
          </a:p>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Proje yürütücüsü ile projede tam veya kısmi zamanlı, geçici olarak görev alan; araştırmacı, uzman, danışman, teknik eleman, teknisyen, laborant, işçi ve benzeri proje çalışanıdır.</a:t>
            </a:r>
            <a:endParaRPr lang="en-GB"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B05642EF-9C86-4A70-88BE-5FF534851830}" type="slidenum">
              <a:rPr lang="tr-TR"/>
              <a:pPr>
                <a:defRPr/>
              </a:pPr>
              <a:t>8</a:t>
            </a:fld>
            <a:endParaRPr lang="tr-TR"/>
          </a:p>
        </p:txBody>
      </p:sp>
      <p:sp>
        <p:nvSpPr>
          <p:cNvPr id="11268"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1269" name="Group 6"/>
          <p:cNvGrpSpPr>
            <a:grpSpLocks/>
          </p:cNvGrpSpPr>
          <p:nvPr/>
        </p:nvGrpSpPr>
        <p:grpSpPr bwMode="auto">
          <a:xfrm>
            <a:off x="755650" y="5734050"/>
            <a:ext cx="7705725" cy="109538"/>
            <a:chOff x="432" y="2832"/>
            <a:chExt cx="4895" cy="69"/>
          </a:xfrm>
        </p:grpSpPr>
        <p:sp>
          <p:nvSpPr>
            <p:cNvPr id="11270" name="Freeform 7"/>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271" name="Line 8"/>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latin typeface="Book Antiqua" pitchFamily="18" charset="0"/>
            </a:endParaRPr>
          </a:p>
        </p:txBody>
      </p:sp>
      <p:sp>
        <p:nvSpPr>
          <p:cNvPr id="58371" name="Rectangle 2"/>
          <p:cNvSpPr>
            <a:spLocks noGrp="1" noChangeArrowheads="1"/>
          </p:cNvSpPr>
          <p:nvPr>
            <p:ph idx="1"/>
          </p:nvPr>
        </p:nvSpPr>
        <p:spPr>
          <a:xfrm>
            <a:off x="827088" y="1196975"/>
            <a:ext cx="8064500" cy="4660900"/>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smtClean="0">
                <a:solidFill>
                  <a:srgbClr val="FF0000"/>
                </a:solidFill>
                <a:latin typeface="Book Antiqua" pitchFamily="18" charset="0"/>
              </a:rPr>
              <a:t>Bu</a:t>
            </a:r>
            <a:r>
              <a:rPr lang="en-GB" sz="2800" b="1" smtClean="0">
                <a:solidFill>
                  <a:srgbClr val="FF0000"/>
                </a:solidFill>
                <a:latin typeface="Book Antiqua" pitchFamily="18" charset="0"/>
              </a:rPr>
              <a:t> personel</a:t>
            </a:r>
            <a:r>
              <a:rPr lang="tr-TR" sz="2800" b="1" smtClean="0">
                <a:solidFill>
                  <a:srgbClr val="FF0000"/>
                </a:solidFill>
                <a:latin typeface="Book Antiqua" pitchFamily="18" charset="0"/>
              </a:rPr>
              <a:t>e ücretleri nasıl ödenir?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2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smtClean="0">
                <a:latin typeface="Book Antiqua" pitchFamily="18" charset="0"/>
              </a:rPr>
              <a:t>	</a:t>
            </a:r>
            <a:r>
              <a:rPr lang="tr-TR" sz="2800" b="1" smtClean="0">
                <a:latin typeface="Book Antiqua" pitchFamily="18" charset="0"/>
              </a:rPr>
              <a:t>Kabul edilen </a:t>
            </a:r>
            <a:r>
              <a:rPr lang="en-GB" sz="2800" b="1" smtClean="0">
                <a:latin typeface="Book Antiqua" pitchFamily="18" charset="0"/>
              </a:rPr>
              <a:t>proje bütçesinde </a:t>
            </a:r>
            <a:r>
              <a:rPr lang="tr-TR" sz="2800" b="1" smtClean="0">
                <a:latin typeface="Book Antiqua" pitchFamily="18" charset="0"/>
              </a:rPr>
              <a:t>söz konusu personel için öngörülen</a:t>
            </a:r>
            <a:r>
              <a:rPr lang="en-GB" sz="2800" b="1" smtClean="0">
                <a:latin typeface="Book Antiqua" pitchFamily="18" charset="0"/>
              </a:rPr>
              <a:t> </a:t>
            </a:r>
            <a:r>
              <a:rPr lang="tr-TR" sz="2800" b="1" smtClean="0">
                <a:latin typeface="Book Antiqua" pitchFamily="18" charset="0"/>
              </a:rPr>
              <a:t>aylık ücretler,</a:t>
            </a:r>
            <a:r>
              <a:rPr lang="en-GB" sz="2800" b="1" smtClean="0">
                <a:latin typeface="Book Antiqua" pitchFamily="18" charset="0"/>
              </a:rPr>
              <a:t> </a:t>
            </a:r>
            <a:r>
              <a:rPr lang="tr-TR" sz="2800" b="1" smtClean="0">
                <a:latin typeface="Book Antiqua" pitchFamily="18" charset="0"/>
              </a:rPr>
              <a:t>çalışılan ay sonunda </a:t>
            </a:r>
            <a:r>
              <a:rPr lang="tr-TR" sz="2800" b="1" u="sng" smtClean="0">
                <a:latin typeface="Book Antiqua" pitchFamily="18" charset="0"/>
              </a:rPr>
              <a:t>Proje Yürütücüsünün Birime talimatı üzerine</a:t>
            </a:r>
            <a:r>
              <a:rPr lang="tr-TR" sz="2800" b="1" smtClean="0">
                <a:latin typeface="Book Antiqua" pitchFamily="18" charset="0"/>
              </a:rPr>
              <a:t>, ilgili kişinin hesabına Birim tarafından gönderilir</a:t>
            </a:r>
            <a:r>
              <a:rPr lang="en-GB" sz="2800" b="1" smtClean="0">
                <a:latin typeface="Book Antiqua" pitchFamily="18" charset="0"/>
              </a:rPr>
              <a:t>. </a:t>
            </a:r>
            <a:endParaRPr lang="tr-TR" sz="2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smtClean="0">
                <a:latin typeface="Book Antiqua" pitchFamily="18" charset="0"/>
              </a:rPr>
              <a:t>	Proje Personeline yapılacak ödemelere ilişkin yasal kesintiler, ilgili kurumlara Muhasebe Yetkilisi tarafından süresi içinde gönderilir.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800" b="1" smtClean="0">
              <a:latin typeface="Book Antiqua" pitchFamily="18" charset="0"/>
            </a:endParaRPr>
          </a:p>
          <a:p>
            <a:pPr eaLnBrk="1" hangingPunct="1">
              <a:defRPr/>
            </a:pPr>
            <a:r>
              <a:rPr lang="tr-TR" sz="2800" smtClean="0"/>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C1A5274-09FD-4A32-A9FE-4701A8CCA1A8}" type="slidenum">
              <a:rPr lang="tr-TR"/>
              <a:pPr>
                <a:defRPr/>
              </a:pPr>
              <a:t>80</a:t>
            </a:fld>
            <a:endParaRPr lang="tr-TR"/>
          </a:p>
        </p:txBody>
      </p:sp>
      <p:grpSp>
        <p:nvGrpSpPr>
          <p:cNvPr id="84997" name="Group 3"/>
          <p:cNvGrpSpPr>
            <a:grpSpLocks/>
          </p:cNvGrpSpPr>
          <p:nvPr/>
        </p:nvGrpSpPr>
        <p:grpSpPr bwMode="auto">
          <a:xfrm>
            <a:off x="827088" y="6092825"/>
            <a:ext cx="7770812" cy="109538"/>
            <a:chOff x="432" y="2832"/>
            <a:chExt cx="4895" cy="69"/>
          </a:xfrm>
        </p:grpSpPr>
        <p:sp>
          <p:nvSpPr>
            <p:cNvPr id="8499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499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latin typeface="Book Antiqua" pitchFamily="18" charset="0"/>
            </a:endParaRPr>
          </a:p>
        </p:txBody>
      </p:sp>
      <p:sp>
        <p:nvSpPr>
          <p:cNvPr id="58371" name="Rectangle 2"/>
          <p:cNvSpPr>
            <a:spLocks noGrp="1" noChangeArrowheads="1"/>
          </p:cNvSpPr>
          <p:nvPr>
            <p:ph idx="1"/>
          </p:nvPr>
        </p:nvSpPr>
        <p:spPr>
          <a:xfrm>
            <a:off x="785813" y="857250"/>
            <a:ext cx="8358187" cy="5000625"/>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Bu</a:t>
            </a:r>
            <a:r>
              <a:rPr lang="en-GB" sz="2200" b="1" dirty="0" smtClean="0">
                <a:solidFill>
                  <a:srgbClr val="FF0000"/>
                </a:solidFill>
                <a:latin typeface="Book Antiqua" pitchFamily="18" charset="0"/>
              </a:rPr>
              <a:t> </a:t>
            </a:r>
            <a:r>
              <a:rPr lang="en-GB" sz="2200" b="1" dirty="0" err="1" smtClean="0">
                <a:solidFill>
                  <a:srgbClr val="FF0000"/>
                </a:solidFill>
                <a:latin typeface="Book Antiqua" pitchFamily="18" charset="0"/>
              </a:rPr>
              <a:t>personel</a:t>
            </a:r>
            <a:r>
              <a:rPr lang="tr-TR" sz="2200" b="1" dirty="0" smtClean="0">
                <a:solidFill>
                  <a:srgbClr val="FF0000"/>
                </a:solidFill>
                <a:latin typeface="Book Antiqua" pitchFamily="18" charset="0"/>
              </a:rPr>
              <a:t> ücretlerine zam verilebilir mi?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a:t>
            </a:r>
            <a:r>
              <a:rPr lang="tr-TR" sz="2200" b="1" dirty="0" smtClean="0">
                <a:solidFill>
                  <a:srgbClr val="0000FF"/>
                </a:solidFill>
                <a:latin typeface="Book Antiqua" pitchFamily="18" charset="0"/>
              </a:rPr>
              <a:t>(Kamu Projelerinde)</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900" b="1" dirty="0" smtClean="0">
              <a:solidFill>
                <a:srgbClr val="0000FF"/>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solidFill>
                  <a:srgbClr val="FF0000"/>
                </a:solidFill>
                <a:latin typeface="Book Antiqua" pitchFamily="18" charset="0"/>
              </a:rPr>
              <a:t>	</a:t>
            </a:r>
            <a:r>
              <a:rPr lang="tr-TR" sz="2200" b="1" dirty="0" smtClean="0">
                <a:latin typeface="Book Antiqua" pitchFamily="18" charset="0"/>
              </a:rPr>
              <a:t>Proje personel ücretlerine, </a:t>
            </a:r>
            <a:r>
              <a:rPr lang="tr-TR" sz="2200" b="1" u="sng" dirty="0" smtClean="0">
                <a:solidFill>
                  <a:srgbClr val="0000FF"/>
                </a:solidFill>
                <a:latin typeface="Book Antiqua" pitchFamily="18" charset="0"/>
              </a:rPr>
              <a:t>Yürütücü Kurum/Kuruluşun talebi</a:t>
            </a:r>
            <a:r>
              <a:rPr lang="tr-TR" sz="2200" b="1" dirty="0" smtClean="0">
                <a:latin typeface="Book Antiqua" pitchFamily="18" charset="0"/>
              </a:rPr>
              <a:t> ve TÜBİTAK tarafından belirlenen artış oranında </a:t>
            </a:r>
            <a:r>
              <a:rPr lang="tr-TR" sz="2200" b="1" u="sng" dirty="0" smtClean="0">
                <a:latin typeface="Book Antiqua" pitchFamily="18" charset="0"/>
              </a:rPr>
              <a:t>ücret zammı </a:t>
            </a:r>
            <a:r>
              <a:rPr lang="tr-TR" sz="2200" b="1" dirty="0" smtClean="0">
                <a:latin typeface="Book Antiqua" pitchFamily="18" charset="0"/>
              </a:rPr>
              <a:t>ek ödenek olarak verilebilir. Bunun dışındaki zam talepleri kabul edilmez.</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0000FF"/>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solidFill>
                  <a:srgbClr val="0000FF"/>
                </a:solidFill>
                <a:latin typeface="Book Antiqua" pitchFamily="18" charset="0"/>
              </a:rPr>
              <a:t>	</a:t>
            </a:r>
            <a:r>
              <a:rPr lang="tr-TR" sz="2200" b="1" dirty="0" smtClean="0">
                <a:solidFill>
                  <a:srgbClr val="0000FF"/>
                </a:solidFill>
                <a:latin typeface="Book Antiqua" pitchFamily="18" charset="0"/>
              </a:rPr>
              <a:t>(2010 yılı için azami zam oranı: %5,8)</a:t>
            </a:r>
            <a:endParaRPr lang="tr-TR" sz="22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latin typeface="Book Antiqua" pitchFamily="18" charset="0"/>
              </a:rPr>
              <a:t>	</a:t>
            </a:r>
            <a:r>
              <a:rPr lang="tr-TR" sz="2400" b="1" dirty="0" smtClean="0">
                <a:solidFill>
                  <a:srgbClr val="0000FF"/>
                </a:solidFill>
                <a:latin typeface="Book Antiqua" pitchFamily="18" charset="0"/>
              </a:rPr>
              <a:t>(</a:t>
            </a:r>
            <a:r>
              <a:rPr lang="tr-TR" sz="2200" b="1" dirty="0" smtClean="0">
                <a:solidFill>
                  <a:srgbClr val="0000FF"/>
                </a:solidFill>
                <a:latin typeface="Book Antiqua" pitchFamily="18" charset="0"/>
              </a:rPr>
              <a:t>Not: Ücret zammının 2010 yılında başlatılacağı ay olarak, projenin başlama ayı esas alınır. Örneğin; Mart 2009’de başlayan projenin ücret zammı Mart 2010 dan itibaren hesaplanır)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4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latin typeface="Book Antiqua" pitchFamily="18" charset="0"/>
              </a:rPr>
              <a:t>	</a:t>
            </a:r>
            <a:endParaRPr lang="tr-TR" sz="2400" b="1" dirty="0" smtClean="0">
              <a:solidFill>
                <a:srgbClr val="0000FF"/>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400" b="1" dirty="0" smtClean="0">
              <a:latin typeface="Book Antiqua" pitchFamily="18" charset="0"/>
            </a:endParaRPr>
          </a:p>
          <a:p>
            <a:pPr eaLnBrk="1" hangingPunct="1">
              <a:buFontTx/>
              <a:buNone/>
              <a:defRPr/>
            </a:pPr>
            <a:r>
              <a:rPr lang="tr-TR" sz="2400" dirty="0" smtClean="0"/>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800" b="1"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AB40305-8ECE-43E5-8780-933BD677BA0B}" type="slidenum">
              <a:rPr lang="tr-TR"/>
              <a:pPr>
                <a:defRPr/>
              </a:pPr>
              <a:t>81</a:t>
            </a:fld>
            <a:endParaRPr lang="tr-TR"/>
          </a:p>
        </p:txBody>
      </p:sp>
      <p:grpSp>
        <p:nvGrpSpPr>
          <p:cNvPr id="86021" name="Group 3"/>
          <p:cNvGrpSpPr>
            <a:grpSpLocks/>
          </p:cNvGrpSpPr>
          <p:nvPr/>
        </p:nvGrpSpPr>
        <p:grpSpPr bwMode="auto">
          <a:xfrm>
            <a:off x="827088" y="6092825"/>
            <a:ext cx="7770812" cy="109538"/>
            <a:chOff x="432" y="2832"/>
            <a:chExt cx="4895" cy="69"/>
          </a:xfrm>
        </p:grpSpPr>
        <p:sp>
          <p:nvSpPr>
            <p:cNvPr id="8602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602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latin typeface="Book Antiqua" pitchFamily="18" charset="0"/>
            </a:endParaRPr>
          </a:p>
        </p:txBody>
      </p:sp>
      <p:sp>
        <p:nvSpPr>
          <p:cNvPr id="87043" name="Rectangle 2"/>
          <p:cNvSpPr>
            <a:spLocks noGrp="1" noChangeArrowheads="1"/>
          </p:cNvSpPr>
          <p:nvPr>
            <p:ph idx="1"/>
          </p:nvPr>
        </p:nvSpPr>
        <p:spPr>
          <a:xfrm>
            <a:off x="900113" y="857250"/>
            <a:ext cx="7920037" cy="4803775"/>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Personel değişikliğini kim ve nasıl yapar?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smtClean="0">
                <a:solidFill>
                  <a:srgbClr val="0000FF"/>
                </a:solidFill>
                <a:latin typeface="Book Antiqua" pitchFamily="18" charset="0"/>
              </a:rPr>
              <a:t>Projede kabul edilen personelin </a:t>
            </a:r>
            <a:r>
              <a:rPr lang="tr-TR" sz="2400" b="1" u="sng" smtClean="0">
                <a:solidFill>
                  <a:srgbClr val="0000FF"/>
                </a:solidFill>
                <a:latin typeface="Book Antiqua" pitchFamily="18" charset="0"/>
              </a:rPr>
              <a:t>sayı ve niteliğinde</a:t>
            </a:r>
            <a:r>
              <a:rPr lang="tr-TR" sz="2400" b="1" smtClean="0">
                <a:solidFill>
                  <a:srgbClr val="0000FF"/>
                </a:solidFill>
                <a:latin typeface="Book Antiqua" pitchFamily="18" charset="0"/>
              </a:rPr>
              <a:t> değişiklik yapılmaması kaydıyla;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Yürütücüsünün uygun görmesi halinde proje personelinde değişiklik yapılabilir.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Bu değişiklik yürütücü tarafından, gereği için Birime; bilgi için, gelişme raporlarında TÜBİTAK’a bildirilir.</a:t>
            </a:r>
            <a:r>
              <a:rPr lang="tr-TR" sz="2000" smtClean="0">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solidFill>
                  <a:schemeClr val="accent2"/>
                </a:solidFill>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solidFill>
                  <a:schemeClr val="accent2"/>
                </a:solidFill>
                <a:latin typeface="Book Antiqua" pitchFamily="18" charset="0"/>
              </a:rPr>
              <a:t>	</a:t>
            </a:r>
            <a:r>
              <a:rPr lang="tr-TR" sz="2400" b="1" smtClean="0">
                <a:solidFill>
                  <a:srgbClr val="0000FF"/>
                </a:solidFill>
                <a:latin typeface="Book Antiqua" pitchFamily="18" charset="0"/>
              </a:rPr>
              <a:t>(Not: Bu değişikliklerde projeye alınan yeni kişilere yapılacak aylık ödemeler,  değiştirilen kişiler için projede öngörülen ödeneğin üzerinde olamaz)</a:t>
            </a:r>
            <a:endParaRPr lang="tr-TR" sz="2400"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935FA2E-3A91-4F4D-85A1-D40D228A0C80}" type="slidenum">
              <a:rPr lang="tr-TR"/>
              <a:pPr>
                <a:defRPr/>
              </a:pPr>
              <a:t>82</a:t>
            </a:fld>
            <a:endParaRPr lang="tr-TR"/>
          </a:p>
        </p:txBody>
      </p:sp>
      <p:grpSp>
        <p:nvGrpSpPr>
          <p:cNvPr id="87045" name="Group 3"/>
          <p:cNvGrpSpPr>
            <a:grpSpLocks/>
          </p:cNvGrpSpPr>
          <p:nvPr/>
        </p:nvGrpSpPr>
        <p:grpSpPr bwMode="auto">
          <a:xfrm>
            <a:off x="827088" y="6092825"/>
            <a:ext cx="7770812" cy="109538"/>
            <a:chOff x="432" y="2832"/>
            <a:chExt cx="4895" cy="69"/>
          </a:xfrm>
        </p:grpSpPr>
        <p:sp>
          <p:nvSpPr>
            <p:cNvPr id="8704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704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88067" name="Rectangle 2"/>
          <p:cNvSpPr>
            <a:spLocks noGrp="1" noChangeArrowheads="1"/>
          </p:cNvSpPr>
          <p:nvPr>
            <p:ph idx="1"/>
          </p:nvPr>
        </p:nvSpPr>
        <p:spPr>
          <a:xfrm>
            <a:off x="900113" y="785813"/>
            <a:ext cx="7920037" cy="5072062"/>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9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Burs ödemeleri</a:t>
            </a:r>
            <a:r>
              <a:rPr lang="en-GB" sz="2800" b="1" smtClean="0">
                <a:solidFill>
                  <a:srgbClr val="FF0000"/>
                </a:solidFill>
                <a:latin typeface="Book Antiqua" pitchFamily="18" charset="0"/>
              </a:rPr>
              <a:t> için ön koşul nedir?</a:t>
            </a:r>
          </a:p>
          <a:p>
            <a:pPr marL="569913" indent="-569913" defTabSz="449263" eaLnBrk="1" hangingPunct="1">
              <a:lnSpc>
                <a:spcPct val="9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solidFill>
                <a:srgbClr val="FF0000"/>
              </a:solidFill>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Proje</a:t>
            </a:r>
            <a:r>
              <a:rPr lang="tr-TR" sz="2800" b="1" smtClean="0">
                <a:latin typeface="Book Antiqua" pitchFamily="18" charset="0"/>
              </a:rPr>
              <a:t> önerisinde projede yer alacak</a:t>
            </a:r>
            <a:r>
              <a:rPr lang="en-GB" sz="2800" b="1" smtClean="0">
                <a:latin typeface="Book Antiqua" pitchFamily="18" charset="0"/>
              </a:rPr>
              <a:t> </a:t>
            </a:r>
            <a:r>
              <a:rPr lang="tr-TR" sz="2800" b="1" smtClean="0">
                <a:latin typeface="Book Antiqua" pitchFamily="18" charset="0"/>
              </a:rPr>
              <a:t>bursiyerin</a:t>
            </a:r>
            <a:r>
              <a:rPr lang="en-GB" sz="2800" b="1" smtClean="0">
                <a:latin typeface="Book Antiqua" pitchFamily="18" charset="0"/>
              </a:rPr>
              <a:t> </a:t>
            </a:r>
            <a:r>
              <a:rPr lang="en-GB" sz="2800" b="1" u="sng" smtClean="0">
                <a:latin typeface="Book Antiqua" pitchFamily="18" charset="0"/>
              </a:rPr>
              <a:t>niteliği</a:t>
            </a:r>
            <a:r>
              <a:rPr lang="en-GB" sz="2800" b="1" smtClean="0">
                <a:latin typeface="Book Antiqua" pitchFamily="18" charset="0"/>
              </a:rPr>
              <a:t>, </a:t>
            </a:r>
            <a:r>
              <a:rPr lang="tr-TR" sz="2800" b="1" smtClean="0">
                <a:latin typeface="Book Antiqua" pitchFamily="18" charset="0"/>
              </a:rPr>
              <a:t>(Y.Lisans ve doktora öğrencisi veya doktora sonrası araştırmacı) </a:t>
            </a:r>
            <a:r>
              <a:rPr lang="en-GB" sz="2800" b="1" u="sng" smtClean="0">
                <a:latin typeface="Book Antiqua" pitchFamily="18" charset="0"/>
              </a:rPr>
              <a:t>sayısı</a:t>
            </a:r>
            <a:r>
              <a:rPr lang="en-GB" sz="2800" b="1" smtClean="0">
                <a:latin typeface="Book Antiqua" pitchFamily="18" charset="0"/>
              </a:rPr>
              <a:t>, </a:t>
            </a:r>
            <a:r>
              <a:rPr lang="en-GB" sz="2800" b="1" u="sng" smtClean="0">
                <a:latin typeface="Book Antiqua" pitchFamily="18" charset="0"/>
              </a:rPr>
              <a:t>süresi</a:t>
            </a:r>
            <a:r>
              <a:rPr lang="en-GB" sz="2800" b="1" smtClean="0">
                <a:latin typeface="Book Antiqua" pitchFamily="18" charset="0"/>
              </a:rPr>
              <a:t> ve </a:t>
            </a:r>
            <a:r>
              <a:rPr lang="en-GB" sz="2800" b="1" u="sng" smtClean="0">
                <a:latin typeface="Book Antiqua" pitchFamily="18" charset="0"/>
              </a:rPr>
              <a:t>ödenecek </a:t>
            </a:r>
            <a:r>
              <a:rPr lang="tr-TR" sz="2800" b="1" u="sng" smtClean="0">
                <a:latin typeface="Book Antiqua" pitchFamily="18" charset="0"/>
              </a:rPr>
              <a:t>aylık burs miktarlarının</a:t>
            </a:r>
            <a:r>
              <a:rPr lang="en-GB" sz="2800" b="1" smtClean="0">
                <a:latin typeface="Book Antiqua" pitchFamily="18" charset="0"/>
              </a:rPr>
              <a:t> proje bütçesin</a:t>
            </a:r>
            <a:r>
              <a:rPr lang="tr-TR" sz="2800" b="1" smtClean="0">
                <a:latin typeface="Book Antiqua" pitchFamily="18" charset="0"/>
              </a:rPr>
              <a:t>d</a:t>
            </a:r>
            <a:r>
              <a:rPr lang="en-GB" sz="2800" b="1" smtClean="0">
                <a:latin typeface="Book Antiqua" pitchFamily="18" charset="0"/>
              </a:rPr>
              <a:t>e belirlenmiş ve TÜBİTAK tarafından kabul edilmiş olması şarttır.</a:t>
            </a: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17B119C0-9C03-46EE-A9BB-A1270EB9A10C}" type="slidenum">
              <a:rPr lang="tr-TR"/>
              <a:pPr>
                <a:defRPr/>
              </a:pPr>
              <a:t>83</a:t>
            </a:fld>
            <a:endParaRPr lang="tr-TR"/>
          </a:p>
        </p:txBody>
      </p:sp>
      <p:grpSp>
        <p:nvGrpSpPr>
          <p:cNvPr id="88069" name="Group 3"/>
          <p:cNvGrpSpPr>
            <a:grpSpLocks/>
          </p:cNvGrpSpPr>
          <p:nvPr/>
        </p:nvGrpSpPr>
        <p:grpSpPr bwMode="auto">
          <a:xfrm>
            <a:off x="827088" y="6092825"/>
            <a:ext cx="7770812" cy="109538"/>
            <a:chOff x="432" y="2832"/>
            <a:chExt cx="4895" cy="69"/>
          </a:xfrm>
        </p:grpSpPr>
        <p:sp>
          <p:nvSpPr>
            <p:cNvPr id="8807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807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89091" name="Rectangle 2"/>
          <p:cNvSpPr>
            <a:spLocks noGrp="1" noChangeArrowheads="1"/>
          </p:cNvSpPr>
          <p:nvPr>
            <p:ph idx="1"/>
          </p:nvPr>
        </p:nvSpPr>
        <p:spPr>
          <a:xfrm>
            <a:off x="971550" y="765175"/>
            <a:ext cx="7920038" cy="5111750"/>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Burs </a:t>
            </a:r>
            <a:r>
              <a:rPr lang="tr-TR" sz="2400" b="1" smtClean="0">
                <a:solidFill>
                  <a:srgbClr val="FF0000"/>
                </a:solidFill>
                <a:latin typeface="Book Antiqua" pitchFamily="18" charset="0"/>
              </a:rPr>
              <a:t>miktarları</a:t>
            </a:r>
            <a:r>
              <a:rPr lang="en-GB" sz="2400" b="1" smtClean="0">
                <a:solidFill>
                  <a:srgbClr val="FF0000"/>
                </a:solidFill>
                <a:latin typeface="Book Antiqua" pitchFamily="18" charset="0"/>
              </a:rPr>
              <a:t> en fazla ne kadar olabilir?</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900" smtClean="0">
                <a:latin typeface="Book Antiqua" pitchFamily="18" charset="0"/>
              </a:rPr>
              <a:t>	</a:t>
            </a:r>
            <a:endParaRPr lang="tr-TR" sz="9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600" b="1" smtClean="0">
                <a:latin typeface="Book Antiqua" pitchFamily="18" charset="0"/>
              </a:rPr>
              <a:t>	</a:t>
            </a:r>
            <a:r>
              <a:rPr lang="tr-TR" sz="2400" b="1" smtClean="0">
                <a:latin typeface="Book Antiqua" pitchFamily="18" charset="0"/>
              </a:rPr>
              <a:t>Projede yer alacak bursiyerlere TÜBİTAK tarafından belirlenen üst sınırlara kadar burs ödemesi yapılabilir. </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en-GB" sz="2400" b="1" u="sng" smtClean="0">
                <a:solidFill>
                  <a:srgbClr val="0000FF"/>
                </a:solidFill>
                <a:latin typeface="Book Antiqua" pitchFamily="18" charset="0"/>
              </a:rPr>
              <a:t>20</a:t>
            </a:r>
            <a:r>
              <a:rPr lang="tr-TR" sz="2400" b="1" u="sng" smtClean="0">
                <a:solidFill>
                  <a:srgbClr val="0000FF"/>
                </a:solidFill>
                <a:latin typeface="Book Antiqua" pitchFamily="18" charset="0"/>
              </a:rPr>
              <a:t>10 </a:t>
            </a:r>
            <a:r>
              <a:rPr lang="en-GB" sz="2400" b="1" u="sng" smtClean="0">
                <a:solidFill>
                  <a:srgbClr val="0000FF"/>
                </a:solidFill>
                <a:latin typeface="Book Antiqua" pitchFamily="18" charset="0"/>
              </a:rPr>
              <a:t>yılı için burs miktarı üst sınırları:</a:t>
            </a:r>
            <a:endParaRPr lang="tr-TR" sz="2400" b="1" u="sng" smtClean="0">
              <a:solidFill>
                <a:srgbClr val="0000FF"/>
              </a:solidFill>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600" b="1" smtClean="0">
                <a:latin typeface="Book Antiqua" pitchFamily="18" charset="0"/>
              </a:rPr>
              <a:t>	</a:t>
            </a:r>
            <a:r>
              <a:rPr lang="tr-TR" sz="2000" b="1" u="sng" smtClean="0">
                <a:latin typeface="Book Antiqua" pitchFamily="18" charset="0"/>
              </a:rPr>
              <a:t>Bursiyer Kurum</a:t>
            </a:r>
            <a:r>
              <a:rPr lang="en-GB" sz="2000" b="1" u="sng" smtClean="0">
                <a:latin typeface="Book Antiqua" pitchFamily="18" charset="0"/>
              </a:rPr>
              <a:t>d</a:t>
            </a:r>
            <a:r>
              <a:rPr lang="tr-TR" sz="2000" b="1" u="sng" smtClean="0">
                <a:latin typeface="Book Antiqua" pitchFamily="18" charset="0"/>
              </a:rPr>
              <a:t>a</a:t>
            </a:r>
            <a:r>
              <a:rPr lang="en-GB" sz="2000" b="1" u="sng" smtClean="0">
                <a:latin typeface="Book Antiqua" pitchFamily="18" charset="0"/>
              </a:rPr>
              <a:t> veya başka bir kuruluşta</a:t>
            </a:r>
            <a:r>
              <a:rPr lang="tr-TR" sz="2000" b="1" smtClean="0">
                <a:latin typeface="Book Antiqua" pitchFamily="18" charset="0"/>
              </a:rPr>
              <a:t>,</a:t>
            </a:r>
            <a:r>
              <a:rPr lang="en-GB" sz="2000" b="1" smtClean="0">
                <a:latin typeface="Book Antiqua" pitchFamily="18" charset="0"/>
              </a:rPr>
              <a:t> </a:t>
            </a:r>
            <a:endParaRPr lang="tr-TR" sz="20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a:t>
            </a:r>
            <a:r>
              <a:rPr lang="en-GB" sz="2000" b="1" u="sng" smtClean="0">
                <a:latin typeface="Book Antiqua" pitchFamily="18" charset="0"/>
              </a:rPr>
              <a:t>ücret karşılığı çalışm</a:t>
            </a:r>
            <a:r>
              <a:rPr lang="tr-TR" sz="2000" b="1" u="sng" smtClean="0">
                <a:latin typeface="Book Antiqua" pitchFamily="18" charset="0"/>
              </a:rPr>
              <a:t>ıyor ise:</a:t>
            </a:r>
            <a:endParaRPr lang="en-GB" sz="2000" b="1" u="sng"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smtClean="0">
                <a:latin typeface="Book Antiqua" pitchFamily="18" charset="0"/>
              </a:rPr>
              <a:t>	Yüksek Lisans Öğrencisi	</a:t>
            </a:r>
            <a:r>
              <a:rPr lang="tr-TR" sz="2000" smtClean="0">
                <a:latin typeface="Book Antiqua" pitchFamily="18" charset="0"/>
              </a:rPr>
              <a:t>	</a:t>
            </a:r>
            <a:r>
              <a:rPr lang="en-GB" sz="2000" smtClean="0">
                <a:latin typeface="Book Antiqua" pitchFamily="18" charset="0"/>
              </a:rPr>
              <a:t>: 1.250.-TL/ay </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smtClean="0">
                <a:latin typeface="Book Antiqua" pitchFamily="18" charset="0"/>
              </a:rPr>
              <a:t>	Doktora Öğrencisi 		</a:t>
            </a:r>
            <a:r>
              <a:rPr lang="tr-TR" sz="2000" smtClean="0">
                <a:latin typeface="Book Antiqua" pitchFamily="18" charset="0"/>
              </a:rPr>
              <a:t>	</a:t>
            </a:r>
            <a:r>
              <a:rPr lang="en-GB" sz="2000" smtClean="0">
                <a:latin typeface="Book Antiqua" pitchFamily="18" charset="0"/>
              </a:rPr>
              <a:t>: 1.500.-TL/ay</a:t>
            </a:r>
            <a:endParaRPr lang="tr-TR" sz="20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smtClean="0">
                <a:latin typeface="Book Antiqua" pitchFamily="18" charset="0"/>
              </a:rPr>
              <a:t>	Doktora sonrası araştırmacılar	: 1.750.-TL/ay</a:t>
            </a:r>
            <a:endParaRPr lang="en-GB" sz="20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1800" smtClean="0">
                <a:latin typeface="Book Antiqua" pitchFamily="18" charset="0"/>
              </a:rPr>
              <a:t>	</a:t>
            </a:r>
            <a:r>
              <a:rPr lang="tr-TR" sz="2000" b="1" u="sng" smtClean="0">
                <a:latin typeface="Book Antiqua" pitchFamily="18" charset="0"/>
              </a:rPr>
              <a:t>Bursiyer ü</a:t>
            </a:r>
            <a:r>
              <a:rPr lang="en-GB" sz="2000" b="1" u="sng" smtClean="0">
                <a:latin typeface="Book Antiqua" pitchFamily="18" charset="0"/>
              </a:rPr>
              <a:t>cretli </a:t>
            </a:r>
            <a:r>
              <a:rPr lang="tr-TR" sz="2000" b="1" u="sng" smtClean="0">
                <a:latin typeface="Book Antiqua" pitchFamily="18" charset="0"/>
              </a:rPr>
              <a:t>çalışıyor ise</a:t>
            </a:r>
            <a:r>
              <a:rPr lang="en-GB" sz="2000" b="1" u="sng" smtClean="0">
                <a:latin typeface="Book Antiqua" pitchFamily="18" charset="0"/>
              </a:rPr>
              <a:t>:</a:t>
            </a:r>
            <a:r>
              <a:rPr lang="tr-TR" sz="2000" b="1" u="sng" smtClean="0">
                <a:latin typeface="Book Antiqua" pitchFamily="18" charset="0"/>
              </a:rPr>
              <a:t> </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smtClean="0">
                <a:latin typeface="Book Antiqua" pitchFamily="18" charset="0"/>
              </a:rPr>
              <a:t>	Yüksek Lisans Öğrencisi 	</a:t>
            </a:r>
            <a:r>
              <a:rPr lang="tr-TR" sz="2000" smtClean="0">
                <a:latin typeface="Book Antiqua" pitchFamily="18" charset="0"/>
              </a:rPr>
              <a:t>	</a:t>
            </a:r>
            <a:r>
              <a:rPr lang="en-GB" sz="2000" smtClean="0">
                <a:latin typeface="Book Antiqua" pitchFamily="18" charset="0"/>
              </a:rPr>
              <a:t>:   300.-TL/ay</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smtClean="0">
                <a:latin typeface="Book Antiqua" pitchFamily="18" charset="0"/>
              </a:rPr>
              <a:t>	Doktora Öğrencisi 		</a:t>
            </a:r>
            <a:r>
              <a:rPr lang="tr-TR" sz="2000" smtClean="0">
                <a:latin typeface="Book Antiqua" pitchFamily="18" charset="0"/>
              </a:rPr>
              <a:t>	</a:t>
            </a:r>
            <a:r>
              <a:rPr lang="en-GB" sz="2000" smtClean="0">
                <a:latin typeface="Book Antiqua" pitchFamily="18" charset="0"/>
              </a:rPr>
              <a:t>:   400.-TL/ay  </a:t>
            </a:r>
            <a:endParaRPr lang="tr-TR" sz="20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smtClean="0">
                <a:latin typeface="Book Antiqua" pitchFamily="18" charset="0"/>
              </a:rPr>
              <a:t>	</a:t>
            </a:r>
            <a:endParaRPr lang="en-GB" sz="200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5EE04C1-CC3C-43BD-850C-C2BA94ED178E}" type="slidenum">
              <a:rPr lang="tr-TR"/>
              <a:pPr>
                <a:defRPr/>
              </a:pPr>
              <a:t>84</a:t>
            </a:fld>
            <a:endParaRPr lang="tr-TR"/>
          </a:p>
        </p:txBody>
      </p:sp>
      <p:grpSp>
        <p:nvGrpSpPr>
          <p:cNvPr id="89093" name="Group 3"/>
          <p:cNvGrpSpPr>
            <a:grpSpLocks/>
          </p:cNvGrpSpPr>
          <p:nvPr/>
        </p:nvGrpSpPr>
        <p:grpSpPr bwMode="auto">
          <a:xfrm>
            <a:off x="827088" y="6092825"/>
            <a:ext cx="7770812" cy="109538"/>
            <a:chOff x="432" y="2832"/>
            <a:chExt cx="4895" cy="69"/>
          </a:xfrm>
        </p:grpSpPr>
        <p:sp>
          <p:nvSpPr>
            <p:cNvPr id="8909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909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0115" name="Rectangle 2"/>
          <p:cNvSpPr>
            <a:spLocks noGrp="1" noChangeArrowheads="1"/>
          </p:cNvSpPr>
          <p:nvPr>
            <p:ph idx="1"/>
          </p:nvPr>
        </p:nvSpPr>
        <p:spPr>
          <a:xfrm>
            <a:off x="971550" y="765175"/>
            <a:ext cx="7920038" cy="5111750"/>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Burs </a:t>
            </a:r>
            <a:r>
              <a:rPr lang="tr-TR" sz="2400" b="1" smtClean="0">
                <a:solidFill>
                  <a:srgbClr val="FF0000"/>
                </a:solidFill>
                <a:latin typeface="Book Antiqua" pitchFamily="18" charset="0"/>
              </a:rPr>
              <a:t>ödemeleri nasıl yapılacak</a:t>
            </a:r>
            <a:r>
              <a:rPr lang="en-GB" sz="2400" b="1" smtClean="0">
                <a:solidFill>
                  <a:srgbClr val="FF0000"/>
                </a:solidFill>
                <a:latin typeface="Book Antiqua" pitchFamily="18" charset="0"/>
              </a:rPr>
              <a:t>?</a:t>
            </a:r>
          </a:p>
          <a:p>
            <a:pPr marL="569913" indent="-569913" defTabSz="449263" eaLnBrk="1" hangingPunct="1">
              <a:lnSpc>
                <a:spcPct val="80000"/>
              </a:lnSpc>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Aylık burs ödemelerinin yapılabilmesi için öncelikle projede yer alacak lisansüstü öğrencilerini ve/veya doktora sonrası araştırmacıları Proje Yürütücüsü belirler.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Daha sonra Proje Yürütücüsü, TÜBİTAK tarafından oluşturulan </a:t>
            </a:r>
            <a:r>
              <a:rPr lang="tr-TR" sz="2400" b="1" smtClean="0">
                <a:solidFill>
                  <a:srgbClr val="0000FF"/>
                </a:solidFill>
                <a:latin typeface="Book Antiqua" pitchFamily="18" charset="0"/>
              </a:rPr>
              <a:t>“Burslu Öğrenci Bilgi Formu” </a:t>
            </a:r>
            <a:r>
              <a:rPr lang="tr-TR" sz="2400" b="1" smtClean="0">
                <a:latin typeface="Book Antiqua" pitchFamily="18" charset="0"/>
              </a:rPr>
              <a:t>nu her Bursiyer için ayrı ayrı doldurarak ekleri ile birlikte ilgili birime verir.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Birim, formda belirtilen bilgiler doğrultusunda belirlenen burs miktarını, her ay Proje Yürütücüsünün başvurusu üzerine, burs alacak kişinin banka hesabına havale eder. </a:t>
            </a:r>
            <a:endParaRPr lang="en-GB" sz="2400" b="1" smtClean="0">
              <a:solidFill>
                <a:srgbClr val="FF0000"/>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25257704-61E2-4CF2-9EFC-4B8CCD49C2DF}" type="slidenum">
              <a:rPr lang="tr-TR"/>
              <a:pPr>
                <a:defRPr/>
              </a:pPr>
              <a:t>85</a:t>
            </a:fld>
            <a:endParaRPr lang="tr-TR"/>
          </a:p>
        </p:txBody>
      </p:sp>
      <p:grpSp>
        <p:nvGrpSpPr>
          <p:cNvPr id="90117" name="Group 3"/>
          <p:cNvGrpSpPr>
            <a:grpSpLocks/>
          </p:cNvGrpSpPr>
          <p:nvPr/>
        </p:nvGrpSpPr>
        <p:grpSpPr bwMode="auto">
          <a:xfrm>
            <a:off x="827088" y="6092825"/>
            <a:ext cx="7770812" cy="109538"/>
            <a:chOff x="432" y="2832"/>
            <a:chExt cx="4895" cy="69"/>
          </a:xfrm>
        </p:grpSpPr>
        <p:sp>
          <p:nvSpPr>
            <p:cNvPr id="9011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011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1139" name="Rectangle 2"/>
          <p:cNvSpPr>
            <a:spLocks noGrp="1" noChangeArrowheads="1"/>
          </p:cNvSpPr>
          <p:nvPr>
            <p:ph idx="1"/>
          </p:nvPr>
        </p:nvSpPr>
        <p:spPr>
          <a:xfrm>
            <a:off x="755650" y="785813"/>
            <a:ext cx="7920038" cy="5357812"/>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6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Bursiyer değişikliğini kim ve nasıl yapar?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Yürütücüsünün uygun görmesi halinde değişiklik yapılabilir. Bu değişiklik hakkında Proje Yürütücüsü tarafından, İlgili Araştırma Grubuna bilgi verilerek yeni bursiyerin TÜBİTAK veri tabanına kaydı ve başka projelerde bursiyer olup olmadığı kontrol edilerek, Gruptan uygunluk onayı alınır.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Yürütücüsü daha sonra yeni bursiyere ödeme yapılması hususunda gereği için ilgili Birime talimat verilir. Söz konusu değişikliklere ayrıca gelişme raporlarında yer verilir.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A8BB80E-BD8D-438E-82D6-1249BB119C24}" type="slidenum">
              <a:rPr lang="tr-TR"/>
              <a:pPr>
                <a:defRPr/>
              </a:pPr>
              <a:t>86</a:t>
            </a:fld>
            <a:endParaRPr lang="tr-TR"/>
          </a:p>
        </p:txBody>
      </p:sp>
      <p:grpSp>
        <p:nvGrpSpPr>
          <p:cNvPr id="91141" name="Group 3"/>
          <p:cNvGrpSpPr>
            <a:grpSpLocks/>
          </p:cNvGrpSpPr>
          <p:nvPr/>
        </p:nvGrpSpPr>
        <p:grpSpPr bwMode="auto">
          <a:xfrm>
            <a:off x="827088" y="6092825"/>
            <a:ext cx="7770812" cy="109538"/>
            <a:chOff x="432" y="2832"/>
            <a:chExt cx="4895" cy="69"/>
          </a:xfrm>
        </p:grpSpPr>
        <p:sp>
          <p:nvSpPr>
            <p:cNvPr id="9114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114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2163" name="Rectangle 2"/>
          <p:cNvSpPr>
            <a:spLocks noGrp="1" noChangeArrowheads="1"/>
          </p:cNvSpPr>
          <p:nvPr>
            <p:ph idx="1"/>
          </p:nvPr>
        </p:nvSpPr>
        <p:spPr>
          <a:xfrm>
            <a:off x="827088" y="692150"/>
            <a:ext cx="8137525" cy="5357813"/>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Bursiyerin projede öngörülen </a:t>
            </a:r>
            <a:r>
              <a:rPr lang="tr-TR" sz="2400" b="1" u="sng" smtClean="0">
                <a:solidFill>
                  <a:srgbClr val="FF0000"/>
                </a:solidFill>
                <a:latin typeface="Book Antiqua" pitchFamily="18" charset="0"/>
              </a:rPr>
              <a:t>nitelik ve sayısında </a:t>
            </a:r>
            <a:r>
              <a:rPr lang="tr-TR" sz="2400" b="1" smtClean="0">
                <a:solidFill>
                  <a:srgbClr val="FF0000"/>
                </a:solidFill>
                <a:latin typeface="Book Antiqua" pitchFamily="18" charset="0"/>
              </a:rPr>
              <a:t>değişiklik yapılabilir mi? </a:t>
            </a:r>
            <a:r>
              <a:rPr lang="tr-TR" sz="2400" b="1" smtClean="0">
                <a:solidFill>
                  <a:srgbClr val="0000FF"/>
                </a:solidFill>
                <a:latin typeface="Book Antiqua" pitchFamily="18" charset="0"/>
              </a:rPr>
              <a:t>(Kamu Projelerinde)</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Bursiyer faslındaki toplam ödeneğin  ve bursiyer sayısının değişmemesi kaydıyla, </a:t>
            </a:r>
            <a:r>
              <a:rPr lang="tr-TR" sz="2400" b="1" u="sng" smtClean="0">
                <a:latin typeface="Book Antiqua" pitchFamily="18" charset="0"/>
              </a:rPr>
              <a:t>Bursiyerin aylık burs miktarında</a:t>
            </a:r>
            <a:r>
              <a:rPr lang="tr-TR" sz="2400" b="1" smtClean="0">
                <a:latin typeface="Book Antiqua" pitchFamily="18" charset="0"/>
              </a:rPr>
              <a:t>, </a:t>
            </a:r>
            <a:r>
              <a:rPr lang="tr-TR" sz="2400" b="1" u="sng" smtClean="0">
                <a:latin typeface="Book Antiqua" pitchFamily="18" charset="0"/>
              </a:rPr>
              <a:t>niteliğinde</a:t>
            </a:r>
            <a:r>
              <a:rPr lang="tr-TR" sz="2400" b="1" smtClean="0">
                <a:latin typeface="Book Antiqua" pitchFamily="18" charset="0"/>
              </a:rPr>
              <a:t> </a:t>
            </a:r>
            <a:r>
              <a:rPr lang="tr-TR" sz="2400" b="1" i="1" smtClean="0">
                <a:latin typeface="Book Antiqua" pitchFamily="18" charset="0"/>
              </a:rPr>
              <a:t>(Y.Lisans/doktora öğrencisi ve doktora sonrası bursiyer)</a:t>
            </a:r>
            <a:r>
              <a:rPr lang="tr-TR" sz="2400" b="1" smtClean="0">
                <a:latin typeface="Book Antiqua" pitchFamily="18" charset="0"/>
              </a:rPr>
              <a:t> ve </a:t>
            </a:r>
            <a:r>
              <a:rPr lang="tr-TR" sz="2400" b="1" u="sng" smtClean="0">
                <a:latin typeface="Book Antiqua" pitchFamily="18" charset="0"/>
              </a:rPr>
              <a:t>burs süresinde</a:t>
            </a:r>
            <a:r>
              <a:rPr lang="tr-TR" sz="2400" b="1" smtClean="0">
                <a:latin typeface="Book Antiqua" pitchFamily="18" charset="0"/>
              </a:rPr>
              <a:t> ve yapılacak değişiklikler  PYK tarafından yapılır. Bu değişiklikler ile ilgili gelişme raporunda bilgi verilir.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bursiyer toplam bütçesi ve/veya sayısında olabilecek artış; PYK’nin talebi, GYK’nin onayı ile yapılır.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0000FF"/>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a:t>
            </a:r>
            <a:endParaRPr lang="en-GB" sz="2400" b="1"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05386A2-916D-4844-9196-BDAD8BED6B64}" type="slidenum">
              <a:rPr lang="tr-TR"/>
              <a:pPr>
                <a:defRPr/>
              </a:pPr>
              <a:t>87</a:t>
            </a:fld>
            <a:endParaRPr lang="tr-TR"/>
          </a:p>
        </p:txBody>
      </p:sp>
      <p:grpSp>
        <p:nvGrpSpPr>
          <p:cNvPr id="92165" name="Group 3"/>
          <p:cNvGrpSpPr>
            <a:grpSpLocks/>
          </p:cNvGrpSpPr>
          <p:nvPr/>
        </p:nvGrpSpPr>
        <p:grpSpPr bwMode="auto">
          <a:xfrm>
            <a:off x="827088" y="6165850"/>
            <a:ext cx="7770812" cy="109538"/>
            <a:chOff x="432" y="2832"/>
            <a:chExt cx="4895" cy="69"/>
          </a:xfrm>
        </p:grpSpPr>
        <p:sp>
          <p:nvSpPr>
            <p:cNvPr id="9216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216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3187" name="Rectangle 2"/>
          <p:cNvSpPr>
            <a:spLocks noGrp="1" noChangeArrowheads="1"/>
          </p:cNvSpPr>
          <p:nvPr>
            <p:ph idx="1"/>
          </p:nvPr>
        </p:nvSpPr>
        <p:spPr>
          <a:xfrm>
            <a:off x="755650" y="785813"/>
            <a:ext cx="7920038" cy="5357812"/>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Bursiyerin projede öngörülen </a:t>
            </a:r>
            <a:r>
              <a:rPr lang="tr-TR" sz="2400" b="1" u="sng" smtClean="0">
                <a:solidFill>
                  <a:srgbClr val="FF0000"/>
                </a:solidFill>
                <a:latin typeface="Book Antiqua" pitchFamily="18" charset="0"/>
              </a:rPr>
              <a:t>nitelik ve sayısında </a:t>
            </a:r>
            <a:r>
              <a:rPr lang="tr-TR" sz="2400" b="1" smtClean="0">
                <a:solidFill>
                  <a:srgbClr val="FF0000"/>
                </a:solidFill>
                <a:latin typeface="Book Antiqua" pitchFamily="18" charset="0"/>
              </a:rPr>
              <a:t>değişiklik yapılabilir mi? </a:t>
            </a:r>
            <a:r>
              <a:rPr lang="tr-TR" sz="2400" b="1" smtClean="0">
                <a:solidFill>
                  <a:srgbClr val="0000FF"/>
                </a:solidFill>
                <a:latin typeface="Book Antiqua" pitchFamily="18" charset="0"/>
              </a:rPr>
              <a:t>(Diğer projelerde)</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u="sng" smtClean="0">
                <a:solidFill>
                  <a:srgbClr val="0000FF"/>
                </a:solidFill>
                <a:latin typeface="Book Antiqua" pitchFamily="18" charset="0"/>
              </a:rPr>
              <a:t>Bursiyer faslındaki toplam ödeneğin değişmemesi kaydıyla</a:t>
            </a:r>
            <a:r>
              <a:rPr lang="tr-TR" sz="2400" b="1" smtClean="0">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u="sng" smtClean="0">
                <a:latin typeface="Book Antiqua" pitchFamily="18" charset="0"/>
              </a:rPr>
              <a:t>Bursiyerlerin nitelik </a:t>
            </a:r>
            <a:r>
              <a:rPr lang="tr-TR" sz="2400" b="1" i="1" smtClean="0">
                <a:latin typeface="Book Antiqua" pitchFamily="18" charset="0"/>
              </a:rPr>
              <a:t>(Y. lisans, doktora öğrencisi veya doktora sonrası araştırmacı) </a:t>
            </a:r>
            <a:r>
              <a:rPr lang="tr-TR" sz="2400" b="1" u="sng" smtClean="0">
                <a:latin typeface="Book Antiqua" pitchFamily="18" charset="0"/>
              </a:rPr>
              <a:t>değişikliği</a:t>
            </a:r>
            <a:r>
              <a:rPr lang="tr-TR" sz="2400" b="1" smtClean="0">
                <a:latin typeface="Book Antiqua" pitchFamily="18" charset="0"/>
              </a:rPr>
              <a:t> İlgili Araştırma Grubuna bilgi verilmek şartıyla Yürütücü tarafından yapılabilir.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u="sng" smtClean="0">
                <a:latin typeface="Book Antiqua" pitchFamily="18" charset="0"/>
              </a:rPr>
              <a:t>Bursiyer sayısında ve aylık burs miktarının değişikliği </a:t>
            </a:r>
            <a:r>
              <a:rPr lang="tr-TR" sz="2400" b="1" smtClean="0">
                <a:latin typeface="Book Antiqua" pitchFamily="18" charset="0"/>
              </a:rPr>
              <a:t>ise, Yürütücünün gerekçeli başvurusu, GYK’nın uygun görmesi halinde yapılabilir. </a:t>
            </a:r>
            <a:endParaRPr lang="en-GB" sz="2400" b="1"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A60A4080-8AD3-4D6C-B1D2-6C5B39B49132}" type="slidenum">
              <a:rPr lang="tr-TR"/>
              <a:pPr>
                <a:defRPr/>
              </a:pPr>
              <a:t>88</a:t>
            </a:fld>
            <a:endParaRPr lang="tr-TR"/>
          </a:p>
        </p:txBody>
      </p:sp>
      <p:grpSp>
        <p:nvGrpSpPr>
          <p:cNvPr id="93189" name="Group 3"/>
          <p:cNvGrpSpPr>
            <a:grpSpLocks/>
          </p:cNvGrpSpPr>
          <p:nvPr/>
        </p:nvGrpSpPr>
        <p:grpSpPr bwMode="auto">
          <a:xfrm>
            <a:off x="827088" y="6092825"/>
            <a:ext cx="7770812" cy="109538"/>
            <a:chOff x="432" y="2832"/>
            <a:chExt cx="4895" cy="69"/>
          </a:xfrm>
        </p:grpSpPr>
        <p:sp>
          <p:nvSpPr>
            <p:cNvPr id="9319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319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4211" name="Rectangle 2"/>
          <p:cNvSpPr>
            <a:spLocks noGrp="1" noChangeArrowheads="1"/>
          </p:cNvSpPr>
          <p:nvPr>
            <p:ph idx="1"/>
          </p:nvPr>
        </p:nvSpPr>
        <p:spPr>
          <a:xfrm>
            <a:off x="827088" y="785813"/>
            <a:ext cx="8174037" cy="5500687"/>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b="1" smtClean="0">
                <a:solidFill>
                  <a:srgbClr val="FF0000"/>
                </a:solidFill>
                <a:latin typeface="Book Antiqua" pitchFamily="18" charset="0"/>
              </a:rPr>
              <a:t>Burs alacak </a:t>
            </a:r>
            <a:r>
              <a:rPr lang="tr-TR" sz="2000" b="1" smtClean="0">
                <a:solidFill>
                  <a:srgbClr val="FF0000"/>
                </a:solidFill>
                <a:latin typeface="Book Antiqua" pitchFamily="18" charset="0"/>
              </a:rPr>
              <a:t>öğrenci</a:t>
            </a:r>
            <a:r>
              <a:rPr lang="en-GB" sz="2000" b="1" smtClean="0">
                <a:solidFill>
                  <a:srgbClr val="FF0000"/>
                </a:solidFill>
                <a:latin typeface="Book Antiqua" pitchFamily="18" charset="0"/>
              </a:rPr>
              <a:t> birden fazla projede </a:t>
            </a:r>
            <a:r>
              <a:rPr lang="tr-TR" sz="2000" b="1" smtClean="0">
                <a:solidFill>
                  <a:srgbClr val="FF0000"/>
                </a:solidFill>
                <a:latin typeface="Book Antiqua" pitchFamily="18" charset="0"/>
              </a:rPr>
              <a:t>yer alması halinde </a:t>
            </a:r>
            <a:r>
              <a:rPr lang="en-GB" sz="2000" b="1" smtClean="0">
                <a:solidFill>
                  <a:srgbClr val="FF0000"/>
                </a:solidFill>
                <a:latin typeface="Book Antiqua" pitchFamily="18" charset="0"/>
              </a:rPr>
              <a:t>hepsinden burs alabilir mi?</a:t>
            </a:r>
          </a:p>
          <a:p>
            <a:pPr marL="569913" indent="-569913" defTabSz="449263" eaLnBrk="1" hangingPunct="1">
              <a:lnSpc>
                <a:spcPct val="80000"/>
              </a:lnSpc>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Bursiyerin birden fazla projede yer alması durumunda sadece bir projeden burs ödemesi yapılır. Bursiyer, aynı anda TÜBİTAK’ın farklı programlarından da burs alamaz.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a:t>
            </a:r>
            <a:r>
              <a:rPr lang="tr-TR" sz="2000" b="1" smtClean="0">
                <a:solidFill>
                  <a:srgbClr val="0000FF"/>
                </a:solidFill>
                <a:latin typeface="Book Antiqua" pitchFamily="18" charset="0"/>
              </a:rPr>
              <a:t>(Not: </a:t>
            </a:r>
            <a:r>
              <a:rPr lang="tr-TR" sz="2000" smtClean="0">
                <a:solidFill>
                  <a:srgbClr val="0000FF"/>
                </a:solidFill>
                <a:latin typeface="Book Antiqua" pitchFamily="18" charset="0"/>
              </a:rPr>
              <a:t>Bu konudaki sorumluluk “Burslu Öğrenci Bilgi Formu”nda başka burs almadığını beyan etmesi nedeni ile bursiyerde olup, Birim tarafından TTS kayıtlarına ödeme ile ilgili bilgiler girilirken, bursiyerin T.C. kimlik numarası ile adı soyadı girilmesi gerekmektedir. Böylece TÜBİTAK kendi veri tabanlarında bu kişinin TÜBİTAK ile ilişkisini sorgulayarak , yanlış yapılmış bir beyanı tesbit edebilir ve kişiye yapılan haksız ödeme geri alınabilir.</a:t>
            </a:r>
            <a:r>
              <a:rPr lang="tr-TR" sz="2000" b="1" smtClean="0">
                <a:solidFill>
                  <a:srgbClr val="0000FF"/>
                </a:solidFill>
                <a:latin typeface="Book Antiqua" pitchFamily="18" charset="0"/>
              </a:rPr>
              <a:t>)</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b="1" smtClean="0">
                <a:solidFill>
                  <a:srgbClr val="FF0000"/>
                </a:solidFill>
                <a:latin typeface="Book Antiqua" pitchFamily="18" charset="0"/>
              </a:rPr>
              <a:t>Burs alacak </a:t>
            </a:r>
            <a:r>
              <a:rPr lang="tr-TR" sz="2000" b="1" smtClean="0">
                <a:solidFill>
                  <a:srgbClr val="FF0000"/>
                </a:solidFill>
                <a:latin typeface="Book Antiqua" pitchFamily="18" charset="0"/>
              </a:rPr>
              <a:t>öğrenci</a:t>
            </a:r>
            <a:r>
              <a:rPr lang="en-GB" sz="2000" b="1" smtClean="0">
                <a:solidFill>
                  <a:srgbClr val="FF0000"/>
                </a:solidFill>
                <a:latin typeface="Book Antiqua" pitchFamily="18" charset="0"/>
              </a:rPr>
              <a:t> başka bir </a:t>
            </a:r>
            <a:r>
              <a:rPr lang="tr-TR" sz="2000" b="1" smtClean="0">
                <a:solidFill>
                  <a:srgbClr val="FF0000"/>
                </a:solidFill>
                <a:latin typeface="Book Antiqua" pitchFamily="18" charset="0"/>
              </a:rPr>
              <a:t>üniversitede Y.Lisans/Doktora öğrencisi veya başka bir kurum/</a:t>
            </a:r>
            <a:r>
              <a:rPr lang="en-GB" sz="2000" b="1" smtClean="0">
                <a:solidFill>
                  <a:srgbClr val="FF0000"/>
                </a:solidFill>
                <a:latin typeface="Book Antiqua" pitchFamily="18" charset="0"/>
              </a:rPr>
              <a:t>kuru</a:t>
            </a:r>
            <a:r>
              <a:rPr lang="tr-TR" sz="2000" b="1" smtClean="0">
                <a:solidFill>
                  <a:srgbClr val="FF0000"/>
                </a:solidFill>
                <a:latin typeface="Book Antiqua" pitchFamily="18" charset="0"/>
              </a:rPr>
              <a:t>luşta çalışıyor</a:t>
            </a:r>
            <a:r>
              <a:rPr lang="en-GB" sz="2000" b="1" smtClean="0">
                <a:solidFill>
                  <a:srgbClr val="FF0000"/>
                </a:solidFill>
                <a:latin typeface="Book Antiqua" pitchFamily="18" charset="0"/>
              </a:rPr>
              <a:t> olabilir mi?</a:t>
            </a:r>
          </a:p>
          <a:p>
            <a:pPr marL="569913" indent="-569913" defTabSz="449263" eaLnBrk="1" hangingPunct="1">
              <a:lnSpc>
                <a:spcPct val="80000"/>
              </a:lnSpc>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b="1" smtClean="0">
                <a:latin typeface="Book Antiqua" pitchFamily="18" charset="0"/>
              </a:rPr>
              <a:t>	</a:t>
            </a:r>
            <a:r>
              <a:rPr lang="tr-TR" sz="2000" b="1" smtClean="0">
                <a:latin typeface="Book Antiqua" pitchFamily="18" charset="0"/>
              </a:rPr>
              <a:t>Tez konusunun proje konusu ile direkt veya dolaylı ilişkili olması aranmak koşuluyla mümkündür. </a:t>
            </a:r>
            <a:endParaRPr lang="en-GB" sz="20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6EF6241-34A7-4562-B84F-3925CE1A4DCD}" type="slidenum">
              <a:rPr lang="tr-TR"/>
              <a:pPr>
                <a:defRPr/>
              </a:pPr>
              <a:t>89</a:t>
            </a:fld>
            <a:endParaRPr lang="tr-TR"/>
          </a:p>
        </p:txBody>
      </p:sp>
      <p:grpSp>
        <p:nvGrpSpPr>
          <p:cNvPr id="94213" name="Group 3"/>
          <p:cNvGrpSpPr>
            <a:grpSpLocks/>
          </p:cNvGrpSpPr>
          <p:nvPr/>
        </p:nvGrpSpPr>
        <p:grpSpPr bwMode="auto">
          <a:xfrm>
            <a:off x="785813" y="6286500"/>
            <a:ext cx="7770812" cy="109538"/>
            <a:chOff x="432" y="2832"/>
            <a:chExt cx="4895" cy="69"/>
          </a:xfrm>
        </p:grpSpPr>
        <p:sp>
          <p:nvSpPr>
            <p:cNvPr id="9421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421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idx="1"/>
          </p:nvPr>
        </p:nvSpPr>
        <p:spPr>
          <a:xfrm>
            <a:off x="857250" y="928688"/>
            <a:ext cx="8001000" cy="5072062"/>
          </a:xfrm>
        </p:spPr>
        <p:txBody>
          <a:bodyPr lIns="90000" tIns="46800" rIns="90000" bIns="46800">
            <a:normAutofit fontScale="92500"/>
          </a:bodyPr>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solidFill>
                  <a:srgbClr val="FF0000"/>
                </a:solidFill>
                <a:latin typeface="Book Antiqua" pitchFamily="18" charset="0"/>
              </a:rPr>
              <a:t>Proje Yürütücüsü </a:t>
            </a:r>
            <a:r>
              <a:rPr lang="tr-TR" sz="2800" b="1" dirty="0" smtClean="0">
                <a:solidFill>
                  <a:srgbClr val="0000FF"/>
                </a:solidFill>
                <a:latin typeface="Book Antiqua" pitchFamily="18" charset="0"/>
              </a:rPr>
              <a:t>(Kamu Ar-</a:t>
            </a:r>
            <a:r>
              <a:rPr lang="tr-TR" sz="2800" b="1" dirty="0" err="1" smtClean="0">
                <a:solidFill>
                  <a:srgbClr val="0000FF"/>
                </a:solidFill>
                <a:latin typeface="Book Antiqua" pitchFamily="18" charset="0"/>
              </a:rPr>
              <a:t>Ge</a:t>
            </a:r>
            <a:r>
              <a:rPr lang="tr-TR" sz="2800" b="1" dirty="0" smtClean="0">
                <a:solidFill>
                  <a:srgbClr val="0000FF"/>
                </a:solidFill>
                <a:latin typeface="Book Antiqua" pitchFamily="18" charset="0"/>
              </a:rPr>
              <a:t>)</a:t>
            </a:r>
            <a:endParaRPr lang="tr-TR" sz="2800" b="1" dirty="0" smtClean="0">
              <a:solidFill>
                <a:srgbClr val="FF0000"/>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Proje Yürütücüsü Kurum/Kuruluş tarafından proje faaliyetlerinin yürütülmesi amacıyla görevlendirilen ve proje yürütme sorumluluğunu Kuruluşu adına taşıyan, araştırmacıyı ifade eder.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800" b="1" dirty="0"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solidFill>
                  <a:srgbClr val="FF0000"/>
                </a:solidFill>
                <a:latin typeface="Book Antiqua" pitchFamily="18" charset="0"/>
              </a:rPr>
              <a:t>Proje Yürütücüsü </a:t>
            </a:r>
            <a:r>
              <a:rPr lang="tr-TR" sz="2800" b="1" dirty="0" smtClean="0">
                <a:solidFill>
                  <a:srgbClr val="0000FF"/>
                </a:solidFill>
                <a:latin typeface="Book Antiqua" pitchFamily="18" charset="0"/>
              </a:rPr>
              <a:t>(Diğer projeler)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dirty="0" smtClean="0">
                <a:latin typeface="Book Antiqua" pitchFamily="18" charset="0"/>
              </a:rPr>
              <a:t>	</a:t>
            </a:r>
            <a:r>
              <a:rPr lang="tr-TR" sz="2800" b="1" dirty="0" smtClean="0">
                <a:latin typeface="Book Antiqua" pitchFamily="18" charset="0"/>
              </a:rPr>
              <a:t>Projeyi TÜBİTAK’a sunan, sözleşmeye taraf olan, projenin bilimsel, teknik, idari, mali ve hukuki her türlü sorumluluğunu taşıyan ve TÜBİTAK ile yazışmaları yapan araştırmacıyı,</a:t>
            </a:r>
            <a:endParaRPr lang="en-GB" sz="2800" b="1" dirty="0" smtClean="0">
              <a:latin typeface="Book Antiqua" pitchFamily="18" charset="0"/>
            </a:endParaRP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800" b="1"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AF69C1A-D461-4F3D-865F-8D0B6DA91E8A}" type="slidenum">
              <a:rPr lang="tr-TR"/>
              <a:pPr>
                <a:defRPr/>
              </a:pPr>
              <a:t>9</a:t>
            </a:fld>
            <a:endParaRPr lang="tr-TR"/>
          </a:p>
        </p:txBody>
      </p:sp>
      <p:sp>
        <p:nvSpPr>
          <p:cNvPr id="12292"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2293" name="Group 5"/>
          <p:cNvGrpSpPr>
            <a:grpSpLocks/>
          </p:cNvGrpSpPr>
          <p:nvPr/>
        </p:nvGrpSpPr>
        <p:grpSpPr bwMode="auto">
          <a:xfrm>
            <a:off x="785813" y="6143625"/>
            <a:ext cx="7705725" cy="142875"/>
            <a:chOff x="432" y="2832"/>
            <a:chExt cx="4895" cy="69"/>
          </a:xfrm>
        </p:grpSpPr>
        <p:sp>
          <p:nvSpPr>
            <p:cNvPr id="12294"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295"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5235" name="Rectangle 2"/>
          <p:cNvSpPr>
            <a:spLocks noGrp="1" noChangeArrowheads="1"/>
          </p:cNvSpPr>
          <p:nvPr>
            <p:ph idx="1"/>
          </p:nvPr>
        </p:nvSpPr>
        <p:spPr>
          <a:xfrm>
            <a:off x="857250" y="928688"/>
            <a:ext cx="7929563" cy="5143500"/>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Türkiye’deki üniversitelerde lisansüstü öğrenim gören yabancı uyruklu kişiler proje kapsamında </a:t>
            </a:r>
            <a:r>
              <a:rPr lang="en-GB" sz="2800" b="1" smtClean="0">
                <a:solidFill>
                  <a:srgbClr val="FF0000"/>
                </a:solidFill>
                <a:latin typeface="Book Antiqua" pitchFamily="18" charset="0"/>
              </a:rPr>
              <a:t>Burs ala</a:t>
            </a:r>
            <a:r>
              <a:rPr lang="tr-TR" sz="2800" b="1" smtClean="0">
                <a:solidFill>
                  <a:srgbClr val="FF0000"/>
                </a:solidFill>
                <a:latin typeface="Book Antiqua" pitchFamily="18" charset="0"/>
              </a:rPr>
              <a:t>bilirler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latin typeface="Book Antiqua" pitchFamily="18" charset="0"/>
              </a:rPr>
              <a:t>Evet alabilirler.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 sözleşmesi imzalanmasından sonra Bursiyer  kalemindeki ödeneğin artırılması için  fasıl aktarımı ve/veya ek ödenek talep edilebilir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Hayır  edilemez.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D04132D9-C87B-45B7-B56F-77884B46CBCF}" type="slidenum">
              <a:rPr lang="tr-TR"/>
              <a:pPr>
                <a:defRPr/>
              </a:pPr>
              <a:t>90</a:t>
            </a:fld>
            <a:endParaRPr lang="tr-TR"/>
          </a:p>
        </p:txBody>
      </p:sp>
      <p:grpSp>
        <p:nvGrpSpPr>
          <p:cNvPr id="95237" name="Group 3"/>
          <p:cNvGrpSpPr>
            <a:grpSpLocks/>
          </p:cNvGrpSpPr>
          <p:nvPr/>
        </p:nvGrpSpPr>
        <p:grpSpPr bwMode="auto">
          <a:xfrm>
            <a:off x="827088" y="6092825"/>
            <a:ext cx="7770812" cy="109538"/>
            <a:chOff x="432" y="2832"/>
            <a:chExt cx="4895" cy="69"/>
          </a:xfrm>
        </p:grpSpPr>
        <p:sp>
          <p:nvSpPr>
            <p:cNvPr id="9523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523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6259" name="Rectangle 2"/>
          <p:cNvSpPr>
            <a:spLocks noGrp="1" noChangeArrowheads="1"/>
          </p:cNvSpPr>
          <p:nvPr>
            <p:ph idx="1"/>
          </p:nvPr>
        </p:nvSpPr>
        <p:spPr>
          <a:xfrm>
            <a:off x="857250" y="928688"/>
            <a:ext cx="7929563" cy="5143500"/>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Türkiye’deki üniversitelerde lisansüstü öğrenim gören yabancı uyruklu kişiler proje kapsamında </a:t>
            </a:r>
            <a:r>
              <a:rPr lang="en-GB" sz="2800" b="1" smtClean="0">
                <a:solidFill>
                  <a:srgbClr val="FF0000"/>
                </a:solidFill>
                <a:latin typeface="Book Antiqua" pitchFamily="18" charset="0"/>
              </a:rPr>
              <a:t>Burs ala</a:t>
            </a:r>
            <a:r>
              <a:rPr lang="tr-TR" sz="2800" b="1" smtClean="0">
                <a:solidFill>
                  <a:srgbClr val="FF0000"/>
                </a:solidFill>
                <a:latin typeface="Book Antiqua" pitchFamily="18" charset="0"/>
              </a:rPr>
              <a:t>bilirler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latin typeface="Book Antiqua" pitchFamily="18" charset="0"/>
              </a:rPr>
              <a:t>Evet alabilirler.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 sözleşmesi imzalanmasından sonra Bursiyer  kalemindeki ödeneğin artırılması için  fasıl aktarımı ve/veya ek ödenek talep edilebilir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Hayır  edilemez. </a:t>
            </a:r>
            <a:r>
              <a:rPr lang="tr-TR" sz="2800" b="1" smtClean="0">
                <a:solidFill>
                  <a:srgbClr val="0000FF"/>
                </a:solidFill>
                <a:latin typeface="Book Antiqua" pitchFamily="18" charset="0"/>
              </a:rPr>
              <a:t>(Kamu Projeleri hariç)</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BEDEBBBE-7988-4C60-8958-D9A41F00E87B}" type="slidenum">
              <a:rPr lang="tr-TR"/>
              <a:pPr>
                <a:defRPr/>
              </a:pPr>
              <a:t>91</a:t>
            </a:fld>
            <a:endParaRPr lang="tr-TR"/>
          </a:p>
        </p:txBody>
      </p:sp>
      <p:grpSp>
        <p:nvGrpSpPr>
          <p:cNvPr id="96261" name="Group 3"/>
          <p:cNvGrpSpPr>
            <a:grpSpLocks/>
          </p:cNvGrpSpPr>
          <p:nvPr/>
        </p:nvGrpSpPr>
        <p:grpSpPr bwMode="auto">
          <a:xfrm>
            <a:off x="827088" y="6092825"/>
            <a:ext cx="7770812" cy="109538"/>
            <a:chOff x="432" y="2832"/>
            <a:chExt cx="4895" cy="69"/>
          </a:xfrm>
        </p:grpSpPr>
        <p:sp>
          <p:nvSpPr>
            <p:cNvPr id="9626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626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7283" name="Rectangle 2"/>
          <p:cNvSpPr>
            <a:spLocks noGrp="1" noChangeArrowheads="1"/>
          </p:cNvSpPr>
          <p:nvPr>
            <p:ph idx="1"/>
          </p:nvPr>
        </p:nvSpPr>
        <p:spPr>
          <a:xfrm>
            <a:off x="857250" y="928688"/>
            <a:ext cx="7929563" cy="5286375"/>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Bursiyer ödemelerinin zamanında yapılmaması halinde sorululuk kimde?</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00B05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Bursiyerlere projede uygulama yaptıkları ayı takip eden ayın ilk haftasında burs ödemelerinin yapılması esastır.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Proje yürütücüleri burs ödemelerinin zamanında yapılması için her türlü tedbiri almaktan sorumlu olup burs ödemelerinde geçerli olmayan bir nedenden dolayı  gecikme olması ve bu durumun TÜBİTAK'a bildirilmesi halinde TÜBİTAK tarafından gecikmenin gerekçeleri istenebilir.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Burs ödemelerinin yapılmasında ihmal, kusur ve suistimali olduğu anlaşılan proje yürütücüsü hakkında sözleşme ve ilgili mevzuat hükümlerine göre işlem yapılır.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solidFill>
                <a:srgbClr val="00B050"/>
              </a:solidFill>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DBC2B622-05C6-419C-B543-FEE25DD2A872}" type="slidenum">
              <a:rPr lang="tr-TR"/>
              <a:pPr>
                <a:defRPr/>
              </a:pPr>
              <a:t>92</a:t>
            </a:fld>
            <a:endParaRPr lang="tr-TR"/>
          </a:p>
        </p:txBody>
      </p:sp>
      <p:grpSp>
        <p:nvGrpSpPr>
          <p:cNvPr id="97285" name="Group 3"/>
          <p:cNvGrpSpPr>
            <a:grpSpLocks/>
          </p:cNvGrpSpPr>
          <p:nvPr/>
        </p:nvGrpSpPr>
        <p:grpSpPr bwMode="auto">
          <a:xfrm>
            <a:off x="857250" y="6286500"/>
            <a:ext cx="7770813" cy="109538"/>
            <a:chOff x="432" y="2832"/>
            <a:chExt cx="4895" cy="69"/>
          </a:xfrm>
        </p:grpSpPr>
        <p:sp>
          <p:nvSpPr>
            <p:cNvPr id="9728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728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98307" name="Rectangle 2"/>
          <p:cNvSpPr>
            <a:spLocks noGrp="1" noChangeArrowheads="1"/>
          </p:cNvSpPr>
          <p:nvPr>
            <p:ph idx="1"/>
          </p:nvPr>
        </p:nvSpPr>
        <p:spPr>
          <a:xfrm>
            <a:off x="827088" y="785813"/>
            <a:ext cx="7920037" cy="5214937"/>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Harcırah ödenebilmesinin şartları nelerdir?</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Harcırah ödenebilmesi için seyahatin proje</a:t>
            </a:r>
            <a:r>
              <a:rPr lang="tr-TR" sz="2800" b="1" smtClean="0">
                <a:latin typeface="Book Antiqua" pitchFamily="18" charset="0"/>
              </a:rPr>
              <a:t>de öngörülmüş ve gerekli ödeneğinin proje</a:t>
            </a:r>
            <a:r>
              <a:rPr lang="en-GB" sz="2800" b="1" smtClean="0">
                <a:latin typeface="Book Antiqua" pitchFamily="18" charset="0"/>
              </a:rPr>
              <a:t> bütçesinde yer alması</a:t>
            </a:r>
            <a:r>
              <a:rPr lang="tr-TR" sz="2800" b="1" smtClean="0">
                <a:latin typeface="Book Antiqua" pitchFamily="18" charset="0"/>
              </a:rPr>
              <a:t> gerekmektedir.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Projede yer alan Kurum personelinin Seyahate ilişkin idari izin işlemleri Kurumun uygulamaları doğrultusunda gerçekleştirilir.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 personeli arasında başka kuruluşun personeli olması halinde, bu kişilerin seyahat için kuruluşundan izin alması kendi sorumluluklarında olup, seyahat harcamalarında bu iznin alınması aranmaz.</a:t>
            </a:r>
          </a:p>
        </p:txBody>
      </p:sp>
      <p:sp>
        <p:nvSpPr>
          <p:cNvPr id="8" name="5 Slayt Numarası Yer Tutucusu"/>
          <p:cNvSpPr>
            <a:spLocks noGrp="1"/>
          </p:cNvSpPr>
          <p:nvPr>
            <p:ph type="sldNum" sz="quarter" idx="10"/>
          </p:nvPr>
        </p:nvSpPr>
        <p:spPr/>
        <p:txBody>
          <a:bodyPr/>
          <a:lstStyle/>
          <a:p>
            <a:pPr>
              <a:defRPr/>
            </a:pPr>
            <a:fld id="{E5941163-D821-4E28-8EDD-5CEDE2C7982F}" type="slidenum">
              <a:rPr lang="tr-TR"/>
              <a:pPr>
                <a:defRPr/>
              </a:pPr>
              <a:t>93</a:t>
            </a:fld>
            <a:endParaRPr lang="tr-TR"/>
          </a:p>
        </p:txBody>
      </p:sp>
      <p:grpSp>
        <p:nvGrpSpPr>
          <p:cNvPr id="98309" name="Group 3"/>
          <p:cNvGrpSpPr>
            <a:grpSpLocks/>
          </p:cNvGrpSpPr>
          <p:nvPr/>
        </p:nvGrpSpPr>
        <p:grpSpPr bwMode="auto">
          <a:xfrm>
            <a:off x="928688" y="6143625"/>
            <a:ext cx="7770812" cy="109538"/>
            <a:chOff x="432" y="2832"/>
            <a:chExt cx="4895" cy="69"/>
          </a:xfrm>
        </p:grpSpPr>
        <p:sp>
          <p:nvSpPr>
            <p:cNvPr id="9831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831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99331" name="Rectangle 2"/>
          <p:cNvSpPr>
            <a:spLocks noGrp="1" noChangeArrowheads="1"/>
          </p:cNvSpPr>
          <p:nvPr>
            <p:ph idx="1"/>
          </p:nvPr>
        </p:nvSpPr>
        <p:spPr>
          <a:xfrm>
            <a:off x="827088" y="928688"/>
            <a:ext cx="7920037" cy="5072062"/>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Projede kimlere harcırah ödemesi yapılır</a:t>
            </a:r>
            <a:r>
              <a:rPr lang="en-GB" sz="2800" b="1" smtClean="0">
                <a:solidFill>
                  <a:srgbClr val="FF0000"/>
                </a:solidFill>
                <a:latin typeface="Book Antiqua" pitchFamily="18" charset="0"/>
              </a:rPr>
              <a:t>?</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a:t>
            </a:r>
            <a:r>
              <a:rPr lang="tr-TR" sz="2800" b="1" smtClean="0">
                <a:latin typeface="Book Antiqua" pitchFamily="18" charset="0"/>
              </a:rPr>
              <a:t>Seyahatin projede öngörülmüş olması şartı ile proje personeline harcırah ödenir. Ancak </a:t>
            </a:r>
            <a:r>
              <a:rPr lang="tr-TR" sz="2800" b="1" u="sng" smtClean="0">
                <a:latin typeface="Book Antiqua" pitchFamily="18" charset="0"/>
              </a:rPr>
              <a:t>projenin veya seyahatin gerektirmesi halinde,</a:t>
            </a:r>
            <a:r>
              <a:rPr lang="tr-TR" sz="2800" b="1" smtClean="0">
                <a:latin typeface="Book Antiqua" pitchFamily="18" charset="0"/>
              </a:rPr>
              <a:t> proje personeli dışındaki kişilerin harcırahları da proje kapsamında ödenebilir.</a:t>
            </a:r>
          </a:p>
        </p:txBody>
      </p:sp>
      <p:sp>
        <p:nvSpPr>
          <p:cNvPr id="8" name="5 Slayt Numarası Yer Tutucusu"/>
          <p:cNvSpPr>
            <a:spLocks noGrp="1"/>
          </p:cNvSpPr>
          <p:nvPr>
            <p:ph type="sldNum" sz="quarter" idx="10"/>
          </p:nvPr>
        </p:nvSpPr>
        <p:spPr/>
        <p:txBody>
          <a:bodyPr/>
          <a:lstStyle/>
          <a:p>
            <a:pPr>
              <a:defRPr/>
            </a:pPr>
            <a:fld id="{DF984643-709F-4A8F-B9E0-C76B1A604005}" type="slidenum">
              <a:rPr lang="tr-TR"/>
              <a:pPr>
                <a:defRPr/>
              </a:pPr>
              <a:t>94</a:t>
            </a:fld>
            <a:endParaRPr lang="tr-TR"/>
          </a:p>
        </p:txBody>
      </p:sp>
      <p:grpSp>
        <p:nvGrpSpPr>
          <p:cNvPr id="99333" name="Group 3"/>
          <p:cNvGrpSpPr>
            <a:grpSpLocks/>
          </p:cNvGrpSpPr>
          <p:nvPr/>
        </p:nvGrpSpPr>
        <p:grpSpPr bwMode="auto">
          <a:xfrm>
            <a:off x="827088" y="6092825"/>
            <a:ext cx="7770812" cy="109538"/>
            <a:chOff x="432" y="2832"/>
            <a:chExt cx="4895" cy="69"/>
          </a:xfrm>
        </p:grpSpPr>
        <p:sp>
          <p:nvSpPr>
            <p:cNvPr id="9933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933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91139" name="Rectangle 2"/>
          <p:cNvSpPr>
            <a:spLocks noGrp="1" noChangeArrowheads="1"/>
          </p:cNvSpPr>
          <p:nvPr>
            <p:ph idx="1"/>
          </p:nvPr>
        </p:nvSpPr>
        <p:spPr>
          <a:xfrm>
            <a:off x="971550" y="765175"/>
            <a:ext cx="7920038" cy="5184775"/>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Proje kapsamında yapılacak seyahat harcamaları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neleri kapsar ve ne kadar ödenir?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latin typeface="Book Antiqua" pitchFamily="18" charset="0"/>
              </a:rPr>
              <a:t>				    		  </a:t>
            </a:r>
            <a:r>
              <a:rPr lang="tr-TR" sz="2200" b="1" u="sng" dirty="0" smtClean="0">
                <a:latin typeface="Book Antiqua" pitchFamily="18" charset="0"/>
              </a:rPr>
              <a:t>Kamu Kurumları </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u="sng" dirty="0" smtClean="0">
                <a:solidFill>
                  <a:schemeClr val="accent2"/>
                </a:solidFill>
                <a:latin typeface="Book Antiqua" pitchFamily="18" charset="0"/>
              </a:rPr>
              <a:t>Yurtiçi seyahatlerde;</a:t>
            </a:r>
            <a:r>
              <a:rPr lang="tr-TR" sz="2000" b="1" dirty="0" smtClean="0">
                <a:solidFill>
                  <a:schemeClr val="accent2"/>
                </a:solidFill>
                <a:latin typeface="Book Antiqua" pitchFamily="18" charset="0"/>
              </a:rPr>
              <a:t>			</a:t>
            </a:r>
            <a:r>
              <a:rPr lang="tr-TR" sz="2200" b="1" u="sng" dirty="0" smtClean="0">
                <a:latin typeface="Book Antiqua" pitchFamily="18" charset="0"/>
                <a:ea typeface="+mn-ea"/>
                <a:cs typeface="+mn-cs"/>
              </a:rPr>
              <a:t>Kamu üniversiteleri</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Gündelik miktarları	     	</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 Yürütücü ve Araştırmacılar 			40.-TL</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 Diğer Personel 				35.-TL</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Konaklama Ücreti 	       		    Gündeliğin 2 katı </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					        (gün sınırlaması yoktur)	</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u="sng" dirty="0" smtClean="0">
              <a:latin typeface="Book Antiqua" pitchFamily="18" charset="0"/>
            </a:endParaRP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u="sng" dirty="0" smtClean="0">
                <a:solidFill>
                  <a:schemeClr val="accent2"/>
                </a:solidFill>
                <a:latin typeface="Book Antiqua" pitchFamily="18" charset="0"/>
              </a:rPr>
              <a:t>Yurtdışı seyahatlerde;</a:t>
            </a:r>
            <a:endParaRPr lang="tr-TR" sz="2000" b="1" dirty="0" smtClean="0">
              <a:solidFill>
                <a:schemeClr val="accent2"/>
              </a:solidFill>
              <a:latin typeface="Book Antiqua" pitchFamily="18" charset="0"/>
            </a:endParaRP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Gündelik miktarları	 	    6245 sayılı Kanun hükümleri</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Konaklama Ücreti 	 	    6245 sayılı Kanun hükümleri</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u="sng" dirty="0" smtClean="0">
              <a:latin typeface="Book Antiqua" pitchFamily="18" charset="0"/>
            </a:endParaRP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u="sng" dirty="0" smtClean="0">
                <a:latin typeface="Book Antiqua" pitchFamily="18" charset="0"/>
              </a:rPr>
              <a:t>Yol Giderleri 	</a:t>
            </a:r>
            <a:r>
              <a:rPr lang="tr-TR" sz="2000" b="1" u="sng" dirty="0" err="1" smtClean="0">
                <a:latin typeface="Book Antiqua" pitchFamily="18" charset="0"/>
              </a:rPr>
              <a:t>Mutad</a:t>
            </a:r>
            <a:r>
              <a:rPr lang="tr-TR" sz="2000" b="1" u="sng" dirty="0" smtClean="0">
                <a:latin typeface="Book Antiqua" pitchFamily="18" charset="0"/>
              </a:rPr>
              <a:t> araçların (Uçak dahil) bilet ücreti</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dirty="0" smtClean="0">
              <a:solidFill>
                <a:srgbClr val="0000FF"/>
              </a:solidFill>
              <a:latin typeface="Book Antiqua" pitchFamily="18" charset="0"/>
            </a:endParaRPr>
          </a:p>
          <a:p>
            <a:pPr marL="0" lvl="1" indent="-569913" algn="ctr"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1800" dirty="0" smtClean="0">
                <a:solidFill>
                  <a:srgbClr val="0000FF"/>
                </a:solidFill>
                <a:latin typeface="Book Antiqua" pitchFamily="18" charset="0"/>
              </a:rPr>
              <a:t>Projede ek ödeneğe sebep vermemek kaydıyla yapılacak seyahatlerde uçak kullanımı onaya tabi değildir.</a:t>
            </a:r>
            <a:endParaRPr lang="tr-TR" sz="1800"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1D6B97E-BFF7-4CF1-BC2F-36D0610D1B65}" type="slidenum">
              <a:rPr lang="tr-TR"/>
              <a:pPr>
                <a:defRPr/>
              </a:pPr>
              <a:t>95</a:t>
            </a:fld>
            <a:endParaRPr lang="tr-TR"/>
          </a:p>
        </p:txBody>
      </p:sp>
      <p:grpSp>
        <p:nvGrpSpPr>
          <p:cNvPr id="100357" name="Group 3"/>
          <p:cNvGrpSpPr>
            <a:grpSpLocks/>
          </p:cNvGrpSpPr>
          <p:nvPr/>
        </p:nvGrpSpPr>
        <p:grpSpPr bwMode="auto">
          <a:xfrm>
            <a:off x="827088" y="6092825"/>
            <a:ext cx="7770812" cy="109538"/>
            <a:chOff x="432" y="2832"/>
            <a:chExt cx="4895" cy="69"/>
          </a:xfrm>
        </p:grpSpPr>
        <p:sp>
          <p:nvSpPr>
            <p:cNvPr id="10035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035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1379" name="Rectangle 2"/>
          <p:cNvSpPr>
            <a:spLocks noGrp="1" noChangeArrowheads="1"/>
          </p:cNvSpPr>
          <p:nvPr>
            <p:ph idx="1"/>
          </p:nvPr>
        </p:nvSpPr>
        <p:spPr>
          <a:xfrm>
            <a:off x="971550" y="765175"/>
            <a:ext cx="7920038" cy="5184775"/>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Memuriyet mahalli içinde veya dışındaki bir yere günü birlik seyahatlerde gündelik ödenir mi?</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Geçici bir görevle memuriyet mahalli içinde veya dışındaki bir yere gidildiğinde, öğle (saat 13.00) ve akşam (saat 19.00) yemeği zamanlarından birini geçirenlere 1/3, ikisini geçirenlere 2/3 oranında, geceyi geçirenlere  ise, tam gündelik verilir.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r>
              <a:rPr lang="tr-TR" sz="2800" b="1" i="1" smtClean="0">
                <a:solidFill>
                  <a:srgbClr val="0000FF"/>
                </a:solidFill>
                <a:latin typeface="Book Antiqua" pitchFamily="18" charset="0"/>
              </a:rPr>
              <a:t>(</a:t>
            </a:r>
            <a:r>
              <a:rPr lang="tr-TR" sz="2400" b="1" i="1" smtClean="0">
                <a:solidFill>
                  <a:srgbClr val="0000FF"/>
                </a:solidFill>
                <a:latin typeface="Book Antiqua" pitchFamily="18" charset="0"/>
              </a:rPr>
              <a:t>Not: Bu uygulama 01.01.2011 tarihinden itibaren 	  	    yürürlüğe girecektir.)</a:t>
            </a:r>
          </a:p>
        </p:txBody>
      </p:sp>
      <p:sp>
        <p:nvSpPr>
          <p:cNvPr id="8" name="5 Slayt Numarası Yer Tutucusu"/>
          <p:cNvSpPr>
            <a:spLocks noGrp="1"/>
          </p:cNvSpPr>
          <p:nvPr>
            <p:ph type="sldNum" sz="quarter" idx="10"/>
          </p:nvPr>
        </p:nvSpPr>
        <p:spPr/>
        <p:txBody>
          <a:bodyPr/>
          <a:lstStyle/>
          <a:p>
            <a:pPr>
              <a:defRPr/>
            </a:pPr>
            <a:fld id="{946645CB-C28B-48FE-B6CD-5D631694C8B4}" type="slidenum">
              <a:rPr lang="tr-TR"/>
              <a:pPr>
                <a:defRPr/>
              </a:pPr>
              <a:t>96</a:t>
            </a:fld>
            <a:endParaRPr lang="tr-TR" dirty="0"/>
          </a:p>
        </p:txBody>
      </p:sp>
      <p:grpSp>
        <p:nvGrpSpPr>
          <p:cNvPr id="101381" name="Group 3"/>
          <p:cNvGrpSpPr>
            <a:grpSpLocks/>
          </p:cNvGrpSpPr>
          <p:nvPr/>
        </p:nvGrpSpPr>
        <p:grpSpPr bwMode="auto">
          <a:xfrm>
            <a:off x="827088" y="6092825"/>
            <a:ext cx="7770812" cy="109538"/>
            <a:chOff x="432" y="2832"/>
            <a:chExt cx="4895" cy="69"/>
          </a:xfrm>
        </p:grpSpPr>
        <p:sp>
          <p:nvSpPr>
            <p:cNvPr id="10138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138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2403" name="Rectangle 2"/>
          <p:cNvSpPr>
            <a:spLocks noGrp="1" noChangeArrowheads="1"/>
          </p:cNvSpPr>
          <p:nvPr>
            <p:ph idx="1"/>
          </p:nvPr>
        </p:nvSpPr>
        <p:spPr>
          <a:xfrm>
            <a:off x="785813" y="765175"/>
            <a:ext cx="8215312" cy="5184775"/>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solidFill>
                  <a:srgbClr val="FF0000"/>
                </a:solidFill>
                <a:latin typeface="Book Antiqua" pitchFamily="18" charset="0"/>
              </a:rPr>
              <a:t>Uluslararası Projeler  kapsamında, ikili işbirliği anlaşma gereği karşılıklı yapılacak uluslararası seyahat harcamaları neleri kapsar ve ne kadar ödenir? </a:t>
            </a: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Uluslararası projelerde projenin tabi olduğu anlaşma metinlerinde yer alan miktarlarda  ve şartlarda gündelik ve konaklama ücretleri ödenir. </a:t>
            </a: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Bu miktarlar projenin türüne ve tabi olduğu anlaşmalara göre tablo halinde hazırlanmış olup,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a:t>
            </a:r>
            <a:r>
              <a:rPr lang="tr-TR" sz="2200" b="1" smtClean="0">
                <a:solidFill>
                  <a:srgbClr val="0000FF"/>
                </a:solidFill>
                <a:latin typeface="Book Antiqua" pitchFamily="18" charset="0"/>
              </a:rPr>
              <a:t>tts.tubitak.gov.tr</a:t>
            </a:r>
            <a:r>
              <a:rPr lang="tr-TR" sz="2200" b="1" smtClean="0">
                <a:latin typeface="Book Antiqua" pitchFamily="18" charset="0"/>
              </a:rPr>
              <a:t>”  adresinde,</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a:t>
            </a:r>
            <a:r>
              <a:rPr lang="tr-TR" sz="2200" b="1" smtClean="0">
                <a:solidFill>
                  <a:srgbClr val="0000FF"/>
                </a:solidFill>
                <a:latin typeface="Book Antiqua" pitchFamily="18" charset="0"/>
              </a:rPr>
              <a:t>Duyuru/Haberler</a:t>
            </a:r>
            <a:r>
              <a:rPr lang="tr-TR" sz="2200" b="1" smtClean="0">
                <a:latin typeface="Book Antiqua" pitchFamily="18" charset="0"/>
              </a:rPr>
              <a:t>” altında yer alan,</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a:t>
            </a:r>
            <a:r>
              <a:rPr lang="tr-TR" sz="2200" b="1" smtClean="0">
                <a:solidFill>
                  <a:srgbClr val="0000FF"/>
                </a:solidFill>
                <a:latin typeface="Book Antiqua" pitchFamily="18" charset="0"/>
              </a:rPr>
              <a:t>Uluslararası Projelerde Gündelikler ve Diğer Hususlar</a:t>
            </a:r>
            <a:r>
              <a:rPr lang="tr-TR" sz="2200" b="1" smtClean="0">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dosyasında verilmiştir.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Birim, bu tür projelerin yurtdışı seyahat harcamalarında söz konusu tabloda belirtilen gündelikler çerçevesinde işlem yapmalıdır.</a:t>
            </a:r>
          </a:p>
        </p:txBody>
      </p:sp>
      <p:sp>
        <p:nvSpPr>
          <p:cNvPr id="8" name="5 Slayt Numarası Yer Tutucusu"/>
          <p:cNvSpPr>
            <a:spLocks noGrp="1"/>
          </p:cNvSpPr>
          <p:nvPr>
            <p:ph type="sldNum" sz="quarter" idx="10"/>
          </p:nvPr>
        </p:nvSpPr>
        <p:spPr/>
        <p:txBody>
          <a:bodyPr/>
          <a:lstStyle/>
          <a:p>
            <a:pPr>
              <a:defRPr/>
            </a:pPr>
            <a:fld id="{CA156CB4-1182-4B42-8732-F49F9698EA31}" type="slidenum">
              <a:rPr lang="tr-TR"/>
              <a:pPr>
                <a:defRPr/>
              </a:pPr>
              <a:t>97</a:t>
            </a:fld>
            <a:endParaRPr lang="tr-TR"/>
          </a:p>
        </p:txBody>
      </p:sp>
      <p:grpSp>
        <p:nvGrpSpPr>
          <p:cNvPr id="102405" name="Group 3"/>
          <p:cNvGrpSpPr>
            <a:grpSpLocks/>
          </p:cNvGrpSpPr>
          <p:nvPr/>
        </p:nvGrpSpPr>
        <p:grpSpPr bwMode="auto">
          <a:xfrm>
            <a:off x="827088" y="6092825"/>
            <a:ext cx="7770812" cy="109538"/>
            <a:chOff x="432" y="2832"/>
            <a:chExt cx="4895" cy="69"/>
          </a:xfrm>
        </p:grpSpPr>
        <p:sp>
          <p:nvSpPr>
            <p:cNvPr id="10240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240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3427" name="Rectangle 2"/>
          <p:cNvSpPr>
            <a:spLocks noGrp="1" noChangeArrowheads="1"/>
          </p:cNvSpPr>
          <p:nvPr>
            <p:ph idx="1"/>
          </p:nvPr>
        </p:nvSpPr>
        <p:spPr>
          <a:xfrm>
            <a:off x="827088" y="836613"/>
            <a:ext cx="7920037" cy="4824412"/>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Seyahat öncesi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alınabilecek mi</a:t>
            </a:r>
            <a:r>
              <a:rPr lang="tr-TR" sz="2400" b="1" smtClean="0">
                <a:solidFill>
                  <a:srgbClr val="FF0000"/>
                </a:solidFill>
                <a:latin typeface="Book Antiqua" pitchFamily="18" charset="0"/>
              </a:rPr>
              <a:t>? Ne kadar alınabilir</a:t>
            </a:r>
            <a:r>
              <a:rPr lang="en-GB" sz="2400" b="1" smtClean="0">
                <a:solidFill>
                  <a:srgbClr val="FF0000"/>
                </a:solidFill>
                <a:latin typeface="Book Antiqua" pitchFamily="18" charset="0"/>
              </a:rPr>
              <a:t>?</a:t>
            </a:r>
            <a:endParaRPr lang="tr-TR" sz="2400" b="1" smtClean="0">
              <a:solidFill>
                <a:srgbClr val="FF0000"/>
              </a:solidFill>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FF0000"/>
              </a:solidFill>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Proje bütçesinde öngörülen </a:t>
            </a:r>
            <a:r>
              <a:rPr lang="tr-TR" sz="2400" b="1" smtClean="0">
                <a:latin typeface="Book Antiqua" pitchFamily="18" charset="0"/>
              </a:rPr>
              <a:t>seyahat dahil </a:t>
            </a:r>
            <a:r>
              <a:rPr lang="en-GB" sz="2400" b="1" smtClean="0">
                <a:latin typeface="Book Antiqua" pitchFamily="18" charset="0"/>
              </a:rPr>
              <a:t>her harcama kalemi için </a:t>
            </a:r>
            <a:r>
              <a:rPr lang="tr-TR" sz="2400" b="1" smtClean="0">
                <a:latin typeface="Book Antiqua" pitchFamily="18" charset="0"/>
              </a:rPr>
              <a:t>TÜBİTAK tarafından </a:t>
            </a:r>
            <a:r>
              <a:rPr lang="en-GB" sz="2400" b="1" smtClean="0">
                <a:latin typeface="Book Antiqua" pitchFamily="18" charset="0"/>
              </a:rPr>
              <a:t>belirlenen limit dahilinde ön ödeme alınabilir. </a:t>
            </a:r>
            <a:endParaRPr lang="tr-TR"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Projede öngörülen </a:t>
            </a:r>
            <a:r>
              <a:rPr lang="en-GB" sz="2400" b="1" smtClean="0">
                <a:latin typeface="Book Antiqua" pitchFamily="18" charset="0"/>
              </a:rPr>
              <a:t>ödeneği aşmamak ve yapılacak seyahat</a:t>
            </a:r>
            <a:r>
              <a:rPr lang="tr-TR" sz="2400" b="1" smtClean="0">
                <a:latin typeface="Book Antiqua" pitchFamily="18" charset="0"/>
              </a:rPr>
              <a:t>in gerektirdiği kadar olması</a:t>
            </a:r>
            <a:r>
              <a:rPr lang="en-GB" sz="2400" b="1" smtClean="0">
                <a:latin typeface="Book Antiqua" pitchFamily="18" charset="0"/>
              </a:rPr>
              <a:t> şartıyla</a:t>
            </a:r>
            <a:r>
              <a:rPr lang="tr-TR" sz="2400" b="1" smtClean="0">
                <a:latin typeface="Book Antiqua" pitchFamily="18" charset="0"/>
              </a:rPr>
              <a:t>,</a:t>
            </a:r>
            <a:r>
              <a:rPr lang="en-GB" sz="2400" b="1" smtClean="0">
                <a:latin typeface="Book Antiqua" pitchFamily="18" charset="0"/>
              </a:rPr>
              <a:t> </a:t>
            </a:r>
            <a:r>
              <a:rPr lang="tr-TR" sz="2400" b="1" smtClean="0">
                <a:latin typeface="Book Antiqua" pitchFamily="18" charset="0"/>
              </a:rPr>
              <a:t>s</a:t>
            </a:r>
            <a:r>
              <a:rPr lang="en-GB" sz="2400" b="1" smtClean="0">
                <a:latin typeface="Book Antiqua" pitchFamily="18" charset="0"/>
              </a:rPr>
              <a:t>eyahat harcamaları</a:t>
            </a:r>
            <a:r>
              <a:rPr lang="tr-TR" sz="2400" b="1" smtClean="0">
                <a:latin typeface="Book Antiqua" pitchFamily="18" charset="0"/>
              </a:rPr>
              <a:t> için alınacak ön ödemelerde</a:t>
            </a:r>
            <a:r>
              <a:rPr lang="en-GB" sz="2400" b="1" smtClean="0">
                <a:latin typeface="Book Antiqua" pitchFamily="18" charset="0"/>
              </a:rPr>
              <a:t> limit yoktur.</a:t>
            </a:r>
            <a:endParaRPr lang="en-GB" sz="900" b="1" smtClean="0">
              <a:solidFill>
                <a:srgbClr val="CC0000"/>
              </a:solidFill>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83DF9EC-7AE9-4F41-9AC2-1156C89322DB}" type="slidenum">
              <a:rPr lang="tr-TR"/>
              <a:pPr>
                <a:defRPr/>
              </a:pPr>
              <a:t>98</a:t>
            </a:fld>
            <a:endParaRPr lang="tr-TR"/>
          </a:p>
        </p:txBody>
      </p:sp>
      <p:grpSp>
        <p:nvGrpSpPr>
          <p:cNvPr id="103429" name="Group 3"/>
          <p:cNvGrpSpPr>
            <a:grpSpLocks/>
          </p:cNvGrpSpPr>
          <p:nvPr/>
        </p:nvGrpSpPr>
        <p:grpSpPr bwMode="auto">
          <a:xfrm>
            <a:off x="827088" y="6092825"/>
            <a:ext cx="7770812" cy="109538"/>
            <a:chOff x="432" y="2832"/>
            <a:chExt cx="4895" cy="69"/>
          </a:xfrm>
        </p:grpSpPr>
        <p:sp>
          <p:nvSpPr>
            <p:cNvPr id="10343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343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4451" name="Rectangle 2"/>
          <p:cNvSpPr>
            <a:spLocks noGrp="1" noChangeArrowheads="1"/>
          </p:cNvSpPr>
          <p:nvPr>
            <p:ph idx="1"/>
          </p:nvPr>
        </p:nvSpPr>
        <p:spPr>
          <a:xfrm>
            <a:off x="827088" y="836613"/>
            <a:ext cx="7920037" cy="4824412"/>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b="1" smtClean="0">
                <a:solidFill>
                  <a:srgbClr val="FF0000"/>
                </a:solidFill>
                <a:latin typeface="Book Antiqua" pitchFamily="18" charset="0"/>
              </a:rPr>
              <a:t>Özel araç ile seyahat yapılabilir mi?</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b="1" smtClean="0">
                <a:latin typeface="Book Antiqua" pitchFamily="18" charset="0"/>
              </a:rPr>
              <a:t>	Projede ek ödeneğe sebep olmaması kaydıyla, araştırmanın gerektirdiği hallerde, </a:t>
            </a:r>
            <a:r>
              <a:rPr lang="tr-TR" b="1" smtClean="0">
                <a:latin typeface="Book Antiqua" pitchFamily="18" charset="0"/>
              </a:rPr>
              <a:t>seyahat bildirgesinde </a:t>
            </a:r>
            <a:r>
              <a:rPr lang="en-GB" b="1" smtClean="0">
                <a:latin typeface="Book Antiqua" pitchFamily="18" charset="0"/>
              </a:rPr>
              <a:t>mesafe (kilometre) ve güzergah belirt</a:t>
            </a:r>
            <a:r>
              <a:rPr lang="tr-TR" b="1" smtClean="0">
                <a:latin typeface="Book Antiqua" pitchFamily="18" charset="0"/>
              </a:rPr>
              <a:t>erek </a:t>
            </a:r>
            <a:r>
              <a:rPr lang="en-GB" b="1" u="sng" smtClean="0">
                <a:latin typeface="Book Antiqua" pitchFamily="18" charset="0"/>
              </a:rPr>
              <a:t>şehirlerarası seyahatler</a:t>
            </a:r>
            <a:r>
              <a:rPr lang="en-GB" b="1" smtClean="0">
                <a:latin typeface="Book Antiqua" pitchFamily="18" charset="0"/>
              </a:rPr>
              <a:t> özel oto ile yapılabilir.</a:t>
            </a:r>
          </a:p>
          <a:p>
            <a:pPr marL="569913" indent="-569913" defTabSz="449263" eaLnBrk="1" hangingPunct="1">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b="1" smtClean="0">
              <a:solidFill>
                <a:srgbClr val="CC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	</a:t>
            </a:r>
            <a:endParaRPr lang="en-GB"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A9E162AC-CD0D-4458-9C3B-29625D30BDE5}" type="slidenum">
              <a:rPr lang="tr-TR"/>
              <a:pPr>
                <a:defRPr/>
              </a:pPr>
              <a:t>99</a:t>
            </a:fld>
            <a:endParaRPr lang="tr-TR"/>
          </a:p>
        </p:txBody>
      </p:sp>
      <p:grpSp>
        <p:nvGrpSpPr>
          <p:cNvPr id="104453" name="Group 3"/>
          <p:cNvGrpSpPr>
            <a:grpSpLocks/>
          </p:cNvGrpSpPr>
          <p:nvPr/>
        </p:nvGrpSpPr>
        <p:grpSpPr bwMode="auto">
          <a:xfrm>
            <a:off x="827088" y="6092825"/>
            <a:ext cx="7770812" cy="109538"/>
            <a:chOff x="432" y="2832"/>
            <a:chExt cx="4895" cy="69"/>
          </a:xfrm>
        </p:grpSpPr>
        <p:sp>
          <p:nvSpPr>
            <p:cNvPr id="10445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445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tubitak formati">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tubitak formati</Template>
  <TotalTime>14143564</TotalTime>
  <Words>2439</Words>
  <Application>Microsoft Office PowerPoint</Application>
  <PresentationFormat>Ekran Gösterisi (4:3)</PresentationFormat>
  <Paragraphs>1426</Paragraphs>
  <Slides>148</Slides>
  <Notes>144</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148</vt:i4>
      </vt:variant>
    </vt:vector>
  </HeadingPairs>
  <TitlesOfParts>
    <vt:vector size="153" baseType="lpstr">
      <vt:lpstr>Book Antiqua</vt:lpstr>
      <vt:lpstr>Arial</vt:lpstr>
      <vt:lpstr>Times New Roman</vt:lpstr>
      <vt:lpstr>Wingdings</vt:lpstr>
      <vt:lpstr>tubitak formati</vt:lpstr>
      <vt:lpstr>Slayt 1</vt:lpstr>
      <vt:lpstr>İçerik</vt:lpstr>
      <vt:lpstr>İçerik</vt:lpstr>
      <vt:lpstr>Slayt 4</vt:lpstr>
      <vt:lpstr>Slayt 5</vt:lpstr>
      <vt:lpstr>Tanımlar</vt:lpstr>
      <vt:lpstr>Slayt 7</vt:lpstr>
      <vt:lpstr>Slayt 8</vt:lpstr>
      <vt:lpstr>Slayt 9</vt:lpstr>
      <vt:lpstr>Slayt 10</vt:lpstr>
      <vt:lpstr>Slayt 11</vt:lpstr>
      <vt:lpstr>Slayt 12</vt:lpstr>
      <vt:lpstr>Slayt 13</vt:lpstr>
      <vt:lpstr>Slayt 14</vt:lpstr>
      <vt:lpstr>Slayt 15</vt:lpstr>
      <vt:lpstr>Tanımlar</vt:lpstr>
      <vt:lpstr>Tanımlar</vt:lpstr>
      <vt:lpstr>Tanımlar</vt:lpstr>
      <vt:lpstr>Tanımlar</vt:lpstr>
      <vt:lpstr>Tanımlar</vt:lpstr>
      <vt:lpstr>Tanımlar</vt:lpstr>
      <vt:lpstr>Slayt 22</vt:lpstr>
      <vt:lpstr>Slayt 23</vt:lpstr>
      <vt:lpstr>Slayt 24</vt:lpstr>
      <vt:lpstr>Proje Hesabı İle İlgili İşlemler</vt:lpstr>
      <vt:lpstr>Proje Hesabı İle İlgili İşlemler</vt:lpstr>
      <vt:lpstr>Proje Hesabı İle İlgili İşlemler</vt:lpstr>
      <vt:lpstr>Proje Hesabı İle İlgili İşlemler</vt:lpstr>
      <vt:lpstr>Proje Hesabı İle İlgili İşlemler</vt:lpstr>
      <vt:lpstr>Proje Hesabı İle İlgili İşlemler</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Satınalma İşlemleri (Ön Ödeme Yoluyla Olanlar)</vt:lpstr>
      <vt:lpstr>Satınalma İşlemleri (Ön Ödeme Yoluyla Olanlar)</vt:lpstr>
      <vt:lpstr>Satınalma İşlemleri (Doğrudan Temin Yoluyla Olanlar)</vt:lpstr>
      <vt:lpstr>Satınalma İşlemleri (Doğrudan Temin Yoluyla Olanlar)</vt:lpstr>
      <vt:lpstr>Satınalma İşlemleri (Doğrudan Temin Yoluyla Olanlar)</vt:lpstr>
      <vt:lpstr>Satınalma İşlemleri (İhale Yoluyla Olanlar)</vt:lpstr>
      <vt:lpstr>Satınalma İşlemleri (İhale Yoluyla Olanlar)</vt:lpstr>
      <vt:lpstr>Satınalma İşlemleri (İhale Yoluyla Olanlar)</vt:lpstr>
      <vt:lpstr>Satınalma İşlemleri (İhale Yoluyla Olanlar)</vt:lpstr>
      <vt:lpstr>Muayene ve Kabul İşlemleri</vt:lpstr>
      <vt:lpstr>Ayniyat İşlemleri</vt:lpstr>
      <vt:lpstr>Ayniyat İşlemleri</vt:lpstr>
      <vt:lpstr>Bütçe İşlemleri </vt:lpstr>
      <vt:lpstr>Bütçe İşlemleri (Fasıl Aktarımları)</vt:lpstr>
      <vt:lpstr>Bütçe İşlemleri (Fasıl Aktarımları)</vt:lpstr>
      <vt:lpstr>Bütçe İşlemleri (Fasıl Aktarımları)</vt:lpstr>
      <vt:lpstr>Bütçe İşlemleri (Fasıl Aktarımları)</vt:lpstr>
      <vt:lpstr>Bütçe İşlemleri (Fasıl Aktarımları)</vt:lpstr>
      <vt:lpstr>Bütçe İşlemleri (Öngörülmeyen Talepler)</vt:lpstr>
      <vt:lpstr>Bütçe İşlemleri (Öngörülmeyen Talepler)</vt:lpstr>
      <vt:lpstr>Bütçe İşlemleri (Ek Ödenek)</vt:lpstr>
      <vt:lpstr>Bütçe İşlemleri (Ek Ödenek)</vt:lpstr>
      <vt:lpstr>Bütçe İşlemleri </vt:lpstr>
      <vt:lpstr>Slayt 66</vt:lpstr>
      <vt:lpstr>Slayt 67</vt:lpstr>
      <vt:lpstr>Slayt 68</vt:lpstr>
      <vt:lpstr>Personel Giderleri  (PTİ ödemeleri)</vt:lpstr>
      <vt:lpstr>Slayt 70</vt:lpstr>
      <vt:lpstr>Slayt 71</vt:lpstr>
      <vt:lpstr>Personel Giderleri  (PTİ ödemeleri)</vt:lpstr>
      <vt:lpstr>Personel Giderleri  (PTİ ödemeleri)</vt:lpstr>
      <vt:lpstr>Personel Giderleri (PTİ ödemeleri)</vt:lpstr>
      <vt:lpstr>Personel Giderleri  (PTİ ödemeleri)</vt:lpstr>
      <vt:lpstr>Personel Giderleri  (PTİ ödemeleri)</vt:lpstr>
      <vt:lpstr>Personel Giderleri  (PTİ ödemeleri)</vt:lpstr>
      <vt:lpstr>Personel Giderleri</vt:lpstr>
      <vt:lpstr>Personel Giderleri</vt:lpstr>
      <vt:lpstr>Personel Giderleri</vt:lpstr>
      <vt:lpstr>Personel Giderleri</vt:lpstr>
      <vt:lpstr>Personel Giderleri</vt:lpstr>
      <vt:lpstr>Burs Ödemeleri</vt:lpstr>
      <vt:lpstr>Burs Ödemeleri</vt:lpstr>
      <vt:lpstr>Burs Ödemeleri</vt:lpstr>
      <vt:lpstr>Burs Ödemeleri</vt:lpstr>
      <vt:lpstr>Burs Ödemeleri</vt:lpstr>
      <vt:lpstr>Burs Ödemeleri</vt:lpstr>
      <vt:lpstr>Burs Ödemeleri</vt:lpstr>
      <vt:lpstr>Burs Ödemeleri</vt:lpstr>
      <vt:lpstr>Burs Ödemeleri</vt:lpstr>
      <vt:lpstr>Burs Ödemeleri</vt:lpstr>
      <vt:lpstr>Seyahat Ödemeleri</vt:lpstr>
      <vt:lpstr>Seyahat Ödemeleri</vt:lpstr>
      <vt:lpstr>Seyahat Ödemeleri</vt:lpstr>
      <vt:lpstr>Seyahat Ödemeleri</vt:lpstr>
      <vt:lpstr>Seyahat Ödemeleri</vt:lpstr>
      <vt:lpstr>Seyahat Ödemeleri</vt:lpstr>
      <vt:lpstr>Seyahat Ödemeleri</vt:lpstr>
      <vt:lpstr>Seyahat Ödemeleri</vt:lpstr>
      <vt:lpstr>Seyahat Ödemeleri</vt:lpstr>
      <vt:lpstr>Seyahat Ödemeleri</vt:lpstr>
      <vt:lpstr>Seyahat Ödemeleri</vt:lpstr>
      <vt:lpstr>Slayt 104</vt:lpstr>
      <vt:lpstr>Slayt 105</vt:lpstr>
      <vt:lpstr>Slayt 106</vt:lpstr>
      <vt:lpstr>Kurum Hissesi</vt:lpstr>
      <vt:lpstr>Kurum Hissesi</vt:lpstr>
      <vt:lpstr>Slayt 109</vt:lpstr>
      <vt:lpstr>Proje Durum Değişiklikleri</vt:lpstr>
      <vt:lpstr>Proje Durum Değişiklikleri</vt:lpstr>
      <vt:lpstr>Proje Durum Değişiklikleri</vt:lpstr>
      <vt:lpstr>Proje Durum Değişiklikleri</vt:lpstr>
      <vt:lpstr>Slayt 114</vt:lpstr>
      <vt:lpstr>Slayt 115</vt:lpstr>
      <vt:lpstr>Slayt 116</vt:lpstr>
      <vt:lpstr>Slayt 117</vt:lpstr>
      <vt:lpstr>Diğer Hususlar</vt:lpstr>
      <vt:lpstr>Diğer Hususlar</vt:lpstr>
      <vt:lpstr>Slayt 120</vt:lpstr>
      <vt:lpstr>Slayt 121</vt:lpstr>
      <vt:lpstr>Slayt 122</vt:lpstr>
      <vt:lpstr>Diğer Hususlar</vt:lpstr>
      <vt:lpstr>Diğer Hususlar</vt:lpstr>
      <vt:lpstr>Diğer Hususlar</vt:lpstr>
      <vt:lpstr>Diğer Hususlar</vt:lpstr>
      <vt:lpstr>Slayt 127</vt:lpstr>
      <vt:lpstr>Slayt 128</vt:lpstr>
      <vt:lpstr>Slayt 129</vt:lpstr>
      <vt:lpstr>Slayt 130</vt:lpstr>
      <vt:lpstr>Slayt 131</vt:lpstr>
      <vt:lpstr>Slayt 132</vt:lpstr>
      <vt:lpstr>Slayt 133</vt:lpstr>
      <vt:lpstr>Tarafların Sorumlulukları</vt:lpstr>
      <vt:lpstr>Slayt 135</vt:lpstr>
      <vt:lpstr>Slayt 136</vt:lpstr>
      <vt:lpstr>Slayt 137</vt:lpstr>
      <vt:lpstr>Slayt 138</vt:lpstr>
      <vt:lpstr>Slayt 139</vt:lpstr>
      <vt:lpstr>Slayt 140</vt:lpstr>
      <vt:lpstr>Slayt 141</vt:lpstr>
      <vt:lpstr>Slayt 142</vt:lpstr>
      <vt:lpstr>Slayt 143</vt:lpstr>
      <vt:lpstr>Slayt 144</vt:lpstr>
      <vt:lpstr>Slayt 145</vt:lpstr>
      <vt:lpstr>Slayt 146</vt:lpstr>
      <vt:lpstr>Slayt 147</vt:lpstr>
      <vt:lpstr>Slayt 148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Admin</dc:creator>
  <cp:lastModifiedBy>vicdan</cp:lastModifiedBy>
  <cp:revision>809</cp:revision>
  <dcterms:modified xsi:type="dcterms:W3CDTF">2011-10-06T14:12:18Z</dcterms:modified>
</cp:coreProperties>
</file>