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64" r:id="rId9"/>
    <p:sldId id="265" r:id="rId10"/>
    <p:sldId id="272" r:id="rId11"/>
    <p:sldId id="261" r:id="rId12"/>
    <p:sldId id="263" r:id="rId13"/>
    <p:sldId id="260" r:id="rId14"/>
    <p:sldId id="259" r:id="rId15"/>
    <p:sldId id="271" r:id="rId16"/>
    <p:sldId id="270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5560"/>
    <a:srgbClr val="C808BF"/>
    <a:srgbClr val="F735EE"/>
    <a:srgbClr val="FF9900"/>
    <a:srgbClr val="FE94F6"/>
    <a:srgbClr val="EB611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36" autoAdjust="0"/>
  </p:normalViewPr>
  <p:slideViewPr>
    <p:cSldViewPr>
      <p:cViewPr varScale="1">
        <p:scale>
          <a:sx n="60" d="100"/>
          <a:sy n="60" d="100"/>
        </p:scale>
        <p:origin x="12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al__ma_Sayfas_8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al__ma_Sayfas_9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esktop\2011%20faaliyet%20raporu\2011%20YILI%20TAHS&#304;S%20ED&#304;LEN%20EK%20&#214;DENEKLER%20TABLOSU.xls" TargetMode="External"/><Relationship Id="rId1" Type="http://schemas.openxmlformats.org/officeDocument/2006/relationships/themeOverride" Target="../theme/themeOverride1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al__ma_Sayfas_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al__ma_Sayfas_2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al__ma_Sayfas_3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al__ma_Sayfas_4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al__ma_Sayfas_5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al__ma_Sayfas_6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al__ma_Sayfas_7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66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2060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7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F6FC6">
                  <a:lumMod val="60000"/>
                  <a:lumOff val="40000"/>
                </a:srgbClr>
              </a:solidFill>
            </c:spPr>
          </c:dPt>
          <c:dPt>
            <c:idx val="10"/>
            <c:invertIfNegative val="0"/>
            <c:bubble3D val="0"/>
            <c:spPr>
              <a:solidFill>
                <a:srgbClr val="66FF33"/>
              </a:solidFill>
            </c:spPr>
          </c:dPt>
          <c:dPt>
            <c:idx val="11"/>
            <c:invertIfNegative val="0"/>
            <c:bubble3D val="0"/>
            <c:spPr>
              <a:solidFill>
                <a:srgbClr val="66FFFF"/>
              </a:solidFill>
            </c:spPr>
          </c:dPt>
          <c:dLbls>
            <c:dLbl>
              <c:idx val="0"/>
              <c:layout>
                <c:manualLayout>
                  <c:x val="-4.6296296296296363E-3"/>
                  <c:y val="-7.2480544871069289E-3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chemeClr val="tx2"/>
                        </a:solidFill>
                      </a:defRPr>
                    </a:pPr>
                    <a:r>
                      <a:rPr lang="tr-TR" dirty="0" smtClean="0"/>
                      <a:t>37</a:t>
                    </a:r>
                    <a:endParaRPr lang="en-US" dirty="0"/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22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tr-TR" smtClean="0"/>
                      <a:t>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tx2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Sayfa1!$A$29:$A$40</c:f>
              <c:strCache>
                <c:ptCount val="12"/>
                <c:pt idx="0">
                  <c:v>Mühendislik F.</c:v>
                </c:pt>
                <c:pt idx="1">
                  <c:v>Fen-Edebiyat F.</c:v>
                </c:pt>
                <c:pt idx="2">
                  <c:v>İktisadi ve İdari B.F.</c:v>
                </c:pt>
                <c:pt idx="3">
                  <c:v>Eğitim F.</c:v>
                </c:pt>
                <c:pt idx="4">
                  <c:v>Çevre Bilimleri E.</c:v>
                </c:pt>
                <c:pt idx="5">
                  <c:v>Biyo-Medikal M.E.</c:v>
                </c:pt>
                <c:pt idx="6">
                  <c:v>KRDAE</c:v>
                </c:pt>
                <c:pt idx="7">
                  <c:v>A.İ.İ.T.E</c:v>
                </c:pt>
                <c:pt idx="8">
                  <c:v>UBYO</c:v>
                </c:pt>
                <c:pt idx="9">
                  <c:v>Altyapı</c:v>
                </c:pt>
                <c:pt idx="10">
                  <c:v>Çok Disiplinli</c:v>
                </c:pt>
                <c:pt idx="11">
                  <c:v>Tamamlayıcı Destek</c:v>
                </c:pt>
              </c:strCache>
            </c:strRef>
          </c:cat>
          <c:val>
            <c:numRef>
              <c:f>Sayfa1!$B$29:$B$40</c:f>
              <c:numCache>
                <c:formatCode>0</c:formatCode>
                <c:ptCount val="12"/>
                <c:pt idx="0">
                  <c:v>34</c:v>
                </c:pt>
                <c:pt idx="1">
                  <c:v>36</c:v>
                </c:pt>
                <c:pt idx="2">
                  <c:v>21</c:v>
                </c:pt>
                <c:pt idx="3">
                  <c:v>9</c:v>
                </c:pt>
                <c:pt idx="4">
                  <c:v>7</c:v>
                </c:pt>
                <c:pt idx="5">
                  <c:v>6</c:v>
                </c:pt>
                <c:pt idx="6">
                  <c:v>10</c:v>
                </c:pt>
                <c:pt idx="7">
                  <c:v>7</c:v>
                </c:pt>
                <c:pt idx="8">
                  <c:v>8</c:v>
                </c:pt>
                <c:pt idx="9">
                  <c:v>10</c:v>
                </c:pt>
                <c:pt idx="10">
                  <c:v>1</c:v>
                </c:pt>
                <c:pt idx="1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623104"/>
        <c:axId val="202332720"/>
      </c:barChart>
      <c:catAx>
        <c:axId val="13162310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202332720"/>
        <c:crosses val="autoZero"/>
        <c:auto val="1"/>
        <c:lblAlgn val="ctr"/>
        <c:lblOffset val="100"/>
        <c:noMultiLvlLbl val="0"/>
      </c:catAx>
      <c:valAx>
        <c:axId val="20233272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tx2"/>
                </a:solidFill>
              </a:defRPr>
            </a:pPr>
            <a:endParaRPr lang="tr-TR"/>
          </a:p>
        </c:txPr>
        <c:crossAx val="13162310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solidFill>
                <a:schemeClr val="tx2"/>
              </a:solidFill>
            </a:defRPr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tr-TR" sz="1400" dirty="0">
                <a:solidFill>
                  <a:schemeClr val="tx2"/>
                </a:solidFill>
              </a:rPr>
              <a:t>MART DÖNEMİ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F6FC6">
                  <a:lumMod val="75000"/>
                </a:srgbClr>
              </a:solidFill>
            </c:spPr>
          </c:dPt>
          <c:dPt>
            <c:idx val="1"/>
            <c:bubble3D val="0"/>
            <c:spPr>
              <a:solidFill>
                <a:srgbClr val="10CF9B">
                  <a:lumMod val="60000"/>
                  <a:lumOff val="40000"/>
                </a:srgbClr>
              </a:solidFill>
            </c:spPr>
          </c:dPt>
          <c:dLbls>
            <c:dLbl>
              <c:idx val="0"/>
              <c:layout>
                <c:manualLayout>
                  <c:x val="7.4294181977252793E-2"/>
                  <c:y val="8.5779017206182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3489114236349219E-3"/>
                  <c:y val="-0.30591323186312641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2.448.316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2"/>
                    </a:solidFill>
                    <a:latin typeface="+mn-lt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Sayfa1!$R$84:$R$85</c:f>
              <c:strCache>
                <c:ptCount val="2"/>
                <c:pt idx="0">
                  <c:v>ÇOK DİSİPLİNLİ</c:v>
                </c:pt>
                <c:pt idx="1">
                  <c:v>ALTYAPI</c:v>
                </c:pt>
              </c:strCache>
            </c:strRef>
          </c:cat>
          <c:val>
            <c:numRef>
              <c:f>Sayfa1!$S$84:$S$85</c:f>
              <c:numCache>
                <c:formatCode>#,##0</c:formatCode>
                <c:ptCount val="2"/>
                <c:pt idx="0">
                  <c:v>21535.88</c:v>
                </c:pt>
                <c:pt idx="1">
                  <c:v>2448316.38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900" b="1">
              <a:solidFill>
                <a:schemeClr val="tx2"/>
              </a:solidFill>
              <a:latin typeface="+mn-lt"/>
            </a:defRPr>
          </a:pPr>
          <a:endParaRPr lang="tr-TR"/>
        </a:p>
      </c:txPr>
    </c:legend>
    <c:plotVisOnly val="1"/>
    <c:dispBlanksAs val="gap"/>
    <c:showDLblsOverMax val="0"/>
  </c:chart>
  <c:spPr>
    <a:ln>
      <a:gradFill>
        <a:gsLst>
          <a:gs pos="0">
            <a:srgbClr val="04617B"/>
          </a:gs>
          <a:gs pos="50000">
            <a:srgbClr val="0F6FC6">
              <a:tint val="44500"/>
              <a:satMod val="160000"/>
            </a:srgbClr>
          </a:gs>
          <a:gs pos="100000">
            <a:srgbClr val="0F6FC6">
              <a:tint val="23500"/>
              <a:satMod val="160000"/>
            </a:srgbClr>
          </a:gs>
        </a:gsLst>
        <a:lin ang="5400000" scaled="0"/>
      </a:gradFill>
    </a:ln>
  </c:sp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'yıl yıl ek bütçeler'!$B$46</c:f>
              <c:strCache>
                <c:ptCount val="1"/>
                <c:pt idx="0">
                  <c:v>BÜTÇE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'yıl yıl ek bütçeler'!$A$47:$A$55</c:f>
              <c:strCache>
                <c:ptCount val="9"/>
                <c:pt idx="0">
                  <c:v>M.F.</c:v>
                </c:pt>
                <c:pt idx="1">
                  <c:v>F.E.F.</c:v>
                </c:pt>
                <c:pt idx="2">
                  <c:v>E.F.</c:v>
                </c:pt>
                <c:pt idx="3">
                  <c:v>İ.İ.B.F.</c:v>
                </c:pt>
                <c:pt idx="4">
                  <c:v>Ç.B.E.</c:v>
                </c:pt>
                <c:pt idx="5">
                  <c:v>B.M.M.E.</c:v>
                </c:pt>
                <c:pt idx="6">
                  <c:v>K.R.D.A.E.</c:v>
                </c:pt>
                <c:pt idx="7">
                  <c:v>A.İ.İ.T.E.</c:v>
                </c:pt>
                <c:pt idx="8">
                  <c:v>U.B.Y.O.</c:v>
                </c:pt>
              </c:strCache>
            </c:strRef>
          </c:cat>
          <c:val>
            <c:numRef>
              <c:f>'yıl yıl ek bütçeler'!$B$47:$B$55</c:f>
              <c:numCache>
                <c:formatCode>#,##0.00</c:formatCode>
                <c:ptCount val="9"/>
                <c:pt idx="0">
                  <c:v>1567714.09</c:v>
                </c:pt>
                <c:pt idx="1">
                  <c:v>2656196.75</c:v>
                </c:pt>
                <c:pt idx="2">
                  <c:v>163068.85</c:v>
                </c:pt>
                <c:pt idx="3">
                  <c:v>522610.08</c:v>
                </c:pt>
                <c:pt idx="4">
                  <c:v>301185</c:v>
                </c:pt>
                <c:pt idx="5">
                  <c:v>171836.5</c:v>
                </c:pt>
                <c:pt idx="6">
                  <c:v>264480</c:v>
                </c:pt>
                <c:pt idx="7">
                  <c:v>143848.29999999999</c:v>
                </c:pt>
                <c:pt idx="8">
                  <c:v>199573.9</c:v>
                </c:pt>
              </c:numCache>
            </c:numRef>
          </c:val>
        </c:ser>
        <c:ser>
          <c:idx val="1"/>
          <c:order val="1"/>
          <c:tx>
            <c:strRef>
              <c:f>'yıl yıl ek bütçeler'!$C$46</c:f>
              <c:strCache>
                <c:ptCount val="1"/>
                <c:pt idx="0">
                  <c:v>EK BÜTÇE</c:v>
                </c:pt>
              </c:strCache>
            </c:strRef>
          </c:tx>
          <c:invertIfNegative val="0"/>
          <c:cat>
            <c:strRef>
              <c:f>'yıl yıl ek bütçeler'!$A$47:$A$55</c:f>
              <c:strCache>
                <c:ptCount val="9"/>
                <c:pt idx="0">
                  <c:v>M.F.</c:v>
                </c:pt>
                <c:pt idx="1">
                  <c:v>F.E.F.</c:v>
                </c:pt>
                <c:pt idx="2">
                  <c:v>E.F.</c:v>
                </c:pt>
                <c:pt idx="3">
                  <c:v>İ.İ.B.F.</c:v>
                </c:pt>
                <c:pt idx="4">
                  <c:v>Ç.B.E.</c:v>
                </c:pt>
                <c:pt idx="5">
                  <c:v>B.M.M.E.</c:v>
                </c:pt>
                <c:pt idx="6">
                  <c:v>K.R.D.A.E.</c:v>
                </c:pt>
                <c:pt idx="7">
                  <c:v>A.İ.İ.T.E.</c:v>
                </c:pt>
                <c:pt idx="8">
                  <c:v>U.B.Y.O.</c:v>
                </c:pt>
              </c:strCache>
            </c:strRef>
          </c:cat>
          <c:val>
            <c:numRef>
              <c:f>'yıl yıl ek bütçeler'!$C$47:$C$55</c:f>
              <c:numCache>
                <c:formatCode>#,##0.00</c:formatCode>
                <c:ptCount val="9"/>
                <c:pt idx="0">
                  <c:v>721957.17999999993</c:v>
                </c:pt>
                <c:pt idx="1">
                  <c:v>788452.64999999991</c:v>
                </c:pt>
                <c:pt idx="2">
                  <c:v>140101</c:v>
                </c:pt>
                <c:pt idx="3">
                  <c:v>107894.61</c:v>
                </c:pt>
                <c:pt idx="4">
                  <c:v>167615.26</c:v>
                </c:pt>
                <c:pt idx="5">
                  <c:v>43815.979999999996</c:v>
                </c:pt>
                <c:pt idx="6">
                  <c:v>48823.61</c:v>
                </c:pt>
                <c:pt idx="7">
                  <c:v>11500</c:v>
                </c:pt>
                <c:pt idx="8">
                  <c:v>73055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524896"/>
        <c:axId val="206525456"/>
      </c:barChart>
      <c:catAx>
        <c:axId val="2065248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tr-TR"/>
          </a:p>
        </c:txPr>
        <c:crossAx val="206525456"/>
        <c:crosses val="autoZero"/>
        <c:auto val="1"/>
        <c:lblAlgn val="ctr"/>
        <c:lblOffset val="100"/>
        <c:noMultiLvlLbl val="0"/>
      </c:catAx>
      <c:valAx>
        <c:axId val="206525456"/>
        <c:scaling>
          <c:orientation val="minMax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tr-TR"/>
          </a:p>
        </c:txPr>
        <c:crossAx val="206524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611301682733144"/>
          <c:y val="0.43152496944783914"/>
          <c:w val="8.2871072176553387E-2"/>
          <c:h val="0.14496684711799698"/>
        </c:manualLayout>
      </c:layout>
      <c:overlay val="0"/>
      <c:txPr>
        <a:bodyPr/>
        <a:lstStyle/>
        <a:p>
          <a:pPr>
            <a:defRPr b="1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5943714906045556"/>
          <c:y val="9.5494677748614754E-2"/>
          <c:w val="0.18807545630816078"/>
          <c:h val="0.75345472440944883"/>
        </c:manualLayout>
      </c:layout>
      <c:overlay val="0"/>
      <c:txPr>
        <a:bodyPr/>
        <a:lstStyle/>
        <a:p>
          <a:pPr>
            <a:defRPr b="1"/>
          </a:pPr>
          <a:endParaRPr lang="tr-TR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 prstMaterial="dkEdge"/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104738833161664"/>
          <c:y val="3.7866533348146499E-2"/>
          <c:w val="0.74024260957822008"/>
          <c:h val="0.9477828389438210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66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2060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F6FC6">
                  <a:lumMod val="60000"/>
                  <a:lumOff val="40000"/>
                </a:srgbClr>
              </a:solidFill>
            </c:spPr>
          </c:dPt>
          <c:dPt>
            <c:idx val="10"/>
            <c:invertIfNegative val="0"/>
            <c:bubble3D val="0"/>
            <c:spPr>
              <a:solidFill>
                <a:srgbClr val="66FF33"/>
              </a:solidFill>
            </c:spPr>
          </c:dPt>
          <c:dPt>
            <c:idx val="11"/>
            <c:invertIfNegative val="0"/>
            <c:bubble3D val="0"/>
            <c:spPr>
              <a:solidFill>
                <a:srgbClr val="66FFFF"/>
              </a:solidFill>
            </c:spPr>
          </c:dPt>
          <c:dLbls>
            <c:dLbl>
              <c:idx val="0"/>
              <c:layout>
                <c:manualLayout>
                  <c:x val="1.9430397564112464E-2"/>
                  <c:y val="-1.6461319112691181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889.514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441205214486526E-2"/>
                  <c:y val="4.7031811280228127E-3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877.989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946550194987723E-2"/>
                  <c:y val="1.410954338406835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522.610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0925170272982851E-2"/>
                  <c:y val="1.6461133948079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9679301169926506E-3"/>
                  <c:y val="1.4109543384068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4946550194987696E-2"/>
                  <c:y val="4.70318112802281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3451895175488976E-2"/>
                  <c:y val="7.05458652742287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0462585136491316E-2"/>
                  <c:y val="9.40636225604562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8.9679301169925413E-3"/>
                  <c:y val="9.4063622560454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8.96793011699265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1.7935860233985301E-2"/>
                  <c:y val="9.40636225604562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2700000" vert="horz" anchor="ctr" anchorCtr="0"/>
              <a:lstStyle/>
              <a:p>
                <a:pPr>
                  <a:defRPr sz="1800" b="1">
                    <a:solidFill>
                      <a:schemeClr val="tx2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'[2011 YILI PROJELERİNİN BİRİMLER BAZINDA BAŞLANGIÇ BÜTÇELERİ.xlsx]Sayfa1'!$A$29:$A$40</c:f>
              <c:strCache>
                <c:ptCount val="12"/>
                <c:pt idx="0">
                  <c:v>Mühendislik F.</c:v>
                </c:pt>
                <c:pt idx="1">
                  <c:v>Fen-Edebiyat F.</c:v>
                </c:pt>
                <c:pt idx="2">
                  <c:v>İktisadi ve İdari B.F.</c:v>
                </c:pt>
                <c:pt idx="3">
                  <c:v>Eğitim F.</c:v>
                </c:pt>
                <c:pt idx="4">
                  <c:v>Çevre Bilimleri E.</c:v>
                </c:pt>
                <c:pt idx="5">
                  <c:v>Biyo-Medikal M.E.</c:v>
                </c:pt>
                <c:pt idx="6">
                  <c:v>KRDAE</c:v>
                </c:pt>
                <c:pt idx="7">
                  <c:v>A.İ.İ.T.E</c:v>
                </c:pt>
                <c:pt idx="8">
                  <c:v>UBYO</c:v>
                </c:pt>
                <c:pt idx="9">
                  <c:v>Altyapı</c:v>
                </c:pt>
                <c:pt idx="10">
                  <c:v>Çok Disiplinli</c:v>
                </c:pt>
                <c:pt idx="11">
                  <c:v>Tamamlayıcı Destek</c:v>
                </c:pt>
              </c:strCache>
            </c:strRef>
          </c:cat>
          <c:val>
            <c:numRef>
              <c:f>'[2011 YILI PROJELERİNİN BİRİMLER BAZINDA BAŞLANGIÇ BÜTÇELERİ.xlsx]Sayfa1'!$B$29:$B$40</c:f>
              <c:numCache>
                <c:formatCode>#,##0</c:formatCode>
                <c:ptCount val="12"/>
                <c:pt idx="0">
                  <c:v>823283.69</c:v>
                </c:pt>
                <c:pt idx="1">
                  <c:v>848004.8</c:v>
                </c:pt>
                <c:pt idx="2">
                  <c:v>493890.08</c:v>
                </c:pt>
                <c:pt idx="3">
                  <c:v>163068.85</c:v>
                </c:pt>
                <c:pt idx="4">
                  <c:v>201185</c:v>
                </c:pt>
                <c:pt idx="5">
                  <c:v>171836.5</c:v>
                </c:pt>
                <c:pt idx="6">
                  <c:v>264480</c:v>
                </c:pt>
                <c:pt idx="7">
                  <c:v>143848.29999999999</c:v>
                </c:pt>
                <c:pt idx="8">
                  <c:v>183553.9</c:v>
                </c:pt>
                <c:pt idx="9">
                  <c:v>2448316.38</c:v>
                </c:pt>
                <c:pt idx="10">
                  <c:v>21535.88</c:v>
                </c:pt>
                <c:pt idx="11">
                  <c:v>102575.24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938096"/>
        <c:axId val="204669968"/>
      </c:barChart>
      <c:catAx>
        <c:axId val="1309380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204669968"/>
        <c:crosses val="autoZero"/>
        <c:auto val="1"/>
        <c:lblAlgn val="ctr"/>
        <c:lblOffset val="100"/>
        <c:noMultiLvlLbl val="0"/>
      </c:catAx>
      <c:valAx>
        <c:axId val="20466996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tx2"/>
                </a:solidFill>
              </a:defRPr>
            </a:pPr>
            <a:endParaRPr lang="tr-TR"/>
          </a:p>
        </c:txPr>
        <c:crossAx val="13093809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solidFill>
                <a:schemeClr val="tx2"/>
              </a:solidFill>
            </a:defRPr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+mn-lt"/>
              </a:defRPr>
            </a:pPr>
            <a:r>
              <a:rPr lang="tr-TR" sz="1400" dirty="0">
                <a:solidFill>
                  <a:schemeClr val="tx2"/>
                </a:solidFill>
                <a:latin typeface="+mn-lt"/>
              </a:rPr>
              <a:t>OCAK DÖNEMİ</a:t>
            </a:r>
          </a:p>
        </c:rich>
      </c:tx>
      <c:overlay val="0"/>
      <c:spPr>
        <a:solidFill>
          <a:sysClr val="window" lastClr="FFFFFF"/>
        </a:solidFill>
      </c:spPr>
    </c:title>
    <c:autoTitleDeleted val="0"/>
    <c:plotArea>
      <c:layout>
        <c:manualLayout>
          <c:layoutTarget val="inner"/>
          <c:xMode val="edge"/>
          <c:yMode val="edge"/>
          <c:x val="7.957642010284674E-2"/>
          <c:y val="0.27403930490656675"/>
          <c:w val="0.54958180942995871"/>
          <c:h val="0.61275192068625206"/>
        </c:manualLayout>
      </c:layout>
      <c:pieChart>
        <c:varyColors val="1"/>
        <c:ser>
          <c:idx val="0"/>
          <c:order val="0"/>
          <c:spPr>
            <a:solidFill>
              <a:srgbClr val="04617B">
                <a:lumMod val="60000"/>
                <a:lumOff val="40000"/>
              </a:srgbClr>
            </a:solidFill>
          </c:spPr>
          <c:explosion val="25"/>
          <c:dPt>
            <c:idx val="1"/>
            <c:bubble3D val="0"/>
            <c:spPr>
              <a:solidFill>
                <a:srgbClr val="A5C249">
                  <a:lumMod val="60000"/>
                  <a:lumOff val="40000"/>
                </a:srgbClr>
              </a:solidFill>
            </c:spPr>
          </c:dPt>
          <c:dPt>
            <c:idx val="2"/>
            <c:bubble3D val="0"/>
            <c:spPr>
              <a:solidFill>
                <a:srgbClr val="FE94F6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43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1121595951102575E-2"/>
                  <c:y val="2.8213994741325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75000"/>
                      </a:schemeClr>
                    </a:solidFill>
                    <a:latin typeface="+mj-lt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Sayfa1!$A$61:$A$63</c:f>
              <c:strCache>
                <c:ptCount val="3"/>
                <c:pt idx="0">
                  <c:v>STANDART</c:v>
                </c:pt>
                <c:pt idx="1">
                  <c:v>DOKTORA</c:v>
                </c:pt>
                <c:pt idx="2">
                  <c:v>TAMAMLAYICI DESTEK</c:v>
                </c:pt>
              </c:strCache>
            </c:strRef>
          </c:cat>
          <c:val>
            <c:numRef>
              <c:f>Sayfa1!$B$61:$B$63</c:f>
              <c:numCache>
                <c:formatCode>General</c:formatCode>
                <c:ptCount val="3"/>
                <c:pt idx="0">
                  <c:v>41</c:v>
                </c:pt>
                <c:pt idx="1">
                  <c:v>18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900" b="1">
              <a:solidFill>
                <a:schemeClr val="tx2"/>
              </a:solidFill>
              <a:latin typeface="+mn-lt"/>
            </a:defRPr>
          </a:pPr>
          <a:endParaRPr lang="tr-TR"/>
        </a:p>
      </c:txPr>
    </c:legend>
    <c:plotVisOnly val="1"/>
    <c:dispBlanksAs val="gap"/>
    <c:showDLblsOverMax val="0"/>
  </c:chart>
  <c:spPr>
    <a:ln>
      <a:gradFill>
        <a:gsLst>
          <a:gs pos="0">
            <a:srgbClr val="04617B"/>
          </a:gs>
          <a:gs pos="50000">
            <a:srgbClr val="0F6FC6">
              <a:tint val="44500"/>
              <a:satMod val="160000"/>
            </a:srgbClr>
          </a:gs>
          <a:gs pos="100000">
            <a:srgbClr val="0F6FC6">
              <a:tint val="23500"/>
              <a:satMod val="160000"/>
            </a:srgbClr>
          </a:gs>
        </a:gsLst>
        <a:lin ang="5400000" scaled="0"/>
      </a:gradFill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+mj-lt"/>
              </a:defRPr>
            </a:pPr>
            <a:r>
              <a:rPr lang="tr-TR" sz="1400" dirty="0">
                <a:solidFill>
                  <a:schemeClr val="tx2"/>
                </a:solidFill>
                <a:latin typeface="+mn-lt"/>
              </a:rPr>
              <a:t>MAYIS</a:t>
            </a:r>
            <a:r>
              <a:rPr lang="tr-TR" sz="1400" baseline="0" dirty="0">
                <a:solidFill>
                  <a:schemeClr val="tx2"/>
                </a:solidFill>
                <a:latin typeface="+mn-lt"/>
              </a:rPr>
              <a:t> DÖNEMİ</a:t>
            </a:r>
            <a:endParaRPr lang="tr-TR" sz="1400" dirty="0">
              <a:solidFill>
                <a:schemeClr val="tx2"/>
              </a:solidFill>
              <a:latin typeface="+mn-lt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4617B">
                  <a:lumMod val="60000"/>
                  <a:lumOff val="40000"/>
                </a:srgbClr>
              </a:solidFill>
            </c:spPr>
          </c:dPt>
          <c:dPt>
            <c:idx val="1"/>
            <c:bubble3D val="0"/>
            <c:spPr>
              <a:solidFill>
                <a:srgbClr val="A5C249">
                  <a:lumMod val="60000"/>
                  <a:lumOff val="40000"/>
                </a:srgbClr>
              </a:solidFill>
            </c:spPr>
          </c:dPt>
          <c:dPt>
            <c:idx val="2"/>
            <c:bubble3D val="0"/>
            <c:spPr>
              <a:solidFill>
                <a:srgbClr val="FE94F6"/>
              </a:solidFill>
            </c:spPr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14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6587926509186353E-3"/>
                  <c:y val="1.5520559930008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75000"/>
                      </a:schemeClr>
                    </a:solidFill>
                    <a:latin typeface="+mj-lt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Sayfa1!$A$69:$A$71</c:f>
              <c:strCache>
                <c:ptCount val="3"/>
                <c:pt idx="0">
                  <c:v>STANDART</c:v>
                </c:pt>
                <c:pt idx="1">
                  <c:v>DOKTORA</c:v>
                </c:pt>
                <c:pt idx="2">
                  <c:v>TAMAMLAYICI DESTEK </c:v>
                </c:pt>
              </c:strCache>
            </c:strRef>
          </c:cat>
          <c:val>
            <c:numRef>
              <c:f>Sayfa1!$B$69:$B$71</c:f>
              <c:numCache>
                <c:formatCode>General</c:formatCode>
                <c:ptCount val="3"/>
                <c:pt idx="0">
                  <c:v>37</c:v>
                </c:pt>
                <c:pt idx="1">
                  <c:v>15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0102179422412183"/>
          <c:y val="0.3395729178239455"/>
          <c:w val="0.3790118707984228"/>
          <c:h val="0.29198792726734069"/>
        </c:manualLayout>
      </c:layout>
      <c:overlay val="0"/>
      <c:txPr>
        <a:bodyPr/>
        <a:lstStyle/>
        <a:p>
          <a:pPr>
            <a:defRPr sz="900" b="1">
              <a:solidFill>
                <a:schemeClr val="tx2"/>
              </a:solidFill>
              <a:latin typeface="+mn-lt"/>
            </a:defRPr>
          </a:pPr>
          <a:endParaRPr lang="tr-TR"/>
        </a:p>
      </c:txPr>
    </c:legend>
    <c:plotVisOnly val="1"/>
    <c:dispBlanksAs val="gap"/>
    <c:showDLblsOverMax val="0"/>
  </c:chart>
  <c:spPr>
    <a:ln>
      <a:gradFill>
        <a:gsLst>
          <a:gs pos="0">
            <a:srgbClr val="04617B"/>
          </a:gs>
          <a:gs pos="50000">
            <a:srgbClr val="0F6FC6">
              <a:tint val="44500"/>
              <a:satMod val="160000"/>
            </a:srgbClr>
          </a:gs>
          <a:gs pos="100000">
            <a:srgbClr val="0F6FC6">
              <a:tint val="23500"/>
              <a:satMod val="160000"/>
            </a:srgbClr>
          </a:gs>
        </a:gsLst>
        <a:lin ang="5400000" scaled="0"/>
      </a:gradFill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latin typeface="+mj-lt"/>
              </a:defRPr>
            </a:pPr>
            <a:r>
              <a:rPr lang="tr-TR" sz="1400" dirty="0">
                <a:solidFill>
                  <a:schemeClr val="tx2"/>
                </a:solidFill>
                <a:latin typeface="+mn-lt"/>
              </a:rPr>
              <a:t>EYLÜL DÖNEMİ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explosion val="25"/>
          <c:dPt>
            <c:idx val="0"/>
            <c:bubble3D val="0"/>
            <c:spPr>
              <a:solidFill>
                <a:srgbClr val="04617B">
                  <a:lumMod val="60000"/>
                  <a:lumOff val="40000"/>
                </a:srgbClr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solidFill>
                <a:srgbClr val="A5C249">
                  <a:lumMod val="60000"/>
                  <a:lumOff val="40000"/>
                </a:srgbClr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solidFill>
                <a:srgbClr val="FE94F6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15</a:t>
                    </a:r>
                    <a:endParaRPr lang="en-US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77854291442365E-2"/>
                  <c:y val="2.0698878575781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75000"/>
                      </a:schemeClr>
                    </a:solidFill>
                    <a:latin typeface="+mj-lt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Sayfa1!$A$75:$A$77</c:f>
              <c:strCache>
                <c:ptCount val="3"/>
                <c:pt idx="0">
                  <c:v>STANDART</c:v>
                </c:pt>
                <c:pt idx="1">
                  <c:v>DOKTORA</c:v>
                </c:pt>
                <c:pt idx="2">
                  <c:v>TAMAMLAYICI DESTEK</c:v>
                </c:pt>
              </c:strCache>
            </c:strRef>
          </c:cat>
          <c:val>
            <c:numRef>
              <c:f>Sayfa1!$B$75:$B$77</c:f>
              <c:numCache>
                <c:formatCode>General</c:formatCode>
                <c:ptCount val="3"/>
                <c:pt idx="0">
                  <c:v>15</c:v>
                </c:pt>
                <c:pt idx="1">
                  <c:v>12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173425174980558"/>
          <c:y val="0.33656235165789655"/>
          <c:w val="0.34032885234973892"/>
          <c:h val="0.26856611891608001"/>
        </c:manualLayout>
      </c:layout>
      <c:overlay val="0"/>
      <c:txPr>
        <a:bodyPr/>
        <a:lstStyle/>
        <a:p>
          <a:pPr>
            <a:defRPr sz="900" b="1">
              <a:solidFill>
                <a:schemeClr val="tx2"/>
              </a:solidFill>
              <a:latin typeface="+mn-lt"/>
            </a:defRPr>
          </a:pPr>
          <a:endParaRPr lang="tr-TR"/>
        </a:p>
      </c:txPr>
    </c:legend>
    <c:plotVisOnly val="1"/>
    <c:dispBlanksAs val="gap"/>
    <c:showDLblsOverMax val="0"/>
  </c:chart>
  <c:spPr>
    <a:ln>
      <a:gradFill>
        <a:gsLst>
          <a:gs pos="0">
            <a:srgbClr val="04617B"/>
          </a:gs>
          <a:gs pos="50000">
            <a:srgbClr val="0F6FC6">
              <a:tint val="44500"/>
              <a:satMod val="160000"/>
            </a:srgbClr>
          </a:gs>
          <a:gs pos="100000">
            <a:srgbClr val="0F6FC6">
              <a:tint val="23500"/>
              <a:satMod val="160000"/>
            </a:srgbClr>
          </a:gs>
        </a:gsLst>
        <a:lin ang="5400000" scaled="0"/>
      </a:gradFill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2"/>
                </a:solidFill>
              </a:defRPr>
            </a:pPr>
            <a:r>
              <a:rPr lang="tr-TR" sz="1400" dirty="0">
                <a:solidFill>
                  <a:schemeClr val="tx2"/>
                </a:solidFill>
              </a:rPr>
              <a:t>MART DÖNEMİ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FF6600"/>
            </a:solidFill>
          </c:spPr>
          <c:explosion val="25"/>
          <c:dPt>
            <c:idx val="0"/>
            <c:bubble3D val="0"/>
            <c:spPr>
              <a:solidFill>
                <a:srgbClr val="0F6FC6">
                  <a:lumMod val="75000"/>
                </a:srgbClr>
              </a:solidFill>
            </c:spPr>
          </c:dPt>
          <c:dPt>
            <c:idx val="1"/>
            <c:bubble3D val="0"/>
            <c:spPr>
              <a:solidFill>
                <a:srgbClr val="10CF9B">
                  <a:lumMod val="60000"/>
                  <a:lumOff val="40000"/>
                </a:srgbClr>
              </a:solidFill>
            </c:spPr>
          </c:dPt>
          <c:dLbls>
            <c:dLbl>
              <c:idx val="0"/>
              <c:layout>
                <c:manualLayout>
                  <c:x val="2.601073675252016E-2"/>
                  <c:y val="4.689083367841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75000"/>
                      </a:schemeClr>
                    </a:solidFill>
                    <a:latin typeface="+mj-lt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Sayfa1!$A$81:$A$82</c:f>
              <c:strCache>
                <c:ptCount val="2"/>
                <c:pt idx="0">
                  <c:v>ÇOK DİSİPLİNLİ</c:v>
                </c:pt>
                <c:pt idx="1">
                  <c:v>ALTYAPI</c:v>
                </c:pt>
              </c:strCache>
            </c:strRef>
          </c:cat>
          <c:val>
            <c:numRef>
              <c:f>Sayfa1!$B$81:$B$82</c:f>
              <c:numCache>
                <c:formatCode>General</c:formatCode>
                <c:ptCount val="2"/>
                <c:pt idx="0">
                  <c:v>1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900" b="1">
                <a:solidFill>
                  <a:schemeClr val="tx2"/>
                </a:solidFill>
                <a:latin typeface="+mn-lt"/>
              </a:defRPr>
            </a:pPr>
            <a:endParaRPr lang="tr-TR"/>
          </a:p>
        </c:txPr>
      </c:legendEntry>
      <c:layout>
        <c:manualLayout>
          <c:xMode val="edge"/>
          <c:yMode val="edge"/>
          <c:x val="0.6617377943331243"/>
          <c:y val="0.48376358855750035"/>
          <c:w val="0.24175825327584147"/>
          <c:h val="0.19328912949066265"/>
        </c:manualLayout>
      </c:layout>
      <c:overlay val="0"/>
      <c:txPr>
        <a:bodyPr/>
        <a:lstStyle/>
        <a:p>
          <a:pPr>
            <a:defRPr b="1">
              <a:solidFill>
                <a:schemeClr val="tx2"/>
              </a:solidFill>
              <a:latin typeface="+mn-lt"/>
            </a:defRPr>
          </a:pPr>
          <a:endParaRPr lang="tr-TR"/>
        </a:p>
      </c:txPr>
    </c:legend>
    <c:plotVisOnly val="1"/>
    <c:dispBlanksAs val="gap"/>
    <c:showDLblsOverMax val="0"/>
  </c:chart>
  <c:spPr>
    <a:ln>
      <a:gradFill>
        <a:gsLst>
          <a:gs pos="0">
            <a:srgbClr val="04617B"/>
          </a:gs>
          <a:gs pos="50000">
            <a:srgbClr val="0F6FC6">
              <a:tint val="44500"/>
              <a:satMod val="160000"/>
            </a:srgbClr>
          </a:gs>
          <a:gs pos="100000">
            <a:srgbClr val="0F6FC6">
              <a:tint val="23500"/>
              <a:satMod val="160000"/>
            </a:srgbClr>
          </a:gs>
        </a:gsLst>
        <a:lin ang="5400000" scaled="0"/>
      </a:gradFill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solidFill>
                  <a:schemeClr val="tx2"/>
                </a:solidFill>
                <a:latin typeface="+mn-lt"/>
              </a:defRPr>
            </a:pPr>
            <a:r>
              <a:rPr lang="tr-TR" sz="1400" dirty="0">
                <a:solidFill>
                  <a:schemeClr val="tx2"/>
                </a:solidFill>
                <a:latin typeface="+mn-lt"/>
              </a:rPr>
              <a:t>OCAK</a:t>
            </a:r>
            <a:r>
              <a:rPr lang="tr-TR" sz="1400" baseline="0" dirty="0">
                <a:solidFill>
                  <a:schemeClr val="tx2"/>
                </a:solidFill>
                <a:latin typeface="+mn-lt"/>
              </a:rPr>
              <a:t> DÖNEMİ</a:t>
            </a:r>
            <a:endParaRPr lang="tr-TR" sz="1400" dirty="0">
              <a:solidFill>
                <a:schemeClr val="tx2"/>
              </a:solidFill>
              <a:latin typeface="+mn-lt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9DD9">
                  <a:lumMod val="60000"/>
                  <a:lumOff val="40000"/>
                </a:srgbClr>
              </a:solidFill>
            </c:spPr>
          </c:dPt>
          <c:dPt>
            <c:idx val="1"/>
            <c:bubble3D val="0"/>
            <c:spPr>
              <a:solidFill>
                <a:srgbClr val="A5C249">
                  <a:lumMod val="60000"/>
                  <a:lumOff val="40000"/>
                </a:srgbClr>
              </a:solidFill>
            </c:spPr>
          </c:dPt>
          <c:dPt>
            <c:idx val="2"/>
            <c:bubble3D val="0"/>
            <c:spPr>
              <a:solidFill>
                <a:srgbClr val="FE94F6"/>
              </a:solidFill>
            </c:spPr>
          </c:dPt>
          <c:dLbls>
            <c:dLbl>
              <c:idx val="0"/>
              <c:layout>
                <c:manualLayout>
                  <c:x val="-2.2146381883494427E-2"/>
                  <c:y val="3.735981949718005E-2"/>
                </c:manualLayout>
              </c:layout>
              <c:tx>
                <c:rich>
                  <a:bodyPr/>
                  <a:lstStyle/>
                  <a:p>
                    <a:r>
                      <a:rPr lang="en-US" sz="1500" dirty="0" smtClean="0"/>
                      <a:t>1</a:t>
                    </a:r>
                    <a:r>
                      <a:rPr lang="tr-TR" sz="1500" dirty="0" smtClean="0"/>
                      <a:t>.</a:t>
                    </a:r>
                    <a:r>
                      <a:rPr lang="en-US" sz="1500" dirty="0" smtClean="0"/>
                      <a:t>005</a:t>
                    </a:r>
                    <a:r>
                      <a:rPr lang="tr-TR" sz="1500" dirty="0" smtClean="0"/>
                      <a:t>.</a:t>
                    </a:r>
                    <a:r>
                      <a:rPr lang="en-US" sz="1500" dirty="0" smtClean="0"/>
                      <a:t>28</a:t>
                    </a:r>
                    <a:r>
                      <a:rPr lang="tr-TR" sz="1500" dirty="0" smtClean="0"/>
                      <a:t>7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466</a:t>
                    </a:r>
                    <a:r>
                      <a:rPr lang="tr-TR" smtClean="0"/>
                      <a:t>.</a:t>
                    </a:r>
                    <a:r>
                      <a:rPr lang="en-US" smtClean="0"/>
                      <a:t>40</a:t>
                    </a:r>
                    <a:r>
                      <a:rPr lang="tr-TR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6927933933266672E-2"/>
                  <c:y val="2.2682528738636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sz="1600" b="1">
                    <a:solidFill>
                      <a:schemeClr val="tx2"/>
                    </a:solidFill>
                    <a:latin typeface="+mn-lt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Sayfa1!$R$62:$R$64</c:f>
              <c:strCache>
                <c:ptCount val="3"/>
                <c:pt idx="0">
                  <c:v>STANDART</c:v>
                </c:pt>
                <c:pt idx="1">
                  <c:v>DOKTORA</c:v>
                </c:pt>
                <c:pt idx="2">
                  <c:v>TAMAMLAYICI DESTEK</c:v>
                </c:pt>
              </c:strCache>
            </c:strRef>
          </c:cat>
          <c:val>
            <c:numRef>
              <c:f>Sayfa1!$S$62:$S$64</c:f>
              <c:numCache>
                <c:formatCode>#,##0</c:formatCode>
                <c:ptCount val="3"/>
                <c:pt idx="0">
                  <c:v>941097.88</c:v>
                </c:pt>
                <c:pt idx="1">
                  <c:v>405660.68</c:v>
                </c:pt>
                <c:pt idx="2">
                  <c:v>48520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900" b="1">
              <a:solidFill>
                <a:schemeClr val="tx2"/>
              </a:solidFill>
              <a:latin typeface="+mn-lt"/>
            </a:defRPr>
          </a:pPr>
          <a:endParaRPr lang="tr-TR"/>
        </a:p>
      </c:txPr>
    </c:legend>
    <c:plotVisOnly val="1"/>
    <c:dispBlanksAs val="gap"/>
    <c:showDLblsOverMax val="0"/>
  </c:chart>
  <c:spPr>
    <a:ln>
      <a:gradFill>
        <a:gsLst>
          <a:gs pos="0">
            <a:srgbClr val="04617B"/>
          </a:gs>
          <a:gs pos="50000">
            <a:srgbClr val="0F6FC6">
              <a:tint val="44500"/>
              <a:satMod val="160000"/>
            </a:srgbClr>
          </a:gs>
          <a:gs pos="100000">
            <a:srgbClr val="0F6FC6">
              <a:tint val="23500"/>
              <a:satMod val="160000"/>
            </a:srgbClr>
          </a:gs>
        </a:gsLst>
        <a:lin ang="5400000" scaled="0"/>
      </a:gradFill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tr-TR" sz="1400">
                <a:solidFill>
                  <a:schemeClr val="tx2"/>
                </a:solidFill>
              </a:rPr>
              <a:t>MAYIS DÖNEMİ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4617B">
                  <a:lumMod val="60000"/>
                  <a:lumOff val="40000"/>
                </a:srgbClr>
              </a:solidFill>
            </c:spPr>
          </c:dPt>
          <c:dPt>
            <c:idx val="1"/>
            <c:bubble3D val="0"/>
            <c:spPr>
              <a:solidFill>
                <a:srgbClr val="A5C249">
                  <a:lumMod val="60000"/>
                  <a:lumOff val="40000"/>
                </a:srgbClr>
              </a:solidFill>
            </c:spPr>
          </c:dPt>
          <c:dPt>
            <c:idx val="2"/>
            <c:bubble3D val="0"/>
            <c:spPr>
              <a:solidFill>
                <a:srgbClr val="FE94F6"/>
              </a:solidFill>
            </c:spPr>
          </c:dPt>
          <c:dLbls>
            <c:dLbl>
              <c:idx val="2"/>
              <c:layout>
                <c:manualLayout>
                  <c:x val="0.10637072413410004"/>
                  <c:y val="5.5193213825914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2"/>
                    </a:solidFill>
                    <a:latin typeface="+mn-lt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Sayfa1!$R$70:$R$72</c:f>
              <c:strCache>
                <c:ptCount val="3"/>
                <c:pt idx="0">
                  <c:v>STANDART</c:v>
                </c:pt>
                <c:pt idx="1">
                  <c:v>DOKTORA</c:v>
                </c:pt>
                <c:pt idx="2">
                  <c:v>TAMAMLAYICI DESTEK</c:v>
                </c:pt>
              </c:strCache>
            </c:strRef>
          </c:cat>
          <c:val>
            <c:numRef>
              <c:f>Sayfa1!$S$70:$S$72</c:f>
              <c:numCache>
                <c:formatCode>#,##0</c:formatCode>
                <c:ptCount val="3"/>
                <c:pt idx="0">
                  <c:v>894696.88</c:v>
                </c:pt>
                <c:pt idx="1">
                  <c:v>348614.65</c:v>
                </c:pt>
                <c:pt idx="2">
                  <c:v>24055.24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900" b="1">
              <a:solidFill>
                <a:schemeClr val="tx2"/>
              </a:solidFill>
              <a:latin typeface="+mn-lt"/>
            </a:defRPr>
          </a:pPr>
          <a:endParaRPr lang="tr-TR"/>
        </a:p>
      </c:txPr>
    </c:legend>
    <c:plotVisOnly val="1"/>
    <c:dispBlanksAs val="gap"/>
    <c:showDLblsOverMax val="0"/>
  </c:chart>
  <c:spPr>
    <a:ln>
      <a:gradFill>
        <a:gsLst>
          <a:gs pos="0">
            <a:srgbClr val="04617B"/>
          </a:gs>
          <a:gs pos="50000">
            <a:srgbClr val="0F6FC6">
              <a:tint val="44500"/>
              <a:satMod val="160000"/>
            </a:srgbClr>
          </a:gs>
          <a:gs pos="100000">
            <a:srgbClr val="0F6FC6">
              <a:tint val="23500"/>
              <a:satMod val="160000"/>
            </a:srgbClr>
          </a:gs>
        </a:gsLst>
        <a:lin ang="5400000" scaled="0"/>
      </a:gradFill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latin typeface="+mn-lt"/>
              </a:defRPr>
            </a:pPr>
            <a:r>
              <a:rPr lang="tr-TR" sz="1400">
                <a:solidFill>
                  <a:schemeClr val="tx2"/>
                </a:solidFill>
                <a:latin typeface="+mn-lt"/>
              </a:rPr>
              <a:t>EYLÜL DÖNEMİ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4617B">
                  <a:lumMod val="60000"/>
                  <a:lumOff val="40000"/>
                </a:srgbClr>
              </a:solidFill>
            </c:spPr>
          </c:dPt>
          <c:dPt>
            <c:idx val="1"/>
            <c:bubble3D val="0"/>
            <c:spPr>
              <a:solidFill>
                <a:srgbClr val="A5C249">
                  <a:lumMod val="60000"/>
                  <a:lumOff val="40000"/>
                </a:srgbClr>
              </a:solidFill>
            </c:spPr>
          </c:dPt>
          <c:dPt>
            <c:idx val="2"/>
            <c:bubble3D val="0"/>
            <c:spPr>
              <a:solidFill>
                <a:srgbClr val="FE94F6"/>
              </a:solidFill>
            </c:spPr>
          </c:dPt>
          <c:dLbls>
            <c:dLbl>
              <c:idx val="2"/>
              <c:layout>
                <c:manualLayout>
                  <c:x val="-5.6941821279117136E-2"/>
                  <c:y val="9.69822797466948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2"/>
                    </a:solidFill>
                    <a:latin typeface="+mn-lt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Sayfa1!$R$77:$R$79</c:f>
              <c:strCache>
                <c:ptCount val="3"/>
                <c:pt idx="0">
                  <c:v>STANDART</c:v>
                </c:pt>
                <c:pt idx="1">
                  <c:v>DOKTORA</c:v>
                </c:pt>
                <c:pt idx="2">
                  <c:v>TAMAMLAYICI DESTEK</c:v>
                </c:pt>
              </c:strCache>
            </c:strRef>
          </c:cat>
          <c:val>
            <c:numRef>
              <c:f>Sayfa1!$S$77:$S$79</c:f>
              <c:numCache>
                <c:formatCode>#,##0</c:formatCode>
                <c:ptCount val="3"/>
                <c:pt idx="0">
                  <c:v>407078.99</c:v>
                </c:pt>
                <c:pt idx="1">
                  <c:v>296002.03999999998</c:v>
                </c:pt>
                <c:pt idx="2">
                  <c:v>30000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900" b="1">
              <a:solidFill>
                <a:schemeClr val="tx2"/>
              </a:solidFill>
              <a:latin typeface="+mn-lt"/>
            </a:defRPr>
          </a:pPr>
          <a:endParaRPr lang="tr-TR"/>
        </a:p>
      </c:txPr>
    </c:legend>
    <c:plotVisOnly val="1"/>
    <c:dispBlanksAs val="gap"/>
    <c:showDLblsOverMax val="0"/>
  </c:chart>
  <c:spPr>
    <a:ln>
      <a:gradFill>
        <a:gsLst>
          <a:gs pos="0">
            <a:srgbClr val="04617B"/>
          </a:gs>
          <a:gs pos="50000">
            <a:srgbClr val="0F6FC6">
              <a:tint val="44500"/>
              <a:satMod val="160000"/>
            </a:srgbClr>
          </a:gs>
          <a:gs pos="100000">
            <a:srgbClr val="0F6FC6">
              <a:tint val="23500"/>
              <a:satMod val="160000"/>
            </a:srgbClr>
          </a:gs>
        </a:gsLst>
        <a:lin ang="5400000" scaled="0"/>
      </a:gradFill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56F4D-F46A-4FE5-ADA9-C2DD089313C7}" type="datetimeFigureOut">
              <a:rPr lang="tr-TR" smtClean="0"/>
              <a:pPr/>
              <a:t>12.04.2017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11938-64E0-4A82-8267-9AB0D388F8A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5786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11938-64E0-4A82-8267-9AB0D388F8A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235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KHGJHGJHGFJHGFJHG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11938-64E0-4A82-8267-9AB0D388F8A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594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1ACE-7A11-475A-827F-DBF0D74A8ABB}" type="datetimeFigureOut">
              <a:rPr lang="tr-TR" smtClean="0"/>
              <a:pPr/>
              <a:t>12.04.2017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DA1E-2ECE-4141-8E35-DC88D52A44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1ACE-7A11-475A-827F-DBF0D74A8ABB}" type="datetimeFigureOut">
              <a:rPr lang="tr-TR" smtClean="0"/>
              <a:pPr/>
              <a:t>12.04.2017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DA1E-2ECE-4141-8E35-DC88D52A44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1ACE-7A11-475A-827F-DBF0D74A8ABB}" type="datetimeFigureOut">
              <a:rPr lang="tr-TR" smtClean="0"/>
              <a:pPr/>
              <a:t>12.04.2017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DA1E-2ECE-4141-8E35-DC88D52A44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1ACE-7A11-475A-827F-DBF0D74A8ABB}" type="datetimeFigureOut">
              <a:rPr lang="tr-TR" smtClean="0"/>
              <a:pPr/>
              <a:t>12.04.2017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DA1E-2ECE-4141-8E35-DC88D52A44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1ACE-7A11-475A-827F-DBF0D74A8ABB}" type="datetimeFigureOut">
              <a:rPr lang="tr-TR" smtClean="0"/>
              <a:pPr/>
              <a:t>12.04.2017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DA1E-2ECE-4141-8E35-DC88D52A44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1ACE-7A11-475A-827F-DBF0D74A8ABB}" type="datetimeFigureOut">
              <a:rPr lang="tr-TR" smtClean="0"/>
              <a:pPr/>
              <a:t>12.04.2017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DA1E-2ECE-4141-8E35-DC88D52A44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1ACE-7A11-475A-827F-DBF0D74A8ABB}" type="datetimeFigureOut">
              <a:rPr lang="tr-TR" smtClean="0"/>
              <a:pPr/>
              <a:t>12.04.2017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DA1E-2ECE-4141-8E35-DC88D52A44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1ACE-7A11-475A-827F-DBF0D74A8ABB}" type="datetimeFigureOut">
              <a:rPr lang="tr-TR" smtClean="0"/>
              <a:pPr/>
              <a:t>12.04.2017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DA1E-2ECE-4141-8E35-DC88D52A44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1ACE-7A11-475A-827F-DBF0D74A8ABB}" type="datetimeFigureOut">
              <a:rPr lang="tr-TR" smtClean="0"/>
              <a:pPr/>
              <a:t>12.04.2017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DA1E-2ECE-4141-8E35-DC88D52A44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1ACE-7A11-475A-827F-DBF0D74A8ABB}" type="datetimeFigureOut">
              <a:rPr lang="tr-TR" smtClean="0"/>
              <a:pPr/>
              <a:t>12.04.2017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DA1E-2ECE-4141-8E35-DC88D52A44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1ACE-7A11-475A-827F-DBF0D74A8ABB}" type="datetimeFigureOut">
              <a:rPr lang="tr-TR" smtClean="0"/>
              <a:pPr/>
              <a:t>12.04.2017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89DA1E-2ECE-4141-8E35-DC88D52A446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4D1ACE-7A11-475A-827F-DBF0D74A8ABB}" type="datetimeFigureOut">
              <a:rPr lang="tr-TR" smtClean="0"/>
              <a:pPr/>
              <a:t>12.04.2017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89DA1E-2ECE-4141-8E35-DC88D52A4469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42910" y="6143644"/>
            <a:ext cx="7786742" cy="409128"/>
          </a:xfrm>
        </p:spPr>
        <p:txBody>
          <a:bodyPr>
            <a:normAutofit/>
          </a:bodyPr>
          <a:lstStyle/>
          <a:p>
            <a:pPr algn="ctr"/>
            <a:r>
              <a:rPr lang="tr-TR" sz="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BAP İdari Koordinatörlüğü tarafından hazırlanmıştır</a:t>
            </a:r>
            <a:r>
              <a:rPr lang="tr-TR" sz="800" dirty="0" smtClean="0"/>
              <a:t>.</a:t>
            </a:r>
            <a:endParaRPr lang="tr-TR" sz="800" dirty="0"/>
          </a:p>
        </p:txBody>
      </p:sp>
      <p:sp>
        <p:nvSpPr>
          <p:cNvPr id="4" name="Başlık 3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851648" cy="5256584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BİLİMSEL ARAŞTIRMA PROJELERİ </a:t>
            </a:r>
            <a:b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tr-TR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tr-TR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2011 </a:t>
            </a:r>
            <a:b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FAALİYET SUNUSU</a:t>
            </a:r>
            <a:b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tr-TR" sz="31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OCAK 2012</a:t>
            </a:r>
            <a:endParaRPr lang="tr-TR" sz="31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510334"/>
          </a:xfrm>
        </p:spPr>
        <p:txBody>
          <a:bodyPr>
            <a:noAutofit/>
          </a:bodyPr>
          <a:lstStyle/>
          <a:p>
            <a:r>
              <a:rPr lang="tr-TR" sz="2000" b="1" dirty="0" smtClean="0"/>
              <a:t>2011 YILINDA BİRİMLER BAZINDA TAHSİS EDİLEN BAŞLANGIÇ VE EK BÜTÇE BİLGİSİ</a:t>
            </a:r>
            <a:endParaRPr lang="tr-TR" sz="2000" b="1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4723287"/>
              </p:ext>
            </p:extLst>
          </p:nvPr>
        </p:nvGraphicFramePr>
        <p:xfrm>
          <a:off x="179512" y="836712"/>
          <a:ext cx="8856983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3654899"/>
              </p:ext>
            </p:extLst>
          </p:nvPr>
        </p:nvGraphicFramePr>
        <p:xfrm>
          <a:off x="323528" y="4005064"/>
          <a:ext cx="396239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089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 smtClean="0"/>
              <a:t>01.01.2011-31.12.2011 TARİHLERİ ARASINDA BAŞLAYAN PROJELERE BİRİMLER BAZINDA TAHSİS EDİLEN EK BÜTÇE TABLOSU</a:t>
            </a:r>
            <a:endParaRPr lang="tr-TR" sz="2400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112242"/>
              </p:ext>
            </p:extLst>
          </p:nvPr>
        </p:nvGraphicFramePr>
        <p:xfrm>
          <a:off x="35493" y="1500171"/>
          <a:ext cx="9073014" cy="532742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368155"/>
                <a:gridCol w="792088"/>
                <a:gridCol w="879835"/>
                <a:gridCol w="992373"/>
                <a:gridCol w="504053"/>
                <a:gridCol w="907302"/>
                <a:gridCol w="907302"/>
                <a:gridCol w="907302"/>
                <a:gridCol w="907302"/>
                <a:gridCol w="907302"/>
              </a:tblGrid>
              <a:tr h="56377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BÜTÇE KALEMLERİ</a:t>
                      </a:r>
                    </a:p>
                    <a:p>
                      <a:pPr algn="l" fontAlgn="b"/>
                      <a:r>
                        <a:rPr lang="tr-TR" sz="1100" b="1" i="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-------------------------------</a:t>
                      </a:r>
                    </a:p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BİRİMLER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01.2.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03.2.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03.3.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03.4.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03.5.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03.7.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03.7.2.01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06.1.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TOPLAM</a:t>
                      </a:r>
                    </a:p>
                  </a:txBody>
                  <a:tcPr marL="9525" marR="9525" marT="9525" marB="0" anchor="ctr"/>
                </a:tc>
              </a:tr>
              <a:tr h="3429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Mühendislik Fakültesi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20.082,50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6.008,00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4.475,00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30.565,50</a:t>
                      </a:r>
                    </a:p>
                  </a:txBody>
                  <a:tcPr marL="0" marR="0" marT="0" marB="0" anchor="ctr"/>
                </a:tc>
              </a:tr>
              <a:tr h="3429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Fen-Edebiyat Fakültesi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33.000,00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8.309,00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44.884,00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8.750,01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14.275,00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1.213,00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110.431,01</a:t>
                      </a:r>
                    </a:p>
                  </a:txBody>
                  <a:tcPr marL="0" marR="0" marT="0" marB="0" anchor="ctr"/>
                </a:tc>
              </a:tr>
              <a:tr h="3429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Eğitim Fakültesi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1.422,00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26.860,00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28.282,00</a:t>
                      </a:r>
                    </a:p>
                  </a:txBody>
                  <a:tcPr marL="0" marR="0" marT="0" marB="0" anchor="ctr"/>
                </a:tc>
              </a:tr>
              <a:tr h="41593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İktisadi ve İdari Bilimler Fakültesi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27.481,75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4.500,00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1.400,00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2.950,00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36.331,75</a:t>
                      </a:r>
                    </a:p>
                  </a:txBody>
                  <a:tcPr marL="0" marR="0" marT="0" marB="0" anchor="ctr"/>
                </a:tc>
              </a:tr>
              <a:tr h="3429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Çevre Bilimleri Enstitüsü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6.078,00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150,00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6.428,00</a:t>
                      </a:r>
                    </a:p>
                  </a:txBody>
                  <a:tcPr marL="0" marR="0" marT="0" marB="0" anchor="ctr"/>
                </a:tc>
              </a:tr>
              <a:tr h="41593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Biyo-Medikal Mühendisliği Enstitüsü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4.809,98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4.809,98</a:t>
                      </a:r>
                    </a:p>
                  </a:txBody>
                  <a:tcPr marL="0" marR="0" marT="0" marB="0" anchor="ctr"/>
                </a:tc>
              </a:tr>
              <a:tr h="41593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Atatürk İlkeleri ve İnkılap Tarihi Enstitüsü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6.500,00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6.500,00</a:t>
                      </a:r>
                    </a:p>
                  </a:txBody>
                  <a:tcPr marL="0" marR="0" marT="0" marB="0" anchor="ctr"/>
                </a:tc>
              </a:tr>
              <a:tr h="3429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Kandilli Rasathanesi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973,11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22.171,00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23.174,11</a:t>
                      </a:r>
                    </a:p>
                  </a:txBody>
                  <a:tcPr marL="0" marR="0" marT="0" marB="0" anchor="ctr"/>
                </a:tc>
              </a:tr>
              <a:tr h="34665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Uygulamalı Bilimler Yüksekokulu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10.387,00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1.250,00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11.637,00</a:t>
                      </a:r>
                    </a:p>
                  </a:txBody>
                  <a:tcPr marL="0" marR="0" marT="0" marB="0" anchor="ctr"/>
                </a:tc>
              </a:tr>
              <a:tr h="342962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Çok Disiplinli </a:t>
                      </a:r>
                      <a:endParaRPr lang="tr-TR" sz="1000" b="0" i="0" u="none" strike="noStrike">
                        <a:solidFill>
                          <a:schemeClr val="tx2"/>
                        </a:solidFill>
                        <a:effectLst/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1.570,00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1.570,00</a:t>
                      </a:r>
                    </a:p>
                  </a:txBody>
                  <a:tcPr marL="0" marR="0" marT="0" marB="0" anchor="ctr"/>
                </a:tc>
              </a:tr>
              <a:tr h="3429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Altyapı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134.770,00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134.770,00</a:t>
                      </a:r>
                    </a:p>
                  </a:txBody>
                  <a:tcPr marL="0" marR="0" marT="0" marB="0" anchor="ctr"/>
                </a:tc>
              </a:tr>
              <a:tr h="3429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Tamamlayıcı Destek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3429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TOPLAM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34.422,00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14.092,09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157.944,25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19.458,01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25.145,00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4.193,00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139.245,00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394.499,35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 smtClean="0"/>
              <a:t>01.01.1990-31.12.2010 TARİHLERİ ARASINDA BAŞLAYAN PROJELERE 2011 YILINDA BİRİMLER BAZINDA TAHSİS EDİLEN EK BÜTÇE TABLOSU </a:t>
            </a:r>
            <a:endParaRPr lang="tr-TR" sz="2400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261285"/>
              </p:ext>
            </p:extLst>
          </p:nvPr>
        </p:nvGraphicFramePr>
        <p:xfrm>
          <a:off x="13052" y="1196752"/>
          <a:ext cx="9073004" cy="558020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368152"/>
                <a:gridCol w="864096"/>
                <a:gridCol w="864096"/>
                <a:gridCol w="936104"/>
                <a:gridCol w="792088"/>
                <a:gridCol w="864096"/>
                <a:gridCol w="864096"/>
                <a:gridCol w="792088"/>
                <a:gridCol w="792088"/>
                <a:gridCol w="936100"/>
              </a:tblGrid>
              <a:tr h="5506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 </a:t>
                      </a:r>
                      <a:r>
                        <a:rPr lang="tr-TR" sz="120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BÜTÇE </a:t>
                      </a:r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KALEMLERİ</a:t>
                      </a:r>
                      <a:r>
                        <a:rPr lang="tr-TR" sz="10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/>
                      </a:r>
                      <a:br>
                        <a:rPr lang="tr-TR" sz="10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</a:br>
                      <a:r>
                        <a:rPr lang="tr-TR" sz="100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-----------------------------------</a:t>
                      </a:r>
                      <a:r>
                        <a:rPr lang="tr-TR" sz="10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/>
                      </a:r>
                      <a:br>
                        <a:rPr lang="tr-TR" sz="10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</a:br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BİRİMLER</a:t>
                      </a:r>
                      <a:endParaRPr lang="tr-TR" sz="1200" b="0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01.2.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03.2.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03.3.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03.4.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03.5.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03.7.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03.7.2.01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06.1.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TOPLAM</a:t>
                      </a:r>
                    </a:p>
                  </a:txBody>
                  <a:tcPr marL="9525" marR="9525" marT="9525" marB="0" anchor="ctr"/>
                </a:tc>
              </a:tr>
              <a:tr h="37137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Mühendislik Fakültesi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96.176,52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47.382,05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166.209,30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77.123,38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129.397,23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40.948,20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3.000,00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560.236,68</a:t>
                      </a:r>
                    </a:p>
                  </a:txBody>
                  <a:tcPr marL="0" marR="0" marT="0" marB="0" anchor="ctr"/>
                </a:tc>
              </a:tr>
              <a:tr h="35697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Fen-Edebiyat Fakültesi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110.104,54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97.361,92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74.966,08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40.495,10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43.517,00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47.850,00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5.250,00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419.544,64</a:t>
                      </a:r>
                    </a:p>
                  </a:txBody>
                  <a:tcPr marL="0" marR="0" marT="0" marB="0" anchor="ctr"/>
                </a:tc>
              </a:tr>
              <a:tr h="37137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Eğitim Fakültesi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39.500,00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1.892,00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53.236,00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12.467,00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2.650,00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2.074,00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111.819,00</a:t>
                      </a:r>
                    </a:p>
                  </a:txBody>
                  <a:tcPr marL="0" marR="0" marT="0" marB="0" anchor="ctr"/>
                </a:tc>
              </a:tr>
              <a:tr h="3964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İktisadi ve İdari Bilimler Fakültesi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30.351,00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33.352,67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2.420,00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3.576,19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1.863,00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71.562,86</a:t>
                      </a:r>
                    </a:p>
                  </a:txBody>
                  <a:tcPr marL="0" marR="0" marT="0" marB="0" anchor="ctr"/>
                </a:tc>
              </a:tr>
              <a:tr h="4528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Çevre Bilimleri Enstitüsü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5.675,84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23.318,32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54.658,00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2.000,00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70.230,00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155.882,16</a:t>
                      </a:r>
                    </a:p>
                  </a:txBody>
                  <a:tcPr marL="0" marR="0" marT="0" marB="0" anchor="ctr"/>
                </a:tc>
              </a:tr>
              <a:tr h="47134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Biyo-Medikal Mühendisliği Enstitüsü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18.000,00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4.920,00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12.665,00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3.421,00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39.006,00</a:t>
                      </a:r>
                    </a:p>
                  </a:txBody>
                  <a:tcPr marL="0" marR="0" marT="0" marB="0" anchor="ctr"/>
                </a:tc>
              </a:tr>
              <a:tr h="38178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Atatürk İlkeleri ve İnkılap Tarihi Enstitüsü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5.000,00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5.000,00</a:t>
                      </a:r>
                    </a:p>
                  </a:txBody>
                  <a:tcPr marL="0" marR="0" marT="0" marB="0" anchor="ctr"/>
                </a:tc>
              </a:tr>
              <a:tr h="37137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Kandilli Rasathanesi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20.649,50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5.000,00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25.649,50</a:t>
                      </a:r>
                    </a:p>
                  </a:txBody>
                  <a:tcPr marL="0" marR="0" marT="0" marB="0" anchor="ctr"/>
                </a:tc>
              </a:tr>
              <a:tr h="5514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Uygulamalı Bilimler Yüksekokulu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25.500,00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2.078,00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19.790,00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2.950,00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5.700,00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5.400,00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61.418,00</a:t>
                      </a:r>
                    </a:p>
                  </a:txBody>
                  <a:tcPr marL="0" marR="0" marT="0" marB="0" anchor="ctr"/>
                </a:tc>
              </a:tr>
              <a:tr h="27421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Çok Disiplinli </a:t>
                      </a:r>
                      <a:endParaRPr lang="tr-TR" sz="1000" b="0" i="0" u="none" strike="noStrike">
                        <a:solidFill>
                          <a:schemeClr val="tx2"/>
                        </a:solidFill>
                        <a:effectLst/>
                        <a:latin typeface="Arial Tu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24.000,00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3.000,00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900,00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27.900,00</a:t>
                      </a:r>
                    </a:p>
                  </a:txBody>
                  <a:tcPr marL="0" marR="0" marT="0" marB="0" anchor="ctr"/>
                </a:tc>
              </a:tr>
              <a:tr h="30681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Altyapı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4.362,00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3.435,00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1.900,00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125.300,00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134.997,00</a:t>
                      </a: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Tamamlayıcı Destek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28.500,00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35.582,00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7.543,10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18.950,00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5.125,00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95.700,10</a:t>
                      </a:r>
                    </a:p>
                  </a:txBody>
                  <a:tcPr marL="0" marR="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TOPLAM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377.807,90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216.896,29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454.504,65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40.495,10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164.427,38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270.749,42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55.535,20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128.300,00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1.708.715,94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 smtClean="0"/>
              <a:t>2011 YILINDA BİRİMLER BAZINDA TÜM YÜRÜYEN PROJELERE TAHSİS EDİLEN EK BÜTÇE TABLOSU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313731"/>
              </p:ext>
            </p:extLst>
          </p:nvPr>
        </p:nvGraphicFramePr>
        <p:xfrm>
          <a:off x="35496" y="1214427"/>
          <a:ext cx="9073007" cy="552693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24136"/>
                <a:gridCol w="864096"/>
                <a:gridCol w="864096"/>
                <a:gridCol w="864096"/>
                <a:gridCol w="720082"/>
                <a:gridCol w="907301"/>
                <a:gridCol w="1061680"/>
                <a:gridCol w="866350"/>
                <a:gridCol w="793869"/>
                <a:gridCol w="907301"/>
              </a:tblGrid>
              <a:tr h="74155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</a:t>
                      </a:r>
                      <a:r>
                        <a:rPr lang="tr-TR" sz="120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BÜTÇE </a:t>
                      </a:r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KALEMLERİ</a:t>
                      </a:r>
                      <a:r>
                        <a:rPr lang="tr-TR" sz="10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/>
                      </a:r>
                      <a:br>
                        <a:rPr lang="tr-TR" sz="10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</a:br>
                      <a:r>
                        <a:rPr lang="tr-TR" sz="100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------------------------</a:t>
                      </a:r>
                      <a:r>
                        <a:rPr lang="tr-TR" sz="120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BİRİMLER</a:t>
                      </a:r>
                      <a:endParaRPr lang="tr-TR" sz="1200" b="0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01.2.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03.2.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03.3.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03.4.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03.5.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03.7.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03.7.2.01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06.1.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TOPLAM</a:t>
                      </a:r>
                    </a:p>
                  </a:txBody>
                  <a:tcPr marL="9525" marR="9525" marT="9525" marB="0" anchor="ctr"/>
                </a:tc>
              </a:tr>
              <a:tr h="43319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Mühendislik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120.176,52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47.382,05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192.726,80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83.131,38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130.297,23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40.948,20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107.295,00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721.957,18</a:t>
                      </a:r>
                    </a:p>
                  </a:txBody>
                  <a:tcPr marL="9525" marR="9525" marT="9525" marB="0" anchor="ctr"/>
                </a:tc>
              </a:tr>
              <a:tr h="43319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Fen-Edebiyat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171.604,54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144.024,92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123.678,08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40.495,10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71.217,01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70.720,00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6.463,00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160.250,00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788.452,65</a:t>
                      </a:r>
                    </a:p>
                  </a:txBody>
                  <a:tcPr marL="9525" marR="9525" marT="9525" marB="0" anchor="ctr"/>
                </a:tc>
              </a:tr>
              <a:tr h="43319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Eğitim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40.922,00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1.892,00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80.096,00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12.467,00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2.650,00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2.074,00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140.101,00</a:t>
                      </a:r>
                    </a:p>
                  </a:txBody>
                  <a:tcPr marL="9525" marR="9525" marT="9525" marB="0" anchor="ctr"/>
                </a:tc>
              </a:tr>
              <a:tr h="43319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İktisadi ve İdari Bilimler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30.351,00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60.834,42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6.920,00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4.976,19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4.813,00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107.894,61</a:t>
                      </a:r>
                    </a:p>
                  </a:txBody>
                  <a:tcPr marL="9525" marR="9525" marT="9525" marB="0" anchor="ctr"/>
                </a:tc>
              </a:tr>
              <a:tr h="43319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Çevre Bilimleri Enstitüsü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5.675,84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24.908,32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64.451,10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2.200,00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70.380,00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 </a:t>
                      </a:r>
                      <a:r>
                        <a:rPr lang="tr-TR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  <a:endParaRPr lang="tr-TR" sz="1000" b="0" i="0" u="none" strike="noStrike" dirty="0">
                        <a:solidFill>
                          <a:schemeClr val="tx2"/>
                        </a:solidFill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167.615,26</a:t>
                      </a:r>
                    </a:p>
                  </a:txBody>
                  <a:tcPr marL="9525" marR="9525" marT="9525" marB="0" anchor="ctr"/>
                </a:tc>
              </a:tr>
              <a:tr h="55576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Biyo-Medikal Mühendisliği Enstitüsü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18.000,00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9.729,98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12.665,00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3.421,00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43.815,98</a:t>
                      </a:r>
                    </a:p>
                  </a:txBody>
                  <a:tcPr marL="9525" marR="9525" marT="9525" marB="0" anchor="ctr"/>
                </a:tc>
              </a:tr>
              <a:tr h="5373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Kandilli Rasathanesi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973,11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42.820,50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5.000,00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48.823,61</a:t>
                      </a:r>
                    </a:p>
                  </a:txBody>
                  <a:tcPr marL="9525" marR="9525" marT="9525" marB="0" anchor="ctr"/>
                </a:tc>
              </a:tr>
              <a:tr h="555766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Atatürk İlkeleri ve İnkılap Tarihi Enstitüsü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5.000,00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6.500,00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11.500,00</a:t>
                      </a:r>
                    </a:p>
                  </a:txBody>
                  <a:tcPr marL="9525" marR="9525" marT="9525" marB="0" anchor="ctr"/>
                </a:tc>
              </a:tr>
              <a:tr h="5373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Uygulamalı Bilimler Yüksekokulu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25.500,00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2.078,00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30.177,00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2.950,00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6.950,00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5.400,00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 </a:t>
                      </a:r>
                      <a:r>
                        <a:rPr lang="tr-TR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  <a:endParaRPr lang="tr-TR" sz="1000" b="0" i="0" u="none" strike="noStrike" dirty="0">
                        <a:solidFill>
                          <a:schemeClr val="tx2"/>
                        </a:solidFill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73.055,00</a:t>
                      </a:r>
                    </a:p>
                  </a:txBody>
                  <a:tcPr marL="9525" marR="9525" marT="9525" marB="0" anchor="ctr"/>
                </a:tc>
              </a:tr>
              <a:tr h="43319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TOPLAM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412.229,90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230.988,38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612.448,90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40.495,10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183.885,39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295.894,42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59.728,20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267.545,00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2.103.215,29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68952" cy="500066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2011 YILINDA BİRİMLERE TAHSİS EDİLEN BAŞLANGIÇ VE EK BÜTÇE BİLGİSİ</a:t>
            </a:r>
            <a:endParaRPr lang="tr-TR" sz="2400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422790"/>
              </p:ext>
            </p:extLst>
          </p:nvPr>
        </p:nvGraphicFramePr>
        <p:xfrm>
          <a:off x="395536" y="1412776"/>
          <a:ext cx="8229600" cy="532858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57400"/>
                <a:gridCol w="2119064"/>
                <a:gridCol w="2088232"/>
                <a:gridCol w="1964904"/>
              </a:tblGrid>
              <a:tr h="484417"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200" b="1" u="none" strike="noStrike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BİRİMLER</a:t>
                      </a:r>
                      <a:endParaRPr kumimoji="0" lang="tr-TR" sz="1200" b="0" i="0" u="none" strike="noStrike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TAHSİS EDİLEN PROJE BÜTÇELERİ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TAHSİS EDİLEN EK BÜTÇELER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TOPLAM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8441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Mühendislik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1.567.714,09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721.957,18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2.289.671,27</a:t>
                      </a:r>
                    </a:p>
                  </a:txBody>
                  <a:tcPr marL="9525" marR="9525" marT="9525" marB="0" anchor="ctr"/>
                </a:tc>
              </a:tr>
              <a:tr h="48441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Fen-Edebiyat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2.656.196,75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788.452,65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3.444.649,40</a:t>
                      </a:r>
                    </a:p>
                  </a:txBody>
                  <a:tcPr marL="9525" marR="9525" marT="9525" marB="0" anchor="ctr"/>
                </a:tc>
              </a:tr>
              <a:tr h="48441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Eğitim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163.068,85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140.101,00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303.169,85</a:t>
                      </a:r>
                    </a:p>
                  </a:txBody>
                  <a:tcPr marL="9525" marR="9525" marT="9525" marB="0" anchor="ctr"/>
                </a:tc>
              </a:tr>
              <a:tr h="48441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İktisadi ve İdari Bilimler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522.610,08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107.894,61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630.504,69</a:t>
                      </a:r>
                    </a:p>
                  </a:txBody>
                  <a:tcPr marL="9525" marR="9525" marT="9525" marB="0" anchor="ctr"/>
                </a:tc>
              </a:tr>
              <a:tr h="48441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Çevre Bilimleri Enstitüsü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301.185,00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167.615,26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468.800,26</a:t>
                      </a:r>
                    </a:p>
                  </a:txBody>
                  <a:tcPr marL="9525" marR="9525" marT="9525" marB="0" anchor="ctr"/>
                </a:tc>
              </a:tr>
              <a:tr h="48441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Biyo-Medikal Mühendisliği Enstitüsü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171.836,50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43.815,98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215.652,48</a:t>
                      </a:r>
                    </a:p>
                  </a:txBody>
                  <a:tcPr marL="9525" marR="9525" marT="9525" marB="0" anchor="ctr"/>
                </a:tc>
              </a:tr>
              <a:tr h="48441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Kandilli Rasathanesi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264.480,00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48.823,61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313.303,61</a:t>
                      </a:r>
                    </a:p>
                  </a:txBody>
                  <a:tcPr marL="9525" marR="9525" marT="9525" marB="0" anchor="ctr"/>
                </a:tc>
              </a:tr>
              <a:tr h="484417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Atatürk İlkeleri ve İnkılap Tarihi Enstitüsü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143.848,30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11.500,00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155.348,30</a:t>
                      </a:r>
                    </a:p>
                  </a:txBody>
                  <a:tcPr marL="9525" marR="9525" marT="9525" marB="0" anchor="ctr"/>
                </a:tc>
              </a:tr>
              <a:tr h="48441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Uygulamalı Bilimler Yüksekokulu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199.573,90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73.055,00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272.628,90</a:t>
                      </a:r>
                    </a:p>
                  </a:txBody>
                  <a:tcPr marL="9525" marR="9525" marT="9525" marB="0" anchor="ctr"/>
                </a:tc>
              </a:tr>
              <a:tr h="48441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TOPLAM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5.990.513,47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2.103.215,29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8.093.728,76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7504" y="692696"/>
            <a:ext cx="8856984" cy="500066"/>
          </a:xfrm>
        </p:spPr>
        <p:txBody>
          <a:bodyPr>
            <a:noAutofit/>
          </a:bodyPr>
          <a:lstStyle/>
          <a:p>
            <a:r>
              <a:rPr lang="tr-TR" sz="2000" b="1" dirty="0" smtClean="0"/>
              <a:t>2011 YILINDA BÜTÇE KALEMLERİNE TAHSİS EDİLEN BAŞLANGIÇ VE EK BÜTÇE BİLGİSİ</a:t>
            </a:r>
            <a:endParaRPr lang="tr-TR" sz="2000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250676"/>
              </p:ext>
            </p:extLst>
          </p:nvPr>
        </p:nvGraphicFramePr>
        <p:xfrm>
          <a:off x="457200" y="1428733"/>
          <a:ext cx="8229600" cy="50721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57400"/>
                <a:gridCol w="2273424"/>
                <a:gridCol w="2016224"/>
                <a:gridCol w="1882552"/>
              </a:tblGrid>
              <a:tr h="5072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BÜTÇE KALEMLERİ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TAHSİS EDİLEN PROJE BÜTÇELERİ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TAHSİS EDİLEN EK BÜTÇELER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TOPLAM</a:t>
                      </a:r>
                    </a:p>
                  </a:txBody>
                  <a:tcPr marL="9525" marR="9525" marT="9525" marB="0" anchor="ctr"/>
                </a:tc>
              </a:tr>
              <a:tr h="5072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01.2.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1.352.900,00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412.229,90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1.765.129,90</a:t>
                      </a:r>
                    </a:p>
                  </a:txBody>
                  <a:tcPr marL="9525" marR="9525" marT="9525" marB="0" anchor="ctr"/>
                </a:tc>
              </a:tr>
              <a:tr h="5072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03.2.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484.189,37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230.988,38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715.177,75</a:t>
                      </a:r>
                    </a:p>
                  </a:txBody>
                  <a:tcPr marL="9525" marR="9525" marT="9525" marB="0" anchor="ctr"/>
                </a:tc>
              </a:tr>
              <a:tr h="5072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03.3.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116.916,00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612.448,90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729.364,90</a:t>
                      </a:r>
                    </a:p>
                  </a:txBody>
                  <a:tcPr marL="9525" marR="9525" marT="9525" marB="0" anchor="ctr"/>
                </a:tc>
              </a:tr>
              <a:tr h="5072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03.4.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40.495,10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40.495,10</a:t>
                      </a:r>
                    </a:p>
                  </a:txBody>
                  <a:tcPr marL="9525" marR="9525" marT="9525" marB="0" anchor="ctr"/>
                </a:tc>
              </a:tr>
              <a:tr h="5072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03.5.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494.777,70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183.885,39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678.663,09</a:t>
                      </a:r>
                    </a:p>
                  </a:txBody>
                  <a:tcPr marL="9525" marR="9525" marT="9525" marB="0" anchor="ctr"/>
                </a:tc>
              </a:tr>
              <a:tr h="5072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03.7.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2.010.353,70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295.894,42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2.306.248,12</a:t>
                      </a:r>
                    </a:p>
                  </a:txBody>
                  <a:tcPr marL="9525" marR="9525" marT="9525" marB="0" anchor="ctr"/>
                </a:tc>
              </a:tr>
              <a:tr h="5072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03.7.2.01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141.883,70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59.728,20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201.611,90</a:t>
                      </a:r>
                    </a:p>
                  </a:txBody>
                  <a:tcPr marL="9525" marR="9525" marT="9525" marB="0" anchor="ctr"/>
                </a:tc>
              </a:tr>
              <a:tr h="5072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06.1.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1.389.493,00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267.545,00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1.657.038,00</a:t>
                      </a:r>
                    </a:p>
                  </a:txBody>
                  <a:tcPr marL="9525" marR="9525" marT="9525" marB="0" anchor="ctr"/>
                </a:tc>
              </a:tr>
              <a:tr h="5072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TOPLAM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5.990.513,47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2.103.215,29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Arial Tur"/>
                        </a:rPr>
                        <a:t>8.093.728,76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 smtClean="0"/>
              <a:t>2011 YILI BİLİMSEL ARAŞTIRMA PROJE SAYISI</a:t>
            </a:r>
            <a:endParaRPr lang="tr-TR" sz="2400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925811"/>
              </p:ext>
            </p:extLst>
          </p:nvPr>
        </p:nvGraphicFramePr>
        <p:xfrm>
          <a:off x="428596" y="2285992"/>
          <a:ext cx="8229599" cy="207170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382802"/>
                <a:gridCol w="1382802"/>
                <a:gridCol w="1382802"/>
                <a:gridCol w="1450017"/>
                <a:gridCol w="1315588"/>
                <a:gridCol w="1315588"/>
              </a:tblGrid>
              <a:tr h="10358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baseline="0" dirty="0">
                          <a:solidFill>
                            <a:schemeClr val="tx2"/>
                          </a:solidFill>
                          <a:latin typeface="+mj-lt"/>
                        </a:rPr>
                        <a:t>Önceki Yıldan Devreden Proje Sayısı</a:t>
                      </a:r>
                      <a:endParaRPr lang="tr-TR" sz="1200" b="1" i="0" u="none" strike="noStrike" baseline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baseline="0" dirty="0">
                          <a:solidFill>
                            <a:schemeClr val="tx2"/>
                          </a:solidFill>
                          <a:latin typeface="+mj-lt"/>
                        </a:rPr>
                        <a:t>Yıl İçerisinde Eklenen </a:t>
                      </a:r>
                      <a:endParaRPr lang="tr-TR" sz="1200" u="none" strike="noStrike" baseline="0" dirty="0" smtClean="0">
                        <a:solidFill>
                          <a:schemeClr val="tx2"/>
                        </a:solidFill>
                        <a:latin typeface="+mj-lt"/>
                      </a:endParaRPr>
                    </a:p>
                    <a:p>
                      <a:pPr algn="ctr" fontAlgn="ctr"/>
                      <a:r>
                        <a:rPr lang="tr-TR" sz="1200" u="none" strike="noStrike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Proje </a:t>
                      </a:r>
                      <a:r>
                        <a:rPr lang="tr-TR" sz="1200" u="none" strike="noStrike" baseline="0" dirty="0">
                          <a:solidFill>
                            <a:schemeClr val="tx2"/>
                          </a:solidFill>
                          <a:latin typeface="+mj-lt"/>
                        </a:rPr>
                        <a:t>Sayısı</a:t>
                      </a:r>
                      <a:endParaRPr lang="tr-TR" sz="1200" b="1" i="0" u="none" strike="noStrike" baseline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baseline="0" dirty="0">
                          <a:solidFill>
                            <a:schemeClr val="tx2"/>
                          </a:solidFill>
                          <a:latin typeface="+mj-lt"/>
                        </a:rPr>
                        <a:t>Toplam</a:t>
                      </a:r>
                      <a:endParaRPr lang="tr-TR" sz="1200" b="1" i="0" u="none" strike="noStrike" baseline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baseline="0" dirty="0">
                          <a:solidFill>
                            <a:schemeClr val="tx2"/>
                          </a:solidFill>
                          <a:latin typeface="+mj-lt"/>
                        </a:rPr>
                        <a:t>Yıl </a:t>
                      </a:r>
                      <a:r>
                        <a:rPr lang="tr-TR" sz="1200" u="none" strike="noStrike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İçerisinde Tamamlanan </a:t>
                      </a:r>
                      <a:r>
                        <a:rPr lang="tr-TR" sz="1200" u="none" strike="noStrike" baseline="0" dirty="0">
                          <a:solidFill>
                            <a:schemeClr val="tx2"/>
                          </a:solidFill>
                          <a:latin typeface="+mj-lt"/>
                        </a:rPr>
                        <a:t>Proje Sayısı</a:t>
                      </a:r>
                      <a:endParaRPr lang="tr-TR" sz="1200" b="1" i="0" u="none" strike="noStrike" baseline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baseline="0" smtClean="0">
                          <a:solidFill>
                            <a:schemeClr val="tx2"/>
                          </a:solidFill>
                          <a:latin typeface="+mj-lt"/>
                        </a:rPr>
                        <a:t>2012 Yılına  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devreden BAP Proje Sayısı</a:t>
                      </a:r>
                      <a:endParaRPr lang="tr-TR" sz="1200" b="1" i="0" u="none" strike="noStrike" baseline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Tahsis  Edilen Toplam Bütçe</a:t>
                      </a:r>
                      <a:endParaRPr lang="tr-TR" sz="1200" b="1" i="0" u="none" strike="noStrike" baseline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0358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369</a:t>
                      </a:r>
                      <a:endParaRPr lang="tr-TR" sz="1200" b="1" i="0" u="none" strike="noStrike" baseline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155</a:t>
                      </a:r>
                      <a:endParaRPr lang="tr-TR" sz="1200" b="1" i="0" u="none" strike="noStrike" baseline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524</a:t>
                      </a:r>
                      <a:endParaRPr lang="tr-TR" sz="1200" b="1" i="0" u="none" strike="noStrike" baseline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115</a:t>
                      </a:r>
                      <a:endParaRPr lang="tr-TR" sz="1200" b="1" i="0" u="none" strike="noStrike" baseline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409</a:t>
                      </a:r>
                      <a:endParaRPr lang="tr-TR" sz="1200" b="1" i="0" u="none" strike="noStrike" baseline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8.093.729</a:t>
                      </a:r>
                      <a:endParaRPr lang="tr-TR" sz="1200" b="1" i="0" u="none" strike="noStrike" baseline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571504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2011 YILI YENİ PROJELERİN BİRİMLER BAZINDA PROJE SAYILARI</a:t>
            </a:r>
            <a:endParaRPr lang="tr-TR" sz="2400" b="1" dirty="0"/>
          </a:p>
        </p:txBody>
      </p:sp>
      <p:graphicFrame>
        <p:nvGraphicFramePr>
          <p:cNvPr id="5" name="3 Grafik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256380"/>
              </p:ext>
            </p:extLst>
          </p:nvPr>
        </p:nvGraphicFramePr>
        <p:xfrm>
          <a:off x="457200" y="1340768"/>
          <a:ext cx="8229600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2011 YILI YENİ PROJELERİN BİRİMLER BAZINDA BAŞLANGIÇ BÜTÇELERİ</a:t>
            </a:r>
            <a:endParaRPr lang="tr-TR" sz="2400" b="1" dirty="0"/>
          </a:p>
        </p:txBody>
      </p:sp>
      <p:graphicFrame>
        <p:nvGraphicFramePr>
          <p:cNvPr id="9" name="3 Grafik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6271158"/>
              </p:ext>
            </p:extLst>
          </p:nvPr>
        </p:nvGraphicFramePr>
        <p:xfrm>
          <a:off x="323528" y="1268760"/>
          <a:ext cx="849694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 smtClean="0"/>
              <a:t>OCAK DÖNEMİ STANDART VE DOKTORA PROJELERİ İÇİN BİRİMLER BAZINDA SAYI VE BÜTÇE BİLGİSİ</a:t>
            </a:r>
            <a:endParaRPr lang="tr-TR" sz="2400" b="1" dirty="0"/>
          </a:p>
        </p:txBody>
      </p:sp>
      <p:graphicFrame>
        <p:nvGraphicFramePr>
          <p:cNvPr id="8" name="7 İçerik Yer Tutucusu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25497460"/>
              </p:ext>
            </p:extLst>
          </p:nvPr>
        </p:nvGraphicFramePr>
        <p:xfrm>
          <a:off x="323528" y="1412775"/>
          <a:ext cx="4071966" cy="530120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488124"/>
                <a:gridCol w="894482"/>
                <a:gridCol w="1689360"/>
              </a:tblGrid>
              <a:tr h="49565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Birim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Standart</a:t>
                      </a:r>
                      <a:r>
                        <a:rPr lang="tr-TR" sz="1200" u="none" strike="noStrike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</a:t>
                      </a:r>
                    </a:p>
                    <a:p>
                      <a:pPr algn="ctr" fontAlgn="b"/>
                      <a:r>
                        <a:rPr lang="tr-TR" sz="120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Proje </a:t>
                      </a:r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Sayısı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Tahsis Edilen Başlangıç Bütçeleri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80555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Mühendislik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186.614,50</a:t>
                      </a:r>
                    </a:p>
                  </a:txBody>
                  <a:tcPr marL="9525" marR="9525" marT="9525" marB="0" anchor="ctr"/>
                </a:tc>
              </a:tr>
              <a:tr h="480555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Fen-Edebiyat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298.532,28</a:t>
                      </a:r>
                    </a:p>
                  </a:txBody>
                  <a:tcPr marL="9525" marR="9525" marT="9525" marB="0" anchor="ctr"/>
                </a:tc>
              </a:tr>
              <a:tr h="480555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Eğitim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77.420,00</a:t>
                      </a:r>
                    </a:p>
                  </a:txBody>
                  <a:tcPr marL="9525" marR="9525" marT="9525" marB="0" anchor="ctr"/>
                </a:tc>
              </a:tr>
              <a:tr h="480555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İktisadi ve İdari Bilimler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158.464,60</a:t>
                      </a:r>
                    </a:p>
                  </a:txBody>
                  <a:tcPr marL="9525" marR="9525" marT="9525" marB="0" anchor="ctr"/>
                </a:tc>
              </a:tr>
              <a:tr h="4805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Atatürk İlkeleri ve İnkılap Tarihi Enstitüsü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13.800,00</a:t>
                      </a:r>
                    </a:p>
                  </a:txBody>
                  <a:tcPr marL="9525" marR="9525" marT="9525" marB="0" anchor="ctr"/>
                </a:tc>
              </a:tr>
              <a:tr h="480555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Biyo-Medikal Mühendisliği Enstitüsü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58.448,50</a:t>
                      </a:r>
                    </a:p>
                  </a:txBody>
                  <a:tcPr marL="9525" marR="9525" marT="9525" marB="0" anchor="ctr"/>
                </a:tc>
              </a:tr>
              <a:tr h="480555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Çevre Bilimleri Enstitüsü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29.999,00</a:t>
                      </a:r>
                    </a:p>
                  </a:txBody>
                  <a:tcPr marL="9525" marR="9525" marT="9525" marB="0" anchor="ctr"/>
                </a:tc>
              </a:tr>
              <a:tr h="480555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Kandilli Rasathanesi ve D.A.E.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133.308,00</a:t>
                      </a:r>
                    </a:p>
                  </a:txBody>
                  <a:tcPr marL="9525" marR="9525" marT="9525" marB="0" anchor="ctr"/>
                </a:tc>
              </a:tr>
              <a:tr h="480555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Uygulamalı Bilimler Yüksekokulu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48.700,00</a:t>
                      </a:r>
                    </a:p>
                  </a:txBody>
                  <a:tcPr marL="9525" marR="9525" marT="9525" marB="0" anchor="ctr"/>
                </a:tc>
              </a:tr>
              <a:tr h="480555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TOPLAM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1.005.286,88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8 İçerik Yer Tutucusu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39066095"/>
              </p:ext>
            </p:extLst>
          </p:nvPr>
        </p:nvGraphicFramePr>
        <p:xfrm>
          <a:off x="4499992" y="1428736"/>
          <a:ext cx="4072537" cy="524062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07181"/>
                <a:gridCol w="888083"/>
                <a:gridCol w="1677273"/>
              </a:tblGrid>
              <a:tr h="57945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Birim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Doktora </a:t>
                      </a:r>
                    </a:p>
                    <a:p>
                      <a:pPr algn="ctr" fontAlgn="b"/>
                      <a:r>
                        <a:rPr lang="tr-TR" sz="120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Proje </a:t>
                      </a:r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Sayısı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Tahsis Edilen Başlangıç Bütçeleri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60511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Mühendislik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139.253,18</a:t>
                      </a:r>
                    </a:p>
                  </a:txBody>
                  <a:tcPr marL="9525" marR="9525" marT="9525" marB="0" anchor="ctr"/>
                </a:tc>
              </a:tr>
              <a:tr h="60511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Fen-Edebiyat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172.981,65</a:t>
                      </a:r>
                    </a:p>
                  </a:txBody>
                  <a:tcPr marL="9525" marR="9525" marT="9525" marB="0" anchor="ctr"/>
                </a:tc>
              </a:tr>
              <a:tr h="60511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İktisadi ve İdari Bilimler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48.000,00</a:t>
                      </a:r>
                    </a:p>
                  </a:txBody>
                  <a:tcPr marL="9525" marR="9525" marT="9525" marB="0" anchor="ctr"/>
                </a:tc>
              </a:tr>
              <a:tr h="62965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Atatürk İlkeleri ve İnkılap Tarihi Enstitüsü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19.410,00</a:t>
                      </a:r>
                    </a:p>
                  </a:txBody>
                  <a:tcPr marL="9525" marR="9525" marT="9525" marB="0" anchor="ctr"/>
                </a:tc>
              </a:tr>
              <a:tr h="5397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Biyo-Medikal Mühendisliği Enstitüsü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49.500,00</a:t>
                      </a:r>
                    </a:p>
                  </a:txBody>
                  <a:tcPr marL="9525" marR="9525" marT="9525" marB="0" anchor="ctr"/>
                </a:tc>
              </a:tr>
              <a:tr h="79728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Uygulamalı Bilimler Yüksekokulu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37.261,70</a:t>
                      </a:r>
                    </a:p>
                  </a:txBody>
                  <a:tcPr marL="9525" marR="9525" marT="9525" marB="0" anchor="ctr"/>
                </a:tc>
              </a:tr>
              <a:tr h="87918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TOPLAM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466.406,53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 smtClean="0"/>
              <a:t>MAYIS DÖNEMİ STANDART VE DOKTORA PROJELERİ İÇİN BİRİMLER BAZINDA SAYI VE BÜTÇE BİLGİSİ</a:t>
            </a:r>
            <a:endParaRPr lang="tr-TR" sz="2400" b="1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38982426"/>
              </p:ext>
            </p:extLst>
          </p:nvPr>
        </p:nvGraphicFramePr>
        <p:xfrm>
          <a:off x="457200" y="1484789"/>
          <a:ext cx="4038600" cy="525658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346200"/>
                <a:gridCol w="1346200"/>
                <a:gridCol w="1346200"/>
              </a:tblGrid>
              <a:tr h="47787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Birim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Standart </a:t>
                      </a:r>
                    </a:p>
                    <a:p>
                      <a:pPr algn="ctr" fontAlgn="b"/>
                      <a:r>
                        <a:rPr lang="tr-TR" sz="120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Proje </a:t>
                      </a:r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Sayısı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Tahsis Edilen Başlangıç Bütçeleri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7787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Mühendislik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197.946,95</a:t>
                      </a:r>
                    </a:p>
                  </a:txBody>
                  <a:tcPr marL="9525" marR="9525" marT="9525" marB="0" anchor="ctr"/>
                </a:tc>
              </a:tr>
              <a:tr h="47787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Fen-Edebiyat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234.625,25</a:t>
                      </a:r>
                    </a:p>
                  </a:txBody>
                  <a:tcPr marL="9525" marR="9525" marT="9525" marB="0" anchor="ctr"/>
                </a:tc>
              </a:tr>
              <a:tr h="47787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Eğitim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51.459,50</a:t>
                      </a:r>
                    </a:p>
                  </a:txBody>
                  <a:tcPr marL="9525" marR="9525" marT="9525" marB="0" anchor="ctr"/>
                </a:tc>
              </a:tr>
              <a:tr h="47787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İktisadi ve İdari Bilimler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122.765,48</a:t>
                      </a:r>
                    </a:p>
                  </a:txBody>
                  <a:tcPr marL="9525" marR="9525" marT="9525" marB="0" anchor="ctr"/>
                </a:tc>
              </a:tr>
              <a:tr h="47787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Biyo-Medikal Mühendisliği Enstitüsü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63.888,00</a:t>
                      </a:r>
                    </a:p>
                  </a:txBody>
                  <a:tcPr marL="9525" marR="9525" marT="9525" marB="0" anchor="ctr"/>
                </a:tc>
              </a:tr>
              <a:tr h="47787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Çevre Bilimleri Enstitüsü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111.259,00</a:t>
                      </a:r>
                    </a:p>
                  </a:txBody>
                  <a:tcPr marL="9525" marR="9525" marT="9525" marB="0" anchor="ctr"/>
                </a:tc>
              </a:tr>
              <a:tr h="47787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Kandilli Rasathanesi ve D.A.E.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49.676,00</a:t>
                      </a:r>
                    </a:p>
                  </a:txBody>
                  <a:tcPr marL="9525" marR="9525" marT="9525" marB="0" anchor="ctr"/>
                </a:tc>
              </a:tr>
              <a:tr h="4778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Atatürk İlkeleri ve İnkılap Tarihi Enstitüsü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29.880,00</a:t>
                      </a:r>
                    </a:p>
                  </a:txBody>
                  <a:tcPr marL="9525" marR="9525" marT="9525" marB="0" anchor="ctr"/>
                </a:tc>
              </a:tr>
              <a:tr h="47787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Uygulamalı Bilimler Yüksekokulu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33.196,70</a:t>
                      </a:r>
                    </a:p>
                  </a:txBody>
                  <a:tcPr marL="9525" marR="9525" marT="9525" marB="0" anchor="ctr"/>
                </a:tc>
              </a:tr>
              <a:tr h="47787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TOPLAM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894.696,88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5 İçerik Yer Tutucusu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90378456"/>
              </p:ext>
            </p:extLst>
          </p:nvPr>
        </p:nvGraphicFramePr>
        <p:xfrm>
          <a:off x="4571999" y="1484783"/>
          <a:ext cx="4104456" cy="525658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368152"/>
                <a:gridCol w="1368152"/>
                <a:gridCol w="1368152"/>
              </a:tblGrid>
              <a:tr h="49254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Birim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Doktora </a:t>
                      </a:r>
                    </a:p>
                    <a:p>
                      <a:pPr algn="ctr" fontAlgn="b"/>
                      <a:r>
                        <a:rPr lang="tr-TR" sz="120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Proje </a:t>
                      </a:r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Sayısı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Tahsis Edilen Başlangıç Bütçeleri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55089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Mühendislik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65.090,00</a:t>
                      </a:r>
                    </a:p>
                  </a:txBody>
                  <a:tcPr marL="9525" marR="9525" marT="9525" marB="0" anchor="ctr"/>
                </a:tc>
              </a:tr>
              <a:tr h="55089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Fen-Edebiyat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61.000,00</a:t>
                      </a:r>
                    </a:p>
                  </a:txBody>
                  <a:tcPr marL="9525" marR="9525" marT="9525" marB="0" anchor="ctr"/>
                </a:tc>
              </a:tr>
              <a:tr h="55089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İktisadi ve İdari Bilimler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78.710,00</a:t>
                      </a:r>
                    </a:p>
                  </a:txBody>
                  <a:tcPr marL="9525" marR="9525" marT="9525" marB="0" anchor="ctr"/>
                </a:tc>
              </a:tr>
              <a:tr h="55089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Eğitim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30.168,65</a:t>
                      </a:r>
                    </a:p>
                  </a:txBody>
                  <a:tcPr marL="9525" marR="9525" marT="9525" marB="0" anchor="ctr"/>
                </a:tc>
              </a:tr>
              <a:tr h="55089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Atatürk İlkeleri ve İnkılap Tarihi Enstitüsü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56.040,00</a:t>
                      </a:r>
                    </a:p>
                  </a:txBody>
                  <a:tcPr marL="9525" marR="9525" marT="9525" marB="0" anchor="ctr"/>
                </a:tc>
              </a:tr>
              <a:tr h="55089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Uygulamalı Bilimler Yüksekokulu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30.110,00</a:t>
                      </a:r>
                    </a:p>
                  </a:txBody>
                  <a:tcPr marL="9525" marR="9525" marT="9525" marB="0" anchor="ctr"/>
                </a:tc>
              </a:tr>
              <a:tr h="7293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Kandilli Rasathanesi ve D.A.E.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27.496,00</a:t>
                      </a:r>
                    </a:p>
                  </a:txBody>
                  <a:tcPr marL="9525" marR="9525" marT="9525" marB="0" anchor="ctr"/>
                </a:tc>
              </a:tr>
              <a:tr h="7293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TOPLAM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348.614,65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 smtClean="0"/>
              <a:t>EYLÜL DÖNEMİ STANDART PROJELERİ İÇİN BİRİMLER BAZINDA SAYI VE BÜTÇE BİLGİSİ</a:t>
            </a:r>
            <a:endParaRPr lang="tr-TR" sz="2400" b="1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79808797"/>
              </p:ext>
            </p:extLst>
          </p:nvPr>
        </p:nvGraphicFramePr>
        <p:xfrm>
          <a:off x="457200" y="1556792"/>
          <a:ext cx="4038600" cy="370608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346200"/>
                <a:gridCol w="1346200"/>
                <a:gridCol w="1346200"/>
              </a:tblGrid>
              <a:tr h="41616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Birim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Standart </a:t>
                      </a:r>
                    </a:p>
                    <a:p>
                      <a:pPr algn="ctr" fontAlgn="b"/>
                      <a:r>
                        <a:rPr lang="tr-TR" sz="120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Proje </a:t>
                      </a:r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Sayısı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Tahsis Edilen Başlangıç Bütçeleri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1124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Mühendislik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123.625,72</a:t>
                      </a:r>
                    </a:p>
                  </a:txBody>
                  <a:tcPr marL="9525" marR="9525" marT="9525" marB="0" anchor="ctr"/>
                </a:tc>
              </a:tr>
              <a:tr h="41124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Fen-Edebiyat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81.550,07</a:t>
                      </a:r>
                    </a:p>
                  </a:txBody>
                  <a:tcPr marL="9525" marR="9525" marT="9525" marB="0" anchor="ctr"/>
                </a:tc>
              </a:tr>
              <a:tr h="41124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İktisadi ve İdari Bilimler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79.670,00</a:t>
                      </a:r>
                    </a:p>
                  </a:txBody>
                  <a:tcPr marL="9525" marR="9525" marT="9525" marB="0" anchor="ctr"/>
                </a:tc>
              </a:tr>
              <a:tr h="41124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Uygulamalı Bilimler Yüksekokulu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34.285,50</a:t>
                      </a:r>
                    </a:p>
                  </a:txBody>
                  <a:tcPr marL="9525" marR="9525" marT="9525" marB="0" anchor="ctr"/>
                </a:tc>
              </a:tr>
              <a:tr h="41124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Eğitim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4.020,70</a:t>
                      </a:r>
                    </a:p>
                  </a:txBody>
                  <a:tcPr marL="9525" marR="9525" marT="9525" marB="0" anchor="ctr"/>
                </a:tc>
              </a:tr>
              <a:tr h="41124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Çevre Bilimleri Enstitüsü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29.927,00</a:t>
                      </a:r>
                    </a:p>
                  </a:txBody>
                  <a:tcPr marL="9525" marR="9525" marT="9525" marB="0" anchor="ctr"/>
                </a:tc>
              </a:tr>
              <a:tr h="41124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Kandilli Rasathanesi ve D.A.E.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54.000,00</a:t>
                      </a:r>
                    </a:p>
                  </a:txBody>
                  <a:tcPr marL="9525" marR="9525" marT="9525" marB="0" anchor="ctr"/>
                </a:tc>
              </a:tr>
              <a:tr h="41124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TOPLAM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407.078,99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5 İçerik Yer Tutucusu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46810711"/>
              </p:ext>
            </p:extLst>
          </p:nvPr>
        </p:nvGraphicFramePr>
        <p:xfrm>
          <a:off x="4572000" y="1556790"/>
          <a:ext cx="4114800" cy="374441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371600"/>
                <a:gridCol w="1371600"/>
                <a:gridCol w="1371600"/>
              </a:tblGrid>
              <a:tr h="42332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Birim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Doktora </a:t>
                      </a:r>
                    </a:p>
                    <a:p>
                      <a:pPr algn="ctr" fontAlgn="b"/>
                      <a:r>
                        <a:rPr lang="tr-TR" sz="120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Proje </a:t>
                      </a:r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Sayısı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Tahsis Edilen Başlangıç Bütçeleri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55351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Mühendislik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176.983,74</a:t>
                      </a:r>
                    </a:p>
                  </a:txBody>
                  <a:tcPr marL="9525" marR="9525" marT="9525" marB="0" anchor="ctr"/>
                </a:tc>
              </a:tr>
              <a:tr h="55351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Fen-Edebiyat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29.300,00</a:t>
                      </a:r>
                    </a:p>
                  </a:txBody>
                  <a:tcPr marL="9525" marR="9525" marT="9525" marB="0" anchor="ctr"/>
                </a:tc>
              </a:tr>
              <a:tr h="55351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İktisadi ve İdari Bilimler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35.000,00</a:t>
                      </a:r>
                    </a:p>
                  </a:txBody>
                  <a:tcPr marL="9525" marR="9525" marT="9525" marB="0" anchor="ctr"/>
                </a:tc>
              </a:tr>
              <a:tr h="55351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Çevre Bilimleri Enstitüsü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30.000,00</a:t>
                      </a:r>
                    </a:p>
                  </a:txBody>
                  <a:tcPr marL="9525" marR="9525" marT="9525" marB="0" anchor="ctr"/>
                </a:tc>
              </a:tr>
              <a:tr h="553516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Atatürk İlkeleri ve İnkılap Tarihi Enstitüsü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24.718,30</a:t>
                      </a:r>
                    </a:p>
                  </a:txBody>
                  <a:tcPr marL="9525" marR="9525" marT="9525" marB="0" anchor="ctr"/>
                </a:tc>
              </a:tr>
              <a:tr h="55351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TOPLAM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296.002,04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Başlık"/>
          <p:cNvSpPr>
            <a:spLocks noGrp="1"/>
          </p:cNvSpPr>
          <p:nvPr>
            <p:ph type="title"/>
          </p:nvPr>
        </p:nvSpPr>
        <p:spPr>
          <a:xfrm>
            <a:off x="16024" y="548680"/>
            <a:ext cx="8856984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 smtClean="0"/>
              <a:t>      </a:t>
            </a:r>
            <a:r>
              <a:rPr lang="tr-TR" sz="2200" b="1" dirty="0" smtClean="0"/>
              <a:t>TAMAMLAYICI DESTEK PROJELERİ İÇİN BİRİMLER BAZINDA SAYI VE BÜTÇE BİLGİSİ</a:t>
            </a:r>
            <a:endParaRPr lang="tr-TR" sz="2200" b="1" dirty="0"/>
          </a:p>
        </p:txBody>
      </p:sp>
      <p:graphicFrame>
        <p:nvGraphicFramePr>
          <p:cNvPr id="14" name="1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811657"/>
              </p:ext>
            </p:extLst>
          </p:nvPr>
        </p:nvGraphicFramePr>
        <p:xfrm>
          <a:off x="571472" y="1214420"/>
          <a:ext cx="8229600" cy="19435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43200"/>
                <a:gridCol w="2743200"/>
                <a:gridCol w="2743200"/>
              </a:tblGrid>
              <a:tr h="3887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Birim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Tamamlayıcı</a:t>
                      </a:r>
                      <a:r>
                        <a:rPr lang="tr-TR" sz="1200" u="none" strike="noStrike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Destek P</a:t>
                      </a:r>
                      <a:r>
                        <a:rPr lang="tr-TR" sz="120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roje </a:t>
                      </a:r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Sayısı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Tahsis Edilen Başlangıç Bütçeleri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887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Mühendislik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30.000,00</a:t>
                      </a:r>
                    </a:p>
                  </a:txBody>
                  <a:tcPr marL="9525" marR="9525" marT="9525" marB="0" anchor="ctr"/>
                </a:tc>
              </a:tr>
              <a:tr h="3887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Fen-Edebiyat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56.555,24</a:t>
                      </a:r>
                    </a:p>
                  </a:txBody>
                  <a:tcPr marL="9525" marR="9525" marT="9525" marB="0" anchor="ctr"/>
                </a:tc>
              </a:tr>
              <a:tr h="3887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Uygulamalı Bilimler Yüksekokulu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16.020,00</a:t>
                      </a:r>
                    </a:p>
                  </a:txBody>
                  <a:tcPr marL="9525" marR="9525" marT="9525" marB="0" anchor="ctr"/>
                </a:tc>
              </a:tr>
              <a:tr h="3887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TOPLAM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102.575,24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" name="9 Başlık"/>
          <p:cNvSpPr txBox="1">
            <a:spLocks/>
          </p:cNvSpPr>
          <p:nvPr/>
        </p:nvSpPr>
        <p:spPr>
          <a:xfrm>
            <a:off x="571472" y="3140968"/>
            <a:ext cx="8143932" cy="504056"/>
          </a:xfrm>
          <a:prstGeom prst="rect">
            <a:avLst/>
          </a:prstGeom>
        </p:spPr>
        <p:txBody>
          <a:bodyPr vert="horz" lIns="0" tIns="45720" rIns="0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ALTYAPI PROJELERİ İÇİN BİRİMLER BAZINDA SAYI VE BÜTÇE BİLGİSİ</a:t>
            </a:r>
            <a:endParaRPr kumimoji="0" lang="tr-TR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9 Başlık"/>
          <p:cNvSpPr txBox="1">
            <a:spLocks/>
          </p:cNvSpPr>
          <p:nvPr/>
        </p:nvSpPr>
        <p:spPr>
          <a:xfrm>
            <a:off x="571472" y="5229200"/>
            <a:ext cx="8215370" cy="432048"/>
          </a:xfrm>
          <a:prstGeom prst="rect">
            <a:avLst/>
          </a:prstGeom>
        </p:spPr>
        <p:txBody>
          <a:bodyPr vert="horz" lIns="0" tIns="45720" rIns="0" bIns="0" anchor="b">
            <a:normAutofit fontScale="82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ÇOK DİSİPLİNLİ PROJELER İÇİN BİRİMLER BAZINDA SAYI VE BÜTÇE BİLGİSİ</a:t>
            </a:r>
            <a:endParaRPr kumimoji="0" lang="tr-TR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1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192369"/>
              </p:ext>
            </p:extLst>
          </p:nvPr>
        </p:nvGraphicFramePr>
        <p:xfrm>
          <a:off x="558912" y="3645024"/>
          <a:ext cx="8143932" cy="158360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14644"/>
                <a:gridCol w="2714644"/>
                <a:gridCol w="2714644"/>
              </a:tblGrid>
              <a:tr h="31672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Birim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Altyapı</a:t>
                      </a:r>
                      <a:r>
                        <a:rPr lang="tr-TR" sz="1200" u="none" strike="noStrike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</a:t>
                      </a:r>
                      <a:r>
                        <a:rPr lang="tr-TR" sz="120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Proje </a:t>
                      </a:r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Sayısı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Tahsis Edilen Başlangıç Bütçeleri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1672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Fen-Edebiyat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1.700.116,38</a:t>
                      </a:r>
                    </a:p>
                  </a:txBody>
                  <a:tcPr marL="9525" marR="9525" marT="9525" marB="0" anchor="ctr"/>
                </a:tc>
              </a:tr>
              <a:tr h="31672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Mühendislik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648.200,00</a:t>
                      </a:r>
                    </a:p>
                  </a:txBody>
                  <a:tcPr marL="9525" marR="9525" marT="9525" marB="0" anchor="ctr"/>
                </a:tc>
              </a:tr>
              <a:tr h="31672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Çevre Bilimleri Enstitüsü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100.000,00</a:t>
                      </a:r>
                    </a:p>
                  </a:txBody>
                  <a:tcPr marL="9525" marR="9525" marT="9525" marB="0" anchor="ctr"/>
                </a:tc>
              </a:tr>
              <a:tr h="31672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TOPLAM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2.448.316,38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0" name="1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1493927"/>
              </p:ext>
            </p:extLst>
          </p:nvPr>
        </p:nvGraphicFramePr>
        <p:xfrm>
          <a:off x="548584" y="5661248"/>
          <a:ext cx="8229600" cy="105675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43200"/>
                <a:gridCol w="2743200"/>
                <a:gridCol w="2743200"/>
              </a:tblGrid>
              <a:tr h="34237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Birim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 smtClean="0">
                          <a:solidFill>
                            <a:schemeClr val="tx2"/>
                          </a:solidFill>
                          <a:latin typeface="+mj-lt"/>
                        </a:rPr>
                        <a:t>Çok Disiplinli Proje </a:t>
                      </a:r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Sayısı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chemeClr val="tx2"/>
                          </a:solidFill>
                          <a:latin typeface="+mj-lt"/>
                        </a:rPr>
                        <a:t>Tahsis Edilen Başlangıç Bütçeleri</a:t>
                      </a:r>
                      <a:endParaRPr lang="tr-TR" sz="1200" b="1" i="0" u="none" strike="noStrike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Fen-Edebiyat Fakültesi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21.535,88</a:t>
                      </a:r>
                    </a:p>
                  </a:txBody>
                  <a:tcPr marL="9525" marR="9525" marT="9525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TOPLAM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21.535,88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 smtClean="0"/>
              <a:t>2011 </a:t>
            </a:r>
            <a:r>
              <a:rPr lang="tr-TR" sz="2400" b="1" dirty="0"/>
              <a:t>YILI PROJELERİNİN </a:t>
            </a:r>
            <a:r>
              <a:rPr lang="tr-TR" sz="2400" b="1" dirty="0" smtClean="0"/>
              <a:t>DÖNEM BAZINDA PROJE TİPLERİNE GÖRE </a:t>
            </a:r>
            <a:br>
              <a:rPr lang="tr-TR" sz="2400" b="1" dirty="0" smtClean="0"/>
            </a:br>
            <a:r>
              <a:rPr lang="tr-TR" sz="2400" b="1" dirty="0" smtClean="0"/>
              <a:t>SAYI DAĞILIMI</a:t>
            </a:r>
            <a:endParaRPr lang="tr-TR" sz="2400" b="1" dirty="0"/>
          </a:p>
        </p:txBody>
      </p:sp>
      <p:graphicFrame>
        <p:nvGraphicFramePr>
          <p:cNvPr id="9" name="Grafik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9549149"/>
              </p:ext>
            </p:extLst>
          </p:nvPr>
        </p:nvGraphicFramePr>
        <p:xfrm>
          <a:off x="683568" y="1340768"/>
          <a:ext cx="3672408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k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4530836"/>
              </p:ext>
            </p:extLst>
          </p:nvPr>
        </p:nvGraphicFramePr>
        <p:xfrm>
          <a:off x="4499992" y="1340768"/>
          <a:ext cx="3816424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ik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7740038"/>
              </p:ext>
            </p:extLst>
          </p:nvPr>
        </p:nvGraphicFramePr>
        <p:xfrm>
          <a:off x="755576" y="3789040"/>
          <a:ext cx="36004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afik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002107"/>
              </p:ext>
            </p:extLst>
          </p:nvPr>
        </p:nvGraphicFramePr>
        <p:xfrm>
          <a:off x="4499992" y="3789040"/>
          <a:ext cx="381642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 smtClean="0"/>
              <a:t>2011 YILI PROJELERİNİN DÖNEM BAZINDA PROJE TİPLERİNE GÖRE BÜTÇE DAĞILIMI</a:t>
            </a:r>
            <a:endParaRPr lang="tr-TR" sz="2400" b="1" dirty="0"/>
          </a:p>
        </p:txBody>
      </p:sp>
      <p:graphicFrame>
        <p:nvGraphicFramePr>
          <p:cNvPr id="3" name="Grafik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1834197"/>
              </p:ext>
            </p:extLst>
          </p:nvPr>
        </p:nvGraphicFramePr>
        <p:xfrm>
          <a:off x="251520" y="1340768"/>
          <a:ext cx="432048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2138236"/>
              </p:ext>
            </p:extLst>
          </p:nvPr>
        </p:nvGraphicFramePr>
        <p:xfrm>
          <a:off x="4716016" y="1340768"/>
          <a:ext cx="417646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857583"/>
              </p:ext>
            </p:extLst>
          </p:nvPr>
        </p:nvGraphicFramePr>
        <p:xfrm>
          <a:off x="251520" y="3861048"/>
          <a:ext cx="432048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89441"/>
              </p:ext>
            </p:extLst>
          </p:nvPr>
        </p:nvGraphicFramePr>
        <p:xfrm>
          <a:off x="4716016" y="3861048"/>
          <a:ext cx="417646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1379</TotalTime>
  <Words>1222</Words>
  <Application>Microsoft Office PowerPoint</Application>
  <PresentationFormat>Ekran Gösterisi (4:3)</PresentationFormat>
  <Paragraphs>745</Paragraphs>
  <Slides>16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 Tur</vt:lpstr>
      <vt:lpstr>Calibri</vt:lpstr>
      <vt:lpstr>Constantia</vt:lpstr>
      <vt:lpstr>Wingdings 2</vt:lpstr>
      <vt:lpstr>Akış</vt:lpstr>
      <vt:lpstr>                          BİLİMSEL ARAŞTIRMA PROJELERİ   2011  FAALİYET SUNUSU  OCAK 2012</vt:lpstr>
      <vt:lpstr>2011 YILI YENİ PROJELERİN BİRİMLER BAZINDA PROJE SAYILARI</vt:lpstr>
      <vt:lpstr>2011 YILI YENİ PROJELERİN BİRİMLER BAZINDA BAŞLANGIÇ BÜTÇELERİ</vt:lpstr>
      <vt:lpstr>OCAK DÖNEMİ STANDART VE DOKTORA PROJELERİ İÇİN BİRİMLER BAZINDA SAYI VE BÜTÇE BİLGİSİ</vt:lpstr>
      <vt:lpstr>MAYIS DÖNEMİ STANDART VE DOKTORA PROJELERİ İÇİN BİRİMLER BAZINDA SAYI VE BÜTÇE BİLGİSİ</vt:lpstr>
      <vt:lpstr>EYLÜL DÖNEMİ STANDART PROJELERİ İÇİN BİRİMLER BAZINDA SAYI VE BÜTÇE BİLGİSİ</vt:lpstr>
      <vt:lpstr>      TAMAMLAYICI DESTEK PROJELERİ İÇİN BİRİMLER BAZINDA SAYI VE BÜTÇE BİLGİSİ</vt:lpstr>
      <vt:lpstr>2011 YILI PROJELERİNİN DÖNEM BAZINDA PROJE TİPLERİNE GÖRE  SAYI DAĞILIMI</vt:lpstr>
      <vt:lpstr>2011 YILI PROJELERİNİN DÖNEM BAZINDA PROJE TİPLERİNE GÖRE BÜTÇE DAĞILIMI</vt:lpstr>
      <vt:lpstr>2011 YILINDA BİRİMLER BAZINDA TAHSİS EDİLEN BAŞLANGIÇ VE EK BÜTÇE BİLGİSİ</vt:lpstr>
      <vt:lpstr>01.01.2011-31.12.2011 TARİHLERİ ARASINDA BAŞLAYAN PROJELERE BİRİMLER BAZINDA TAHSİS EDİLEN EK BÜTÇE TABLOSU</vt:lpstr>
      <vt:lpstr>01.01.1990-31.12.2010 TARİHLERİ ARASINDA BAŞLAYAN PROJELERE 2011 YILINDA BİRİMLER BAZINDA TAHSİS EDİLEN EK BÜTÇE TABLOSU </vt:lpstr>
      <vt:lpstr>2011 YILINDA BİRİMLER BAZINDA TÜM YÜRÜYEN PROJELERE TAHSİS EDİLEN EK BÜTÇE TABLOSU</vt:lpstr>
      <vt:lpstr>2011 YILINDA BİRİMLERE TAHSİS EDİLEN BAŞLANGIÇ VE EK BÜTÇE BİLGİSİ</vt:lpstr>
      <vt:lpstr>2011 YILINDA BÜTÇE KALEMLERİNE TAHSİS EDİLEN BAŞLANGIÇ VE EK BÜTÇE BİLGİSİ</vt:lpstr>
      <vt:lpstr>2011 YILI BİLİMSEL ARAŞTIRMA PROJE SAYISI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BİLİMSEL ARAŞTIRMA PROJELERİ  2010 YILI FAALİYET RAPORU</dc:title>
  <dc:creator>betül</dc:creator>
  <cp:lastModifiedBy>user</cp:lastModifiedBy>
  <cp:revision>263</cp:revision>
  <cp:lastPrinted>2012-02-22T12:52:27Z</cp:lastPrinted>
  <dcterms:created xsi:type="dcterms:W3CDTF">2011-04-07T09:13:08Z</dcterms:created>
  <dcterms:modified xsi:type="dcterms:W3CDTF">2017-04-12T07:41:58Z</dcterms:modified>
</cp:coreProperties>
</file>