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4" r:id="rId9"/>
    <p:sldId id="265" r:id="rId10"/>
    <p:sldId id="261" r:id="rId11"/>
    <p:sldId id="263" r:id="rId12"/>
    <p:sldId id="260" r:id="rId13"/>
    <p:sldId id="259" r:id="rId14"/>
    <p:sldId id="271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1" autoAdjust="0"/>
    <p:restoredTop sz="94636" autoAdjust="0"/>
  </p:normalViewPr>
  <p:slideViewPr>
    <p:cSldViewPr>
      <p:cViewPr varScale="1">
        <p:scale>
          <a:sx n="103" d="100"/>
          <a:sy n="103" d="100"/>
        </p:scale>
        <p:origin x="2011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56F4D-F46A-4FE5-ADA9-C2DD089313C7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11938-64E0-4A82-8267-9AB0D388F8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786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11938-64E0-4A82-8267-9AB0D388F8AF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KHGJHGJHGFJHGFJHG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11938-64E0-4A82-8267-9AB0D388F8A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4D1ACE-7A11-475A-827F-DBF0D74A8ABB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89DA1E-2ECE-4141-8E35-DC88D52A446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285992"/>
            <a:ext cx="8858280" cy="385765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BİLİMSEL ARAŞTIRMA PROJELERİ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2010 YILI </a:t>
            </a:r>
            <a:br>
              <a:rPr lang="tr-TR" dirty="0" smtClean="0"/>
            </a:br>
            <a:r>
              <a:rPr lang="tr-TR" dirty="0" smtClean="0"/>
              <a:t>FAALİYET SUNUMU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700" dirty="0" smtClean="0"/>
              <a:t>NİSAN 2011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42910" y="6143644"/>
            <a:ext cx="7786742" cy="409128"/>
          </a:xfrm>
        </p:spPr>
        <p:txBody>
          <a:bodyPr>
            <a:normAutofit/>
          </a:bodyPr>
          <a:lstStyle/>
          <a:p>
            <a:pPr algn="ctr"/>
            <a:r>
              <a:rPr lang="tr-TR" sz="1600" dirty="0" smtClean="0"/>
              <a:t>BAP İdari Koordinatörlüğü tarafından hazırlanmıştır.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01.01.2010-31.12.2010 TARİHLERİ ARASINDA BAŞLAYAN PROJELERE BİRİMLER BAZINDA TAHSİS EDİLEN EK BÜTÇE TABLOSU</a:t>
            </a:r>
            <a:endParaRPr lang="tr-TR" sz="2400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456842"/>
              </p:ext>
            </p:extLst>
          </p:nvPr>
        </p:nvGraphicFramePr>
        <p:xfrm>
          <a:off x="35493" y="1500171"/>
          <a:ext cx="9073014" cy="524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73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73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73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73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73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8664">
                <a:tc>
                  <a:txBody>
                    <a:bodyPr/>
                    <a:lstStyle/>
                    <a:p>
                      <a:pPr algn="l" fontAlgn="b"/>
                      <a:r>
                        <a:rPr lang="tr-TR" sz="1000" b="1" i="0" u="none" strike="noStrike" dirty="0" smtClean="0">
                          <a:latin typeface="Arial Tur"/>
                        </a:rPr>
                        <a:t> BÜTÇE 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>KALEMLERİ</a:t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 smtClean="0">
                          <a:latin typeface="Arial Tur"/>
                        </a:rPr>
                        <a:t>------------------------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/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>
                          <a:latin typeface="Arial Tur"/>
                        </a:rPr>
                        <a:t>BİRİMLER</a:t>
                      </a:r>
                      <a:endParaRPr lang="tr-TR" sz="1000" b="0" i="0" u="none" strike="noStrike" dirty="0"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01.2.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03.3.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03.4.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03.5.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03.7.2.01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06.1.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TOPLAM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Mühendislik Fakültesi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4.323,38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43.961,30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903,74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50.088,42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Fen-Edebiyat Fakültesi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22.238,10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34.259,10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27.194,10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1.600,00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15.203,01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100.494,31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Eğitim Fakültesi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7.284,40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339,00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8.273,40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56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İktisadi ve İdari Bilimler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Arial Tur"/>
                        </a:rPr>
                        <a:t>19.300,00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31.742,40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753,75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55.796,15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Çevre Bilimleri Enstitüsü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11.500,00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17.615,00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6.898,00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36.653,00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56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Biyo-Medikal Mühendisliği Enstitüsü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7.000,00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567"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1" i="0" u="none" strike="noStrike">
                          <a:effectLst/>
                          <a:latin typeface="Arial Tur"/>
                        </a:rPr>
                        <a:t>Atatürk İlkeleri ve İnkılap Tarihi Enstitüsü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3.217,50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3.217,50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Kandilli Rasathanesi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10.566,50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10.566,50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b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Çok Disiplinli </a:t>
                      </a:r>
                      <a:endParaRPr lang="tr-TR" sz="1000" b="0" i="0" u="none" strike="noStrike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7.800,00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1.030,00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7.729,50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884,00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17.443,50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Altyapı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6.150,00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6.150,00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TOPLAM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65.161,48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36.289,10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155.460,70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2.953,75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34.224,01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1.593,74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295.682,78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01.01.1990-31.12.2009 TARİHLERİ ARASINDA BAŞLAYAN PROJELERE 2010 YILINDA BİRİMLER BAZINDA TAHSİS EDİLEN EK BÜTÇE TABLOSU </a:t>
            </a:r>
            <a:endParaRPr lang="tr-TR" sz="2400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537742"/>
              </p:ext>
            </p:extLst>
          </p:nvPr>
        </p:nvGraphicFramePr>
        <p:xfrm>
          <a:off x="35496" y="1285857"/>
          <a:ext cx="9073004" cy="5519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68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73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50697">
                <a:tc>
                  <a:txBody>
                    <a:bodyPr/>
                    <a:lstStyle/>
                    <a:p>
                      <a:pPr algn="l" fontAlgn="b"/>
                      <a:r>
                        <a:rPr lang="tr-TR" sz="1000" b="1" i="0" u="none" strike="noStrike" dirty="0" smtClean="0">
                          <a:latin typeface="Arial Tur"/>
                        </a:rPr>
                        <a:t> BÜTÇE 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>KALEMLERİ</a:t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 smtClean="0">
                          <a:latin typeface="Arial Tur"/>
                        </a:rPr>
                        <a:t>--------------------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/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>
                          <a:latin typeface="Arial Tur"/>
                        </a:rPr>
                        <a:t>BİRİMLER</a:t>
                      </a:r>
                      <a:endParaRPr lang="tr-TR" sz="1000" b="0" i="0" u="none" strike="noStrike" dirty="0"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01.2.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03.3.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03.4.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latin typeface="Arial Tur"/>
                        </a:rPr>
                        <a:t>03.5.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03.7.2.01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06.1.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TOPLAM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7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Mühendislik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Arial Tur"/>
                        </a:rPr>
                        <a:t>33.402,00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38.111,94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101.381,00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9.240,00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32.821,00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21.982,00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236.937,94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7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Fen-Edebiyat</a:t>
                      </a:r>
                      <a:r>
                        <a:rPr lang="tr-TR" sz="1000" b="1" i="0" u="none" strike="noStrike" baseline="0" dirty="0" smtClean="0">
                          <a:effectLst/>
                          <a:latin typeface="Arial Tur"/>
                        </a:rPr>
                        <a:t> 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33.925,00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14.590,00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16.785,00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65.300,00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7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Eğitim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680,00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20.450,00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7.000,00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6.490,00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34.620,00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42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İktisadi ve İdari Bilimler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360,00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23.190,00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2.861,00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217,00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26.628,00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89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Çevre Bilimleri Enstitüsü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11.811,70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25.477,00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3.685,25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1.600,00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42.573,95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34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 err="1">
                          <a:effectLst/>
                          <a:latin typeface="Arial Tur"/>
                        </a:rPr>
                        <a:t>Biyo</a:t>
                      </a:r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-Medikal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M.E.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12.000,00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520,00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4.028,00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2.500,00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19.048,00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78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Atatürk</a:t>
                      </a:r>
                      <a:r>
                        <a:rPr lang="tr-TR" sz="1000" b="1" i="0" u="none" strike="noStrike" baseline="0" dirty="0" smtClean="0">
                          <a:effectLst/>
                          <a:latin typeface="Arial Tur"/>
                        </a:rPr>
                        <a:t> İlkeleri ve İnkılap Tarihi E.</a:t>
                      </a:r>
                      <a:endParaRPr lang="nb-NO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12.375,00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12.375,00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37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Kandilli Rasathanesi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5.000,00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2.430,00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11.093,59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1.400,00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6.375,00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1.230,00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27.528,59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1435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Uygulamalı Bilimler Yüksekokulu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5.240,00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13.748,50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5.041,00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1.750,00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26.029,50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21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Çok Disiplinli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14.695,00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15.427,00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6.147,00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1.435,00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8.610,00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1.700,00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48.014,00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81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Altyapı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21.750,00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11.300,00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9.398,00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42.448,00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Tamamlayıcı Destek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9.476,00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10.100,00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9.276,00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5.312,00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6.500,00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40.664,00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TOPLAM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92.087,00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124.291,64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239.603,09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1.435,00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76.273,25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55.315,00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26.662,00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6.500,00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622.166,98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2010 YILINDA BİRİMLER BAZINDA TÜM YÜRÜYEN PROJELERE TAHSİS EDİLEN EK BÜTÇE TABLOSU</a:t>
            </a:r>
            <a:endParaRPr lang="tr-TR" sz="2400" b="1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346987"/>
              </p:ext>
            </p:extLst>
          </p:nvPr>
        </p:nvGraphicFramePr>
        <p:xfrm>
          <a:off x="35498" y="1214427"/>
          <a:ext cx="9073005" cy="5538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7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16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38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73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22745">
                <a:tc>
                  <a:txBody>
                    <a:bodyPr/>
                    <a:lstStyle/>
                    <a:p>
                      <a:pPr algn="l" fontAlgn="b"/>
                      <a:r>
                        <a:rPr lang="tr-TR" sz="1000" b="1" i="0" u="none" strike="noStrike" baseline="0" dirty="0" smtClean="0">
                          <a:latin typeface="Arial Tur"/>
                        </a:rPr>
                        <a:t> </a:t>
                      </a:r>
                      <a:r>
                        <a:rPr lang="tr-TR" sz="1000" b="1" i="0" u="none" strike="noStrike" dirty="0" smtClean="0">
                          <a:latin typeface="Arial Tur"/>
                        </a:rPr>
                        <a:t>BÜTÇE 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>KALEMLERİ</a:t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 smtClean="0">
                          <a:latin typeface="Arial Tur"/>
                        </a:rPr>
                        <a:t>----------------------</a:t>
                      </a:r>
                      <a:r>
                        <a:rPr lang="tr-TR" sz="1000" b="1" i="0" u="none" strike="noStrike" dirty="0">
                          <a:latin typeface="Arial Tur"/>
                        </a:rPr>
                        <a:t/>
                      </a:r>
                      <a:br>
                        <a:rPr lang="tr-TR" sz="1000" b="1" i="0" u="none" strike="noStrike" dirty="0">
                          <a:latin typeface="Arial Tur"/>
                        </a:rPr>
                      </a:br>
                      <a:r>
                        <a:rPr lang="tr-TR" sz="1000" b="1" i="0" u="none" strike="noStrike" dirty="0">
                          <a:latin typeface="Arial Tur"/>
                        </a:rPr>
                        <a:t>BİRİMLER</a:t>
                      </a:r>
                      <a:endParaRPr lang="tr-TR" sz="1000" b="0" i="0" u="none" strike="noStrike" dirty="0"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01.2.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03.3.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03.4.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latin typeface="Arial Tur"/>
                        </a:rPr>
                        <a:t>03.5.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03.7.2.01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06.1.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TOPLAM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Mühendislik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37.725,38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38.111,94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145.342,30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9.240,00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33.721,00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22.885,74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287.026,36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Fen-Edebiyat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22.238,10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68.184,10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41.784,10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18.385,00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15.203,01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165.794,31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Eğitim Fakültesi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680,00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27.734,40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6.829,00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42.893,40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İktisadi ve İdari Bilimler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F.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19.300,00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360,00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54.932,40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3.614,75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4.217,00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82.424,15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Çevre Bilimleri Enstitüsü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11.500,00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11.811,70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43.092,00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4.285,25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8.498,00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79.226,95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 err="1">
                          <a:effectLst/>
                          <a:latin typeface="Arial Tur"/>
                        </a:rPr>
                        <a:t>Biyo</a:t>
                      </a:r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-Medikal Mühendisliği 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E.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12.000,00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1.520,00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4.028,00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8.500,00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26.048,00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26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1" i="0" u="none" strike="noStrike">
                          <a:effectLst/>
                          <a:latin typeface="Arial Tur"/>
                        </a:rPr>
                        <a:t>Atatürk İlkeleri ve İnkılap Tarihi Enstitüsü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3.217,50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12.375,00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15.592,50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Kandilli Rasathanesi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5.000,00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2.430,00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21.660,09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1.400,00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6.375,00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1.230,00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38.095,09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261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Uygulamalı Bilimler Yüksekokulu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5.240,00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13.748,50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5.041,00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1.750,00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26.029,50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b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Çok Disiplinli </a:t>
                      </a:r>
                      <a:endParaRPr lang="tr-TR" sz="1000" b="0" i="0" u="none" strike="noStrike">
                        <a:effectLst/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22.495,00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16.457,00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13.876,50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1.435,00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8.610,00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884,00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1.700,00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65.457,50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Altyapı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21.750,00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11.300,00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15.548,00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48.598,00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Tamamlayıcı Destek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9.476,00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10.100,00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9.276,00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5.312,00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6.500,00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40.664,00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TOPLAM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157.248,48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160.580,74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395.063,79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1.435,00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79.227,00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89.539,01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28.255,74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6.500,00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917.849,76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00066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2010 YILINDA BÜTÇE KALEMLERİNE TAHSİS EDİLEN ÖDENEKLER</a:t>
            </a:r>
            <a:endParaRPr lang="tr-TR" sz="2400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559559"/>
              </p:ext>
            </p:extLst>
          </p:nvPr>
        </p:nvGraphicFramePr>
        <p:xfrm>
          <a:off x="457200" y="1428733"/>
          <a:ext cx="8229600" cy="507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latin typeface="Arial Tur"/>
                        </a:rPr>
                        <a:t>BÜTÇE KALEMLERİ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TAHSİS EDİLEN PROJE BÜTÇELERİ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TAHSİS EDİLEN EK BÜTÇELER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latin typeface="Arial Tur"/>
                        </a:rPr>
                        <a:t>TOPLAM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01.2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PERSONEL</a:t>
                      </a:r>
                      <a:r>
                        <a:rPr lang="tr-TR" sz="1000" b="1" i="0" u="none" strike="noStrike" baseline="0" dirty="0" smtClean="0">
                          <a:effectLst/>
                          <a:latin typeface="Arial Tur"/>
                        </a:rPr>
                        <a:t> ÇALIŞTIRMA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569.090,00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157.248,48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726.338,48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03.2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TÜKETİM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555.478,08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160.580,74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716.058,82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03.3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YOLLUK GİDERLERİ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67.084,00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395.063,79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462.147,79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03.4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ARKEOLOJİK KAZI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29.996,52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1.435,00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31.431,52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03.5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HİZMET ALIMLARI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462.672,85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79.227,00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541.899,85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03.7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MAKİNE TEÇHİZAT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1.133.832,86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Arial Tur"/>
                        </a:rPr>
                        <a:t>89.539,01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1.223.371,87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03.7.2.01 YAZILIM ALIMLARI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182.163,41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28.255,74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210.419,15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06.1</a:t>
                      </a:r>
                      <a:r>
                        <a:rPr lang="tr-TR" sz="1000" b="1" i="0" u="none" strike="noStrike" dirty="0" smtClean="0">
                          <a:effectLst/>
                          <a:latin typeface="Arial Tur"/>
                        </a:rPr>
                        <a:t>. MAMUL MAL ALIMLARI</a:t>
                      </a:r>
                      <a:endParaRPr lang="tr-TR" sz="1000" b="1" i="0" u="none" strike="noStrike" dirty="0">
                        <a:effectLst/>
                        <a:latin typeface="Arial Tu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455.133,80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Arial Tur"/>
                        </a:rPr>
                        <a:t>6.500,00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461.633,80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TOPLAM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3.455.451,52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effectLst/>
                          <a:latin typeface="Arial Tur"/>
                        </a:rPr>
                        <a:t>917.849,76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effectLst/>
                          <a:latin typeface="Arial Tur"/>
                        </a:rPr>
                        <a:t>4.373.301,28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/>
              <a:t>2010 </a:t>
            </a:r>
            <a:r>
              <a:rPr lang="tr-TR" sz="2400" b="1" dirty="0"/>
              <a:t>YILINDA </a:t>
            </a:r>
            <a:r>
              <a:rPr lang="tr-TR" sz="2400" b="1" dirty="0" smtClean="0"/>
              <a:t>BİRİMLERE TAHSİS </a:t>
            </a:r>
            <a:r>
              <a:rPr lang="tr-TR" sz="2400" b="1" dirty="0"/>
              <a:t>EDİLEN ÖDENEKLER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41295"/>
              </p:ext>
            </p:extLst>
          </p:nvPr>
        </p:nvGraphicFramePr>
        <p:xfrm>
          <a:off x="850900" y="1124744"/>
          <a:ext cx="7442200" cy="5184577"/>
        </p:xfrm>
        <a:graphic>
          <a:graphicData uri="http://schemas.openxmlformats.org/drawingml/2006/table">
            <a:tbl>
              <a:tblPr/>
              <a:tblGrid>
                <a:gridCol w="2197100">
                  <a:extLst>
                    <a:ext uri="{9D8B030D-6E8A-4147-A177-3AD203B41FA5}">
                      <a16:colId xmlns:a16="http://schemas.microsoft.com/office/drawing/2014/main" val="317866120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17262699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749192365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1775491684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1232824811"/>
                    </a:ext>
                  </a:extLst>
                </a:gridCol>
              </a:tblGrid>
              <a:tr h="1108945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</a:t>
                      </a:r>
                    </a:p>
                  </a:txBody>
                  <a:tcPr marL="8626" marR="8626" marT="8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 SAYISI</a:t>
                      </a:r>
                    </a:p>
                  </a:txBody>
                  <a:tcPr marL="8626" marR="8626" marT="8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 BÜTÇESİ</a:t>
                      </a:r>
                    </a:p>
                  </a:txBody>
                  <a:tcPr marL="8626" marR="8626" marT="8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TOPLAM TAHSİS EDİLEN EK BÜTÇE+GLC YIL BÜTÇELERİ</a:t>
                      </a:r>
                    </a:p>
                  </a:txBody>
                  <a:tcPr marL="8626" marR="8626" marT="8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 YILINDA TÜM PROJELERE TAHSİS EDİLEN BÜTÇE</a:t>
                      </a:r>
                    </a:p>
                  </a:txBody>
                  <a:tcPr marL="8626" marR="8626" marT="8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457776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Mühendislik Fakültesi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1.087.458,61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325.576,86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1.413.035,47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899616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Fen-Edebiyat Fakültesi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1.241.872,91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190.327,31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1.432.200,22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970906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İktisadi ve İdari Bilimler Fakültesi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320.012,59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90.424,15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410.436,74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983640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Eğitim Fakültesi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129.592,21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47.907,40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177.499,61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83759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Biyo-Medikal Mühendisliği Enstitüsü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83.386,00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26.048,00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109.434,00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429922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Çevre Bilimleri Enstitüsü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342.507,36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136.098,95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478.606,31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88482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Kandilli Rasathanesi ve D.A.Enstitüsü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202.011,64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38.095,09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240.106,73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391654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A.İ.İ.T.E.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15.633,80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15.592,00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31.226,30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549764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Uygulamalı Bilimler Yüksekokulu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32.976,40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47.779,50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80.755,90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67361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YADYOK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777295"/>
                  </a:ext>
                </a:extLst>
              </a:tr>
              <a:tr h="37051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3.455.451,52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917.849,26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4.373.301,28</a:t>
                      </a:r>
                    </a:p>
                  </a:txBody>
                  <a:tcPr marL="8626" marR="8626" marT="86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01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44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/>
              <a:t>2010 YILI BİLİMSEL ARAŞTIRMA PROJE SAYISI</a:t>
            </a:r>
            <a:endParaRPr lang="tr-TR" sz="2400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593511"/>
              </p:ext>
            </p:extLst>
          </p:nvPr>
        </p:nvGraphicFramePr>
        <p:xfrm>
          <a:off x="428596" y="2285992"/>
          <a:ext cx="8229600" cy="2071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358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>
                          <a:solidFill>
                            <a:schemeClr val="bg1"/>
                          </a:solidFill>
                          <a:latin typeface="Arial"/>
                        </a:rPr>
                        <a:t>Önceki Yıldan Devreden Proje Sayısı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>
                          <a:solidFill>
                            <a:schemeClr val="bg1"/>
                          </a:solidFill>
                          <a:latin typeface="Arial"/>
                        </a:rPr>
                        <a:t>Yıl İçerisinde Eklenen Proje Sayısı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>
                          <a:solidFill>
                            <a:schemeClr val="bg1"/>
                          </a:solidFill>
                          <a:latin typeface="Arial"/>
                        </a:rPr>
                        <a:t>Toplam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>
                          <a:solidFill>
                            <a:schemeClr val="bg1"/>
                          </a:solidFill>
                          <a:latin typeface="Arial"/>
                        </a:rPr>
                        <a:t>Yıl İçerisinde Tamamlanan Proje Sayısı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Tahsis  Edilen Toplam Ödenek</a:t>
                      </a:r>
                      <a:endParaRPr lang="tr-TR" sz="1100" b="1" i="0" u="none" strike="noStrike" baseline="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8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333</a:t>
                      </a:r>
                      <a:endParaRPr lang="tr-TR" sz="1100" b="1" i="0" u="none" strike="noStrike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498</a:t>
                      </a:r>
                      <a:endParaRPr lang="tr-TR" sz="1100" b="1" i="0" u="none" strike="noStrike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baseline="0" smtClean="0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  <a:endParaRPr lang="tr-TR" sz="1100" b="1" i="0" u="none" strike="noStrike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effectLst/>
                          <a:latin typeface="Arial Tur"/>
                        </a:rPr>
                        <a:t>4.373.301,28</a:t>
                      </a:r>
                      <a:endParaRPr lang="tr-TR" sz="1100" b="1" i="0" u="none" strike="noStrike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571504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2010 YILI YENİ PROJELERİN BİRİMLER BAZINDA PROJE SAYILARI</a:t>
            </a:r>
            <a:endParaRPr lang="tr-TR" sz="2400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571612"/>
            <a:ext cx="8643998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2010 YILI YENİ PROJELERİN BİRİMLER BAZINDA BAŞLANGIÇ BÜTÇELERİ</a:t>
            </a:r>
            <a:endParaRPr lang="tr-TR" sz="2400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91440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OCAK DÖNEMİ STANDART VE DOKTORA PROJELERİ İÇİN BİRİMLER BAZINDA SAYI VE BÜTÇE BİLGİSİ</a:t>
            </a:r>
            <a:endParaRPr lang="tr-TR" sz="2400" b="1" dirty="0"/>
          </a:p>
        </p:txBody>
      </p:sp>
      <p:graphicFrame>
        <p:nvGraphicFramePr>
          <p:cNvPr id="8" name="7 İçerik Yer Tutucusu"/>
          <p:cNvGraphicFramePr>
            <a:graphicFrameLocks noGrp="1"/>
          </p:cNvGraphicFramePr>
          <p:nvPr>
            <p:ph sz="half" idx="1"/>
          </p:nvPr>
        </p:nvGraphicFramePr>
        <p:xfrm>
          <a:off x="357158" y="1428740"/>
          <a:ext cx="4071966" cy="4572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Standart</a:t>
                      </a:r>
                      <a:r>
                        <a:rPr lang="tr-TR" sz="1100" b="1" i="0" u="none" strike="noStrike" baseline="0" dirty="0" smtClean="0">
                          <a:latin typeface="Calibri"/>
                        </a:rPr>
                        <a:t> </a:t>
                      </a:r>
                      <a:r>
                        <a:rPr lang="tr-TR" sz="1100" b="1" i="0" u="none" strike="noStrike" dirty="0" smtClean="0">
                          <a:latin typeface="Calibri"/>
                        </a:rPr>
                        <a:t>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Mühendislik 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230.594,95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F.E.F.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495.382,56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İ.İ.B.F.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205.345,59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 err="1">
                          <a:latin typeface="Calibri"/>
                        </a:rPr>
                        <a:t>Biyo</a:t>
                      </a:r>
                      <a:r>
                        <a:rPr lang="tr-TR" sz="1100" b="0" i="0" u="none" strike="noStrike" dirty="0">
                          <a:latin typeface="Calibri"/>
                        </a:rPr>
                        <a:t>-Medikal M.E.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35.630,00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95.061,30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Eğitim 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31.669,00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A.İ.İ.T.E.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15.633,80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1.109.317,20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" name="8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572000" y="1428736"/>
          <a:ext cx="4000529" cy="4572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Doktora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214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Mühendislik 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118.274,90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F.E.F.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60.940,00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7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İ.İ.B.F.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21.000,00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Biyo-Medikal M.E.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29.156,00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44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Çevre B.E.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46.997,30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805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K.R.D.A.E.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43.181,20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872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319.549,40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MAYIS DÖNEMİ STANDART VE DOKTORA PROJELERİ İÇİN BİRİMLER BAZINDA SAYI VE BÜTÇE BİLGİSİ</a:t>
            </a:r>
            <a:endParaRPr lang="tr-TR" sz="2400" b="1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1"/>
          </p:nvPr>
        </p:nvGraphicFramePr>
        <p:xfrm>
          <a:off x="457200" y="1920872"/>
          <a:ext cx="4038600" cy="4508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Standart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175.645,19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126.308,01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İktisadi ve İdari Bilimler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64.767,00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Eğitim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26.554,00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Biyo-Medikal Mühendisliği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18.600,00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Bilimleri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48.340,00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Kandilli Rasathanesi ve D.A.Enstitüsü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99.922,44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094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560.136,64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5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648200" y="1920865"/>
          <a:ext cx="4038600" cy="4508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Doktora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42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92.696,51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42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44.030,00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2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İktisadi ve İdari Bilimler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25.000,00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42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Bilimleri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82.321,60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4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244.048,11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/>
              <a:t>EYLÜL DÖNEMİ STANDART PROJELERİ İÇİN BİRİMLER BAZINDA SAYI VE BÜTÇE BİLGİSİ</a:t>
            </a:r>
            <a:endParaRPr lang="tr-TR" sz="2400" b="1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1"/>
          </p:nvPr>
        </p:nvGraphicFramePr>
        <p:xfrm>
          <a:off x="457200" y="1920875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Standart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182.171,64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111.195,00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İktisadi ve İdari Bilimler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3.900,00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Uygulamalı Bilimler Yüksekokulu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32.976,40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Eğitim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36.325,21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Bilimleri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19.997,16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Kandilli Rasathanesi ve D.A.Enstitüsü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34.050,00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420.615,41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5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648200" y="1920871"/>
          <a:ext cx="4038600" cy="3294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Doktora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35.845,42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48.518,49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Bilimleri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24.810,00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Kandilli Rasathanesi ve D.A.Enstitüsü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24.858,00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01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134.031,91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TAMAMLAYICI DESTEK PROJELERİ İÇİN BİRİMLER BAZINDA SAYI VE BÜTÇE BİLGİSİ</a:t>
            </a:r>
            <a:endParaRPr lang="tr-TR" sz="2400" b="1" dirty="0"/>
          </a:p>
        </p:txBody>
      </p:sp>
      <p:graphicFrame>
        <p:nvGraphicFramePr>
          <p:cNvPr id="14" name="13 İçerik Yer Tutucusu"/>
          <p:cNvGraphicFramePr>
            <a:graphicFrameLocks noGrp="1"/>
          </p:cNvGraphicFramePr>
          <p:nvPr>
            <p:ph idx="1"/>
          </p:nvPr>
        </p:nvGraphicFramePr>
        <p:xfrm>
          <a:off x="571472" y="1214420"/>
          <a:ext cx="8229600" cy="155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7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Tamamlayıcı</a:t>
                      </a:r>
                      <a:r>
                        <a:rPr lang="tr-TR" sz="1100" b="1" i="0" u="none" strike="noStrike" baseline="0" dirty="0" smtClean="0">
                          <a:latin typeface="Calibri"/>
                        </a:rPr>
                        <a:t> Destek P</a:t>
                      </a:r>
                      <a:r>
                        <a:rPr lang="tr-TR" sz="1100" b="1" i="0" u="none" strike="noStrike" dirty="0" smtClean="0">
                          <a:latin typeface="Calibri"/>
                        </a:rPr>
                        <a:t>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7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150.480,45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7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Çevre Bilimleri Enstitüsü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24.980,00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7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175.460,45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9 Başlık"/>
          <p:cNvSpPr txBox="1">
            <a:spLocks/>
          </p:cNvSpPr>
          <p:nvPr/>
        </p:nvSpPr>
        <p:spPr>
          <a:xfrm>
            <a:off x="571472" y="2857496"/>
            <a:ext cx="8143932" cy="428628"/>
          </a:xfrm>
          <a:prstGeom prst="rect">
            <a:avLst/>
          </a:prstGeom>
        </p:spPr>
        <p:txBody>
          <a:bodyPr vert="horz" lIns="0" tIns="45720" rIns="0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ALTYAPI PROJELERİ İÇİN BİRİMLER BAZINDA SAYI VE BÜTÇE BİLGİSİ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9 Başlık"/>
          <p:cNvSpPr txBox="1">
            <a:spLocks/>
          </p:cNvSpPr>
          <p:nvPr/>
        </p:nvSpPr>
        <p:spPr>
          <a:xfrm>
            <a:off x="571472" y="4857760"/>
            <a:ext cx="8215370" cy="428628"/>
          </a:xfrm>
          <a:prstGeom prst="rect">
            <a:avLst/>
          </a:prstGeom>
        </p:spPr>
        <p:txBody>
          <a:bodyPr vert="horz" lIns="0" tIns="45720" rIns="0" bIns="0" anchor="b"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ÇOK DİSİPLİNLİ PROJELER İÇİN BİRİMLER BAZINDA SAYI VE BÜTÇE BİLGİSİ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13 İçerik Yer Tutucusu"/>
          <p:cNvGraphicFramePr>
            <a:graphicFrameLocks/>
          </p:cNvGraphicFramePr>
          <p:nvPr/>
        </p:nvGraphicFramePr>
        <p:xfrm>
          <a:off x="571472" y="3357562"/>
          <a:ext cx="8229600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Altyapı</a:t>
                      </a:r>
                      <a:r>
                        <a:rPr lang="tr-TR" sz="1100" b="1" i="0" u="none" strike="noStrike" baseline="0" dirty="0" smtClean="0">
                          <a:latin typeface="Calibri"/>
                        </a:rPr>
                        <a:t> </a:t>
                      </a:r>
                      <a:r>
                        <a:rPr lang="tr-TR" sz="1100" b="1" i="0" u="none" strike="noStrike" dirty="0" smtClean="0">
                          <a:latin typeface="Calibri"/>
                        </a:rPr>
                        <a:t>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Fen-Edebiyat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205.018,40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191.970,00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396.988,40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" name="13 İçerik Yer Tutucusu"/>
          <p:cNvGraphicFramePr>
            <a:graphicFrameLocks/>
          </p:cNvGraphicFramePr>
          <p:nvPr/>
        </p:nvGraphicFramePr>
        <p:xfrm>
          <a:off x="571472" y="5286388"/>
          <a:ext cx="8229600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 dirty="0">
                          <a:latin typeface="Calibri"/>
                        </a:rPr>
                        <a:t>Birim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latin typeface="Calibri"/>
                        </a:rPr>
                        <a:t>Çok Disiplinli Proje </a:t>
                      </a:r>
                      <a:r>
                        <a:rPr lang="tr-TR" sz="1100" b="1" i="0" u="none" strike="noStrike" dirty="0">
                          <a:latin typeface="Calibri"/>
                        </a:rPr>
                        <a:t>Sayısı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Tahsis Edilen Başlangıç Bütçeleri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latin typeface="Calibri"/>
                        </a:rPr>
                        <a:t>Eğitim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35.044,00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latin typeface="Calibri"/>
                        </a:rPr>
                        <a:t>Mühendislik Fakültesi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60.260,00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latin typeface="Calibri"/>
                        </a:rPr>
                        <a:t>TOPLAM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95.304,00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2010 YILI PROJELERİNİN DÖNEM BAZINDA PROJE TİPLERİNE GÖRE </a:t>
            </a:r>
            <a:br>
              <a:rPr lang="tr-TR" sz="2400" b="1" dirty="0" smtClean="0"/>
            </a:br>
            <a:r>
              <a:rPr lang="tr-TR" sz="2400" b="1" dirty="0" smtClean="0"/>
              <a:t>SAYI DAĞILIMI</a:t>
            </a:r>
            <a:endParaRPr lang="tr-TR" sz="24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357298"/>
            <a:ext cx="40100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357298"/>
            <a:ext cx="3943349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929066"/>
            <a:ext cx="400052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4876" y="3929066"/>
            <a:ext cx="392909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 smtClean="0"/>
              <a:t>2010 YILI PROJELERİNİN DÖNEM BAZINDA PROJE TİPLERİNE GÖRE BÜTÇE DAĞILIMI</a:t>
            </a:r>
            <a:endParaRPr lang="tr-TR" sz="24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357298"/>
            <a:ext cx="4214842" cy="2717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357298"/>
            <a:ext cx="421484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143380"/>
            <a:ext cx="421484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143380"/>
            <a:ext cx="421484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505</TotalTime>
  <Words>1143</Words>
  <Application>Microsoft Office PowerPoint</Application>
  <PresentationFormat>Ekran Gösterisi (4:3)</PresentationFormat>
  <Paragraphs>708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Arial Tur</vt:lpstr>
      <vt:lpstr>Calibri</vt:lpstr>
      <vt:lpstr>Constantia</vt:lpstr>
      <vt:lpstr>Wingdings 2</vt:lpstr>
      <vt:lpstr>Akış</vt:lpstr>
      <vt:lpstr>                           BİLİMSEL ARAŞTIRMA PROJELERİ   2010 YILI  FAALİYET SUNUMU   NİSAN 2011 </vt:lpstr>
      <vt:lpstr>2010 YILI YENİ PROJELERİN BİRİMLER BAZINDA PROJE SAYILARI</vt:lpstr>
      <vt:lpstr>2010 YILI YENİ PROJELERİN BİRİMLER BAZINDA BAŞLANGIÇ BÜTÇELERİ</vt:lpstr>
      <vt:lpstr>OCAK DÖNEMİ STANDART VE DOKTORA PROJELERİ İÇİN BİRİMLER BAZINDA SAYI VE BÜTÇE BİLGİSİ</vt:lpstr>
      <vt:lpstr>MAYIS DÖNEMİ STANDART VE DOKTORA PROJELERİ İÇİN BİRİMLER BAZINDA SAYI VE BÜTÇE BİLGİSİ</vt:lpstr>
      <vt:lpstr>EYLÜL DÖNEMİ STANDART PROJELERİ İÇİN BİRİMLER BAZINDA SAYI VE BÜTÇE BİLGİSİ</vt:lpstr>
      <vt:lpstr>TAMAMLAYICI DESTEK PROJELERİ İÇİN BİRİMLER BAZINDA SAYI VE BÜTÇE BİLGİSİ</vt:lpstr>
      <vt:lpstr>2010 YILI PROJELERİNİN DÖNEM BAZINDA PROJE TİPLERİNE GÖRE  SAYI DAĞILIMI</vt:lpstr>
      <vt:lpstr>2010 YILI PROJELERİNİN DÖNEM BAZINDA PROJE TİPLERİNE GÖRE BÜTÇE DAĞILIMI</vt:lpstr>
      <vt:lpstr>01.01.2010-31.12.2010 TARİHLERİ ARASINDA BAŞLAYAN PROJELERE BİRİMLER BAZINDA TAHSİS EDİLEN EK BÜTÇE TABLOSU</vt:lpstr>
      <vt:lpstr>01.01.1990-31.12.2009 TARİHLERİ ARASINDA BAŞLAYAN PROJELERE 2010 YILINDA BİRİMLER BAZINDA TAHSİS EDİLEN EK BÜTÇE TABLOSU </vt:lpstr>
      <vt:lpstr>2010 YILINDA BİRİMLER BAZINDA TÜM YÜRÜYEN PROJELERE TAHSİS EDİLEN EK BÜTÇE TABLOSU</vt:lpstr>
      <vt:lpstr>2010 YILINDA BÜTÇE KALEMLERİNE TAHSİS EDİLEN ÖDENEKLER</vt:lpstr>
      <vt:lpstr>2010 YILINDA BİRİMLERE TAHSİS EDİLEN ÖDENEKLER</vt:lpstr>
      <vt:lpstr>2010 YILI BİLİMSEL ARAŞTIRMA PROJE SAYISI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PROJELERİ  2010 YILI FAALİYET RAPORU</dc:title>
  <dc:creator>betül</dc:creator>
  <cp:lastModifiedBy>adanur@boun.edu.tr</cp:lastModifiedBy>
  <cp:revision>81</cp:revision>
  <dcterms:created xsi:type="dcterms:W3CDTF">2011-04-07T09:13:08Z</dcterms:created>
  <dcterms:modified xsi:type="dcterms:W3CDTF">2019-12-04T12:34:57Z</dcterms:modified>
</cp:coreProperties>
</file>